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8" r:id="rId3"/>
    <p:sldId id="272" r:id="rId4"/>
    <p:sldId id="273" r:id="rId5"/>
    <p:sldId id="274" r:id="rId6"/>
    <p:sldId id="275" r:id="rId7"/>
    <p:sldId id="276" r:id="rId8"/>
    <p:sldId id="277" r:id="rId9"/>
    <p:sldId id="278" r:id="rId10"/>
    <p:sldId id="279" r:id="rId11"/>
    <p:sldId id="280" r:id="rId12"/>
    <p:sldId id="25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ene Mensch" initials="MM" lastIdx="2" clrIdx="0">
    <p:extLst>
      <p:ext uri="{19B8F6BF-5375-455C-9EA6-DF929625EA0E}">
        <p15:presenceInfo xmlns:p15="http://schemas.microsoft.com/office/powerpoint/2012/main" userId="e1c724a07b98bd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1D"/>
    <a:srgbClr val="9966FF"/>
    <a:srgbClr val="FF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729" autoAdjust="0"/>
  </p:normalViewPr>
  <p:slideViewPr>
    <p:cSldViewPr>
      <p:cViewPr varScale="1">
        <p:scale>
          <a:sx n="54" d="100"/>
          <a:sy n="54" d="100"/>
        </p:scale>
        <p:origin x="159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Arial" pitchFamily="34" charset="0"/>
                <a:cs typeface="Arial" pitchFamily="34" charset="0"/>
              </a:rPr>
              <a:t>Feedstuffs	</a:t>
            </a:r>
            <a:endParaRPr lang="en-US" dirty="0">
              <a:latin typeface="Arial" pitchFamily="34" charset="0"/>
              <a:cs typeface="Arial" pitchFamily="34" charset="0"/>
            </a:endParaRPr>
          </a:p>
        </p:txBody>
      </p:sp>
      <p:sp>
        <p:nvSpPr>
          <p:cNvPr id="4" name="Footer Placeholder 3"/>
          <p:cNvSpPr>
            <a:spLocks noGrp="1"/>
          </p:cNvSpPr>
          <p:nvPr>
            <p:ph type="ftr" sz="quarter" idx="2"/>
          </p:nvPr>
        </p:nvSpPr>
        <p:spPr>
          <a:xfrm>
            <a:off x="0" y="8685213"/>
            <a:ext cx="3352800" cy="457200"/>
          </a:xfrm>
          <a:prstGeom prst="rect">
            <a:avLst/>
          </a:prstGeom>
        </p:spPr>
        <p:txBody>
          <a:bodyPr vert="horz" lIns="91440" tIns="45720" rIns="91440" bIns="45720" rtlCol="0" anchor="b"/>
          <a:lstStyle>
            <a:lvl1pPr algn="l">
              <a:defRPr sz="1200"/>
            </a:lvl1pPr>
          </a:lstStyle>
          <a:p>
            <a:r>
              <a:rPr lang="en-US" smtClean="0">
                <a:latin typeface="Arial" pitchFamily="34" charset="0"/>
                <a:cs typeface="Arial" pitchFamily="34" charset="0"/>
              </a:rPr>
              <a:t>Curriculum for Agricultural Science Education Copyright 2015</a:t>
            </a:r>
            <a:endParaRPr lang="en-US" dirty="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51402E-0581-4045-9571-3EE683493364}" type="slidenum">
              <a:rPr lang="en-US" smtClean="0">
                <a:latin typeface="Arial" pitchFamily="34" charset="0"/>
                <a:cs typeface="Arial" pitchFamily="34" charset="0"/>
              </a:rPr>
              <a:t>‹#›</a:t>
            </a:fld>
            <a:endParaRPr lang="en-US">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513" y="8685213"/>
            <a:ext cx="1066892" cy="420660"/>
          </a:xfrm>
          <a:prstGeom prst="rect">
            <a:avLst/>
          </a:prstGeom>
        </p:spPr>
      </p:pic>
      <p:sp>
        <p:nvSpPr>
          <p:cNvPr id="7" name="Date Placeholder 6"/>
          <p:cNvSpPr>
            <a:spLocks noGrp="1"/>
          </p:cNvSpPr>
          <p:nvPr>
            <p:ph type="dt" idx="1"/>
          </p:nvPr>
        </p:nvSpPr>
        <p:spPr>
          <a:xfrm>
            <a:off x="3810000" y="0"/>
            <a:ext cx="3046413" cy="457200"/>
          </a:xfrm>
          <a:prstGeom prst="rect">
            <a:avLst/>
          </a:prstGeom>
        </p:spPr>
        <p:txBody>
          <a:bodyPr/>
          <a:lstStyle/>
          <a:p>
            <a:pPr algn="r"/>
            <a:r>
              <a:rPr lang="en-US" sz="1200" dirty="0" smtClean="0">
                <a:latin typeface="Arial" pitchFamily="34" charset="0"/>
                <a:cs typeface="Arial" pitchFamily="34" charset="0"/>
              </a:rPr>
              <a:t>Principles of Agricultural Science – Animal</a:t>
            </a:r>
          </a:p>
          <a:p>
            <a:pPr algn="r"/>
            <a:r>
              <a:rPr lang="en-US" sz="1200" dirty="0" smtClean="0">
                <a:latin typeface="Arial" pitchFamily="34" charset="0"/>
                <a:cs typeface="Arial" pitchFamily="34" charset="0"/>
              </a:rPr>
              <a:t>    Unit 5 – Lesson 5.3 Feedstuffs</a:t>
            </a:r>
            <a:endParaRPr lang="en-US" sz="1200" dirty="0"/>
          </a:p>
        </p:txBody>
      </p:sp>
    </p:spTree>
    <p:extLst>
      <p:ext uri="{BB962C8B-B14F-4D97-AF65-F5344CB8AC3E}">
        <p14:creationId xmlns:p14="http://schemas.microsoft.com/office/powerpoint/2010/main" val="2481490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r>
              <a:rPr lang="en-US" dirty="0" smtClean="0"/>
              <a:t>Feedstuffs</a:t>
            </a:r>
            <a:endParaRPr lang="en-US" dirty="0"/>
          </a:p>
        </p:txBody>
      </p:sp>
      <p:sp>
        <p:nvSpPr>
          <p:cNvPr id="3" name="Date Placeholder 2"/>
          <p:cNvSpPr>
            <a:spLocks noGrp="1"/>
          </p:cNvSpPr>
          <p:nvPr>
            <p:ph type="dt" idx="1"/>
          </p:nvPr>
        </p:nvSpPr>
        <p:spPr>
          <a:xfrm>
            <a:off x="3810000" y="0"/>
            <a:ext cx="3046413" cy="457200"/>
          </a:xfrm>
          <a:prstGeom prst="rect">
            <a:avLst/>
          </a:prstGeom>
        </p:spPr>
        <p:txBody>
          <a:bodyPr vert="horz" lIns="91440" tIns="45720" rIns="91440" bIns="45720" rtlCol="0"/>
          <a:lstStyle>
            <a:lvl1pPr algn="r">
              <a:defRPr sz="1200"/>
            </a:lvl1pPr>
          </a:lstStyle>
          <a:p>
            <a:r>
              <a:rPr lang="en-US" dirty="0" smtClean="0">
                <a:latin typeface="Arial" pitchFamily="34" charset="0"/>
                <a:cs typeface="Arial" pitchFamily="34" charset="0"/>
              </a:rPr>
              <a:t>Principles of Agricultural Science – Animal</a:t>
            </a:r>
          </a:p>
          <a:p>
            <a:r>
              <a:rPr lang="en-US" smtClean="0">
                <a:latin typeface="Arial" pitchFamily="34" charset="0"/>
                <a:cs typeface="Arial" pitchFamily="34" charset="0"/>
              </a:rPr>
              <a:t>    Unit 5 – Lesson 5.3 Feedstuffs</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3276600" cy="457200"/>
          </a:xfrm>
          <a:prstGeom prst="rect">
            <a:avLst/>
          </a:prstGeom>
        </p:spPr>
        <p:txBody>
          <a:bodyPr vert="horz" lIns="91440" tIns="45720" rIns="91440" bIns="45720" rtlCol="0" anchor="b"/>
          <a:lstStyle>
            <a:lvl1pPr algn="l">
              <a:defRPr sz="1200"/>
            </a:lvl1pPr>
          </a:lstStyle>
          <a:p>
            <a:r>
              <a:rPr lang="en-US" smtClean="0">
                <a:latin typeface="Arial" pitchFamily="34" charset="0"/>
                <a:cs typeface="Arial" pitchFamily="34" charset="0"/>
              </a:rPr>
              <a:t>Curriculum for Agricultural Science Education Copyright 2015</a:t>
            </a:r>
            <a:endParaRPr lang="en-US" dirty="0" smtClean="0">
              <a:latin typeface="Arial" pitchFamily="34" charset="0"/>
              <a:cs typeface="Arial"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36C789E7-B821-4804-81D0-B1DDBDB5FECC}"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513" y="8685213"/>
            <a:ext cx="1066892" cy="420660"/>
          </a:xfrm>
          <a:prstGeom prst="rect">
            <a:avLst/>
          </a:prstGeom>
        </p:spPr>
      </p:pic>
    </p:spTree>
    <p:extLst>
      <p:ext uri="{BB962C8B-B14F-4D97-AF65-F5344CB8AC3E}">
        <p14:creationId xmlns:p14="http://schemas.microsoft.com/office/powerpoint/2010/main" val="104357138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C789E7-B821-4804-81D0-B1DDBDB5FECC}" type="slidenum">
              <a:rPr lang="en-US" smtClean="0">
                <a:latin typeface="Arial" pitchFamily="34" charset="0"/>
                <a:cs typeface="Arial" pitchFamily="34" charset="0"/>
              </a:rPr>
              <a:t>1</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latin typeface="Arial" pitchFamily="34" charset="0"/>
                <a:cs typeface="Arial" pitchFamily="34" charset="0"/>
              </a:rPr>
              <a:t>Curriculum for Agricultural Science Education Copyright 2015</a:t>
            </a:r>
            <a:endParaRPr lang="en-US" dirty="0" smtClean="0">
              <a:latin typeface="Arial" pitchFamily="34" charset="0"/>
              <a:cs typeface="Arial" pitchFamily="34" charset="0"/>
            </a:endParaRPr>
          </a:p>
        </p:txBody>
      </p:sp>
      <p:sp>
        <p:nvSpPr>
          <p:cNvPr id="6" name="Header Placeholder 5"/>
          <p:cNvSpPr>
            <a:spLocks noGrp="1"/>
          </p:cNvSpPr>
          <p:nvPr>
            <p:ph type="hdr" sz="quarter" idx="12"/>
          </p:nvPr>
        </p:nvSpPr>
        <p:spPr/>
        <p:txBody>
          <a:bodyPr/>
          <a:lstStyle/>
          <a:p>
            <a:r>
              <a:rPr lang="en-US" dirty="0" smtClean="0"/>
              <a:t>Feedstuffs</a:t>
            </a:r>
            <a:endParaRPr lang="en-US" dirty="0"/>
          </a:p>
        </p:txBody>
      </p:sp>
      <p:sp>
        <p:nvSpPr>
          <p:cNvPr id="7" name="Date Placeholder 6"/>
          <p:cNvSpPr>
            <a:spLocks noGrp="1"/>
          </p:cNvSpPr>
          <p:nvPr>
            <p:ph type="dt" idx="13"/>
          </p:nvPr>
        </p:nvSpPr>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426632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Feedstuffs</a:t>
            </a:r>
          </a:p>
        </p:txBody>
      </p:sp>
      <p:sp>
        <p:nvSpPr>
          <p:cNvPr id="25604" name="Rectangle 6"/>
          <p:cNvSpPr>
            <a:spLocks noGrp="1" noChangeArrowheads="1"/>
          </p:cNvSpPr>
          <p:nvPr>
            <p:ph type="ftr" sz="quarter" idx="4"/>
          </p:nvPr>
        </p:nvSpPr>
        <p:spPr>
          <a:xfrm>
            <a:off x="0" y="8685213"/>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5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544F496-0BDE-43DD-92D2-F447DCE34603}" type="slidenum">
              <a:rPr lang="en-US" altLang="en-US" sz="1200"/>
              <a:pPr eaLnBrk="1" hangingPunct="1"/>
              <a:t>10</a:t>
            </a:fld>
            <a:endParaRPr lang="en-US" altLang="en-US" sz="120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Each species of animal digests and utilizes feed in slightly different ways. Due to this, feedstuffs provide different quantities of nutrients to different animals. The greatest differences often occur between ruminant and monogastric animals.</a:t>
            </a:r>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273492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Feedstuffs</a:t>
            </a:r>
          </a:p>
        </p:txBody>
      </p:sp>
      <p:sp>
        <p:nvSpPr>
          <p:cNvPr id="26628" name="Rectangle 6"/>
          <p:cNvSpPr>
            <a:spLocks noGrp="1" noChangeArrowheads="1"/>
          </p:cNvSpPr>
          <p:nvPr>
            <p:ph type="ftr" sz="quarter" idx="4"/>
          </p:nvPr>
        </p:nvSpPr>
        <p:spPr>
          <a:xfrm>
            <a:off x="0" y="8685213"/>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EAD4CE5-2EC9-4B9A-9E91-CDA2316AA80F}" type="slidenum">
              <a:rPr lang="en-US" altLang="en-US" sz="1200"/>
              <a:pPr eaLnBrk="1" hangingPunct="1"/>
              <a:t>11</a:t>
            </a:fld>
            <a:endParaRPr lang="en-US" altLang="en-US" sz="120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The National Research Center has published feed composition tables as guidelines for the nutritional value of common feeds.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 tables provide average values and can be helpful in selecting a feedstuff and balancing rations.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If precise values are needed, individual feed analysis should be performed.</a:t>
            </a:r>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377668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C789E7-B821-4804-81D0-B1DDBDB5FECC}" type="slidenum">
              <a:rPr lang="en-US" smtClean="0">
                <a:latin typeface="Arial" pitchFamily="34" charset="0"/>
                <a:cs typeface="Arial" pitchFamily="34" charset="0"/>
              </a:rPr>
              <a:t>12</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Curriculum for Agricultural Science Education Copyright 2015</a:t>
            </a:r>
          </a:p>
        </p:txBody>
      </p:sp>
      <p:sp>
        <p:nvSpPr>
          <p:cNvPr id="6" name="Header Placeholder 5"/>
          <p:cNvSpPr>
            <a:spLocks noGrp="1"/>
          </p:cNvSpPr>
          <p:nvPr>
            <p:ph type="hdr" sz="quarter" idx="12"/>
          </p:nvPr>
        </p:nvSpPr>
        <p:spPr/>
        <p:txBody>
          <a:bodyPr/>
          <a:lstStyle/>
          <a:p>
            <a:r>
              <a:rPr lang="en-US" dirty="0" smtClean="0"/>
              <a:t>Feedstuffs</a:t>
            </a:r>
            <a:endParaRPr lang="en-US" dirty="0"/>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33643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C789E7-B821-4804-81D0-B1DDBDB5FECC}" type="slidenum">
              <a:rPr lang="en-US" smtClean="0">
                <a:latin typeface="Arial" pitchFamily="34" charset="0"/>
                <a:cs typeface="Arial" pitchFamily="34" charset="0"/>
              </a:rPr>
              <a:t>2</a:t>
            </a:fld>
            <a:endParaRPr lang="en-US">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latin typeface="Arial" pitchFamily="34" charset="0"/>
                <a:cs typeface="Arial" pitchFamily="34" charset="0"/>
              </a:rPr>
              <a:t>Curriculum for Agricultural Science Education Copyright 2015</a:t>
            </a:r>
            <a:endParaRPr lang="en-US" dirty="0" smtClean="0">
              <a:latin typeface="Arial" pitchFamily="34" charset="0"/>
              <a:cs typeface="Arial" pitchFamily="34" charset="0"/>
            </a:endParaRPr>
          </a:p>
        </p:txBody>
      </p:sp>
      <p:sp>
        <p:nvSpPr>
          <p:cNvPr id="6" name="Header Placeholder 5"/>
          <p:cNvSpPr>
            <a:spLocks noGrp="1"/>
          </p:cNvSpPr>
          <p:nvPr>
            <p:ph type="hdr" sz="quarter" idx="12"/>
          </p:nvPr>
        </p:nvSpPr>
        <p:spPr/>
        <p:txBody>
          <a:bodyPr/>
          <a:lstStyle/>
          <a:p>
            <a:r>
              <a:rPr lang="en-US" dirty="0" smtClean="0"/>
              <a:t>Feedstuffs</a:t>
            </a:r>
            <a:endParaRPr lang="en-US" dirty="0"/>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313145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Feedstuffs</a:t>
            </a:r>
          </a:p>
        </p:txBody>
      </p:sp>
      <p:sp>
        <p:nvSpPr>
          <p:cNvPr id="18436" name="Rectangle 6"/>
          <p:cNvSpPr>
            <a:spLocks noGrp="1" noChangeArrowheads="1"/>
          </p:cNvSpPr>
          <p:nvPr>
            <p:ph type="ftr" sz="quarter" idx="4"/>
          </p:nvPr>
        </p:nvSpPr>
        <p:spPr>
          <a:xfrm>
            <a:off x="0" y="8685213"/>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E82E116-4491-4F91-8C23-0AACF850060C}" type="slidenum">
              <a:rPr lang="en-US" altLang="en-US" sz="1200"/>
              <a:pPr eaLnBrk="1" hangingPunct="1"/>
              <a:t>3</a:t>
            </a:fld>
            <a:endParaRPr lang="en-US" altLang="en-US" sz="12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Feedstuffs are the ingredients in the diet of an animal. If you were to read the label on a bag of dog food, you may see corn, wheat flour, rice flour, chicken by-products, beef, and a wide assortment of vitamins and minerals. Any of these feedstuffs alone would not provide the nutrition your dog needs, but together form a healthy meal or feed for your dog.</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A feedstuff is considered to be one piece of a complete ration. A feed may be fed by itself or may be a combination of feedstuffs. The word feed is often substituted for feedstuff. </a:t>
            </a:r>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238557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Feedstuffs</a:t>
            </a:r>
          </a:p>
        </p:txBody>
      </p:sp>
      <p:sp>
        <p:nvSpPr>
          <p:cNvPr id="19460" name="Rectangle 6"/>
          <p:cNvSpPr>
            <a:spLocks noGrp="1" noChangeArrowheads="1"/>
          </p:cNvSpPr>
          <p:nvPr>
            <p:ph type="ftr" sz="quarter" idx="4"/>
          </p:nvPr>
        </p:nvSpPr>
        <p:spPr>
          <a:xfrm>
            <a:off x="0" y="8686800"/>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194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FD70ABD-8AE5-43B0-A855-A65EB5D71B2B}" type="slidenum">
              <a:rPr lang="en-US" altLang="en-US" sz="1200"/>
              <a:pPr eaLnBrk="1" hangingPunct="1"/>
              <a:t>4</a:t>
            </a:fld>
            <a:endParaRPr lang="en-US" altLang="en-US" sz="1200"/>
          </a:p>
        </p:txBody>
      </p:sp>
      <p:sp>
        <p:nvSpPr>
          <p:cNvPr id="19462" name="Rectangle 2"/>
          <p:cNvSpPr>
            <a:spLocks noGrp="1" noRot="1" noChangeAspect="1" noChangeArrowheads="1" noTextEdit="1"/>
          </p:cNvSpPr>
          <p:nvPr>
            <p:ph type="sldImg"/>
          </p:nvPr>
        </p:nvSpPr>
        <p:spPr>
          <a:ln/>
        </p:spPr>
      </p:sp>
      <p:sp>
        <p:nvSpPr>
          <p:cNvPr id="194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Feedstuffs can be broken into four categories.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Roughages are used in large quantities in ruminant diets.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Concentrates have a greater nutrient density per volume of weight.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Supplements and feed additives are used in small quantities to provide missing nutrients or to modify a ration.</a:t>
            </a:r>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185581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Feedstuffs</a:t>
            </a:r>
          </a:p>
        </p:txBody>
      </p:sp>
      <p:sp>
        <p:nvSpPr>
          <p:cNvPr id="20484" name="Rectangle 6"/>
          <p:cNvSpPr>
            <a:spLocks noGrp="1" noChangeArrowheads="1"/>
          </p:cNvSpPr>
          <p:nvPr>
            <p:ph type="ftr" sz="quarter" idx="4"/>
          </p:nvPr>
        </p:nvSpPr>
        <p:spPr>
          <a:xfrm>
            <a:off x="0" y="8686800"/>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a:t>
            </a:r>
            <a:r>
              <a:rPr lang="en-US" sz="1200" dirty="0" smtClean="0">
                <a:solidFill>
                  <a:prstClr val="black"/>
                </a:solidFill>
                <a:cs typeface="Arial" pitchFamily="34" charset="0"/>
              </a:rPr>
              <a:t>2015</a:t>
            </a:r>
            <a:endParaRPr lang="en-US" sz="1200" dirty="0">
              <a:solidFill>
                <a:prstClr val="black"/>
              </a:solidFill>
              <a:cs typeface="Arial" pitchFamily="34" charset="0"/>
            </a:endParaRPr>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0D6DB5B-A156-45F7-B463-CB0DA6ED7F13}" type="slidenum">
              <a:rPr lang="en-US" altLang="en-US" sz="1200"/>
              <a:pPr eaLnBrk="1" hangingPunct="1"/>
              <a:t>5</a:t>
            </a:fld>
            <a:endParaRPr lang="en-US" altLang="en-US" sz="12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Roughages are most commonly used in ruminant diets. </a:t>
            </a:r>
            <a:r>
              <a:rPr lang="en-US" altLang="en-US" dirty="0" err="1" smtClean="0">
                <a:latin typeface="Arial" panose="020B0604020202020204" pitchFamily="34" charset="0"/>
              </a:rPr>
              <a:t>Monogastric</a:t>
            </a:r>
            <a:r>
              <a:rPr lang="en-US" altLang="en-US" dirty="0" smtClean="0">
                <a:latin typeface="Arial" panose="020B0604020202020204" pitchFamily="34" charset="0"/>
              </a:rPr>
              <a:t> animals, such as pigs and dogs, do not have the ability to break down the tough cellular walls of  roughage during digestion.</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Characteristics of roughages include:</a:t>
            </a:r>
          </a:p>
          <a:p>
            <a:pPr eaLnBrk="1" hangingPunct="1">
              <a:buFontTx/>
              <a:buChar char="•"/>
            </a:pPr>
            <a:r>
              <a:rPr lang="en-US" altLang="en-US" dirty="0" smtClean="0">
                <a:latin typeface="Arial" panose="020B0604020202020204" pitchFamily="34" charset="0"/>
              </a:rPr>
              <a:t>Bulk – low weight per unit of volume – Serve as a good filler.</a:t>
            </a:r>
          </a:p>
          <a:p>
            <a:pPr eaLnBrk="1" hangingPunct="1">
              <a:buFontTx/>
              <a:buChar char="•"/>
            </a:pPr>
            <a:r>
              <a:rPr lang="en-US" altLang="en-US" dirty="0" smtClean="0">
                <a:latin typeface="Arial" panose="020B0604020202020204" pitchFamily="34" charset="0"/>
              </a:rPr>
              <a:t>Fiber – contain more than 18% crude fiber </a:t>
            </a:r>
          </a:p>
          <a:p>
            <a:pPr eaLnBrk="1" hangingPunct="1">
              <a:buFontTx/>
              <a:buChar char="•"/>
            </a:pPr>
            <a:r>
              <a:rPr lang="en-US" altLang="en-US" dirty="0" smtClean="0">
                <a:latin typeface="Arial" panose="020B0604020202020204" pitchFamily="34" charset="0"/>
              </a:rPr>
              <a:t>Digestibility – low digestibility due to lignin content – May be indigestible in simple stomachs.</a:t>
            </a:r>
          </a:p>
          <a:p>
            <a:pPr eaLnBrk="1" hangingPunct="1">
              <a:buFontTx/>
              <a:buChar char="•"/>
            </a:pPr>
            <a:r>
              <a:rPr lang="en-US" altLang="en-US" dirty="0" smtClean="0">
                <a:latin typeface="Arial" panose="020B0604020202020204" pitchFamily="34" charset="0"/>
              </a:rPr>
              <a:t>Minerals and vitamins – Tend to be a good source for calcium, potassium, trace minerals, and fat soluble vitamins.</a:t>
            </a:r>
          </a:p>
          <a:p>
            <a:pPr eaLnBrk="1" hangingPunct="1">
              <a:buFontTx/>
              <a:buChar char="•"/>
            </a:pPr>
            <a:r>
              <a:rPr lang="en-US" altLang="en-US" dirty="0" smtClean="0">
                <a:latin typeface="Arial" panose="020B0604020202020204" pitchFamily="34" charset="0"/>
              </a:rPr>
              <a:t>Protein – Varies greatly upon type of roughage. Grasses tend to be low in protein. Legumes, such as alfalfa are a good source of protein.</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 nutritional quality of a roughage ranges from very good in young lush growth to very poor in some straw and browse.</a:t>
            </a:r>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25961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Feedstuffs</a:t>
            </a:r>
          </a:p>
        </p:txBody>
      </p:sp>
      <p:sp>
        <p:nvSpPr>
          <p:cNvPr id="21508" name="Rectangle 6"/>
          <p:cNvSpPr>
            <a:spLocks noGrp="1" noChangeArrowheads="1"/>
          </p:cNvSpPr>
          <p:nvPr>
            <p:ph type="ftr" sz="quarter" idx="4"/>
          </p:nvPr>
        </p:nvSpPr>
        <p:spPr>
          <a:xfrm>
            <a:off x="0" y="8686800"/>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E7C72FB-471B-4405-9A57-518475D9B0AD}" type="slidenum">
              <a:rPr lang="en-US" altLang="en-US" sz="1200"/>
              <a:pPr eaLnBrk="1" hangingPunct="1"/>
              <a:t>6</a:t>
            </a:fld>
            <a:endParaRPr lang="en-US" altLang="en-US" sz="1200"/>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Concentrates have less than 18% fiber and have high levels of energy, protein, or both. Concentrates are broken into energy sources and protein sources.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Energy sources of concentrates are the cereal grains. Corn is the most common grain in livestock feeds. It is high in energy and palatable.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Protein sources contain more than 20% protein and may come from plants or animals. Vegetable proteins come from many oilseed crops. Animal proteins are higher in crude protein, most over 47%, and have a balance of amino acids.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Many concentrates are utilized in human diets, increasing the demand and cost. The cost and availability are primary considerations when selecting a concentrate to feed.</a:t>
            </a:r>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222105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Feedstuffs</a:t>
            </a:r>
          </a:p>
        </p:txBody>
      </p:sp>
      <p:sp>
        <p:nvSpPr>
          <p:cNvPr id="22532" name="Rectangle 6"/>
          <p:cNvSpPr>
            <a:spLocks noGrp="1" noChangeArrowheads="1"/>
          </p:cNvSpPr>
          <p:nvPr>
            <p:ph type="ftr" sz="quarter" idx="4"/>
          </p:nvPr>
        </p:nvSpPr>
        <p:spPr>
          <a:xfrm>
            <a:off x="0" y="8686800"/>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25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44DCE09-F55E-4520-9D81-72CD407E85E5}" type="slidenum">
              <a:rPr lang="en-US" altLang="en-US" sz="1200"/>
              <a:pPr eaLnBrk="1" hangingPunct="1"/>
              <a:t>7</a:t>
            </a:fld>
            <a:endParaRPr lang="en-US" altLang="en-US" sz="1200"/>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 diet consisting of two to three feedstuffs may still be deficient in one or more nutrients, particularly vitamins and minerals.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Rather than adding another feedstuff, the producer may choose to use supplements to prevent a deficiency. Supplements can be mixed in a feed or be offered free choice. Salt and mineral blocks are common forms of free choice mineral supplements. </a:t>
            </a:r>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115777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Feedstuffs</a:t>
            </a:r>
          </a:p>
        </p:txBody>
      </p:sp>
      <p:sp>
        <p:nvSpPr>
          <p:cNvPr id="23556" name="Rectangle 6"/>
          <p:cNvSpPr>
            <a:spLocks noGrp="1" noChangeArrowheads="1"/>
          </p:cNvSpPr>
          <p:nvPr>
            <p:ph type="ftr" sz="quarter" idx="4"/>
          </p:nvPr>
        </p:nvSpPr>
        <p:spPr>
          <a:xfrm>
            <a:off x="0" y="8686800"/>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E49085B-C2E5-43AF-989A-607E55388ECE}" type="slidenum">
              <a:rPr lang="en-US" altLang="en-US" sz="1200"/>
              <a:pPr eaLnBrk="1" hangingPunct="1"/>
              <a:t>8</a:t>
            </a:fld>
            <a:endParaRPr lang="en-US" altLang="en-US" sz="1200"/>
          </a:p>
        </p:txBody>
      </p:sp>
      <p:sp>
        <p:nvSpPr>
          <p:cNvPr id="23558" name="Rectangle 2"/>
          <p:cNvSpPr>
            <a:spLocks noGrp="1" noRot="1" noChangeAspect="1" noChangeArrowheads="1" noTextEdit="1"/>
          </p:cNvSpPr>
          <p:nvPr>
            <p:ph type="sldImg"/>
          </p:nvPr>
        </p:nvSpPr>
        <p:spPr>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latin typeface="Arial" panose="020B0604020202020204" pitchFamily="34" charset="0"/>
              </a:rPr>
              <a:t>Feed additives are used to modify one or more properties of a feed. A feed additive does not add nutritional value. </a:t>
            </a:r>
          </a:p>
          <a:p>
            <a:pPr eaLnBrk="1" hangingPunct="1">
              <a:lnSpc>
                <a:spcPct val="90000"/>
              </a:lnSpc>
            </a:pPr>
            <a:endParaRPr lang="en-US" altLang="en-US" smtClean="0">
              <a:latin typeface="Arial" panose="020B0604020202020204" pitchFamily="34" charset="0"/>
            </a:endParaRPr>
          </a:p>
          <a:p>
            <a:pPr eaLnBrk="1" hangingPunct="1">
              <a:lnSpc>
                <a:spcPct val="90000"/>
              </a:lnSpc>
            </a:pPr>
            <a:r>
              <a:rPr lang="en-US" altLang="en-US" smtClean="0">
                <a:latin typeface="Arial" panose="020B0604020202020204" pitchFamily="34" charset="0"/>
              </a:rPr>
              <a:t>Additives that increase stability are used to:</a:t>
            </a:r>
          </a:p>
          <a:p>
            <a:pPr eaLnBrk="1" hangingPunct="1">
              <a:lnSpc>
                <a:spcPct val="90000"/>
              </a:lnSpc>
              <a:buFontTx/>
              <a:buChar char="•"/>
            </a:pPr>
            <a:r>
              <a:rPr lang="en-US" altLang="en-US" smtClean="0">
                <a:latin typeface="Arial" panose="020B0604020202020204" pitchFamily="34" charset="0"/>
              </a:rPr>
              <a:t>Reduce the growth of molds during storage.</a:t>
            </a:r>
          </a:p>
          <a:p>
            <a:pPr eaLnBrk="1" hangingPunct="1">
              <a:lnSpc>
                <a:spcPct val="90000"/>
              </a:lnSpc>
              <a:buFontTx/>
              <a:buChar char="•"/>
            </a:pPr>
            <a:r>
              <a:rPr lang="en-US" altLang="en-US" smtClean="0">
                <a:latin typeface="Arial" panose="020B0604020202020204" pitchFamily="34" charset="0"/>
              </a:rPr>
              <a:t>Prevent breakdown of nutrients.</a:t>
            </a:r>
          </a:p>
          <a:p>
            <a:pPr eaLnBrk="1" hangingPunct="1">
              <a:lnSpc>
                <a:spcPct val="90000"/>
              </a:lnSpc>
              <a:buFontTx/>
              <a:buChar char="•"/>
            </a:pPr>
            <a:r>
              <a:rPr lang="en-US" altLang="en-US" smtClean="0">
                <a:latin typeface="Arial" panose="020B0604020202020204" pitchFamily="34" charset="0"/>
              </a:rPr>
              <a:t>Bind feedstuffs in pellet form.</a:t>
            </a:r>
          </a:p>
          <a:p>
            <a:pPr eaLnBrk="1" hangingPunct="1">
              <a:lnSpc>
                <a:spcPct val="90000"/>
              </a:lnSpc>
              <a:buFontTx/>
              <a:buChar char="•"/>
            </a:pPr>
            <a:r>
              <a:rPr lang="en-US" altLang="en-US" smtClean="0">
                <a:latin typeface="Arial" panose="020B0604020202020204" pitchFamily="34" charset="0"/>
              </a:rPr>
              <a:t>Reduce dust and fine particles.</a:t>
            </a:r>
          </a:p>
          <a:p>
            <a:pPr eaLnBrk="1" hangingPunct="1">
              <a:lnSpc>
                <a:spcPct val="90000"/>
              </a:lnSpc>
            </a:pPr>
            <a:endParaRPr lang="en-US" altLang="en-US" smtClean="0">
              <a:latin typeface="Arial" panose="020B0604020202020204" pitchFamily="34" charset="0"/>
            </a:endParaRPr>
          </a:p>
          <a:p>
            <a:pPr eaLnBrk="1" hangingPunct="1">
              <a:lnSpc>
                <a:spcPct val="90000"/>
              </a:lnSpc>
            </a:pPr>
            <a:r>
              <a:rPr lang="en-US" altLang="en-US" smtClean="0">
                <a:latin typeface="Arial" panose="020B0604020202020204" pitchFamily="34" charset="0"/>
              </a:rPr>
              <a:t>Additives that enhance growth or performance help:</a:t>
            </a:r>
          </a:p>
          <a:p>
            <a:pPr eaLnBrk="1" hangingPunct="1">
              <a:lnSpc>
                <a:spcPct val="90000"/>
              </a:lnSpc>
              <a:buFontTx/>
              <a:buChar char="•"/>
            </a:pPr>
            <a:r>
              <a:rPr lang="en-US" altLang="en-US" smtClean="0">
                <a:latin typeface="Arial" panose="020B0604020202020204" pitchFamily="34" charset="0"/>
              </a:rPr>
              <a:t>Increase palatability through flavor enhancement, commonly sweeteners.</a:t>
            </a:r>
          </a:p>
          <a:p>
            <a:pPr eaLnBrk="1" hangingPunct="1">
              <a:lnSpc>
                <a:spcPct val="90000"/>
              </a:lnSpc>
              <a:buFontTx/>
              <a:buChar char="•"/>
            </a:pPr>
            <a:r>
              <a:rPr lang="en-US" altLang="en-US" smtClean="0">
                <a:latin typeface="Arial" panose="020B0604020202020204" pitchFamily="34" charset="0"/>
              </a:rPr>
              <a:t>Improve digestibility of feeds.</a:t>
            </a:r>
          </a:p>
          <a:p>
            <a:pPr eaLnBrk="1" hangingPunct="1">
              <a:lnSpc>
                <a:spcPct val="90000"/>
              </a:lnSpc>
              <a:buFontTx/>
              <a:buChar char="•"/>
            </a:pPr>
            <a:r>
              <a:rPr lang="en-US" altLang="en-US" smtClean="0">
                <a:latin typeface="Arial" panose="020B0604020202020204" pitchFamily="34" charset="0"/>
              </a:rPr>
              <a:t>Buffer pH levels.</a:t>
            </a:r>
          </a:p>
          <a:p>
            <a:pPr eaLnBrk="1" hangingPunct="1">
              <a:lnSpc>
                <a:spcPct val="90000"/>
              </a:lnSpc>
            </a:pPr>
            <a:endParaRPr lang="en-US" altLang="en-US" smtClean="0">
              <a:latin typeface="Arial" panose="020B0604020202020204" pitchFamily="34" charset="0"/>
            </a:endParaRPr>
          </a:p>
          <a:p>
            <a:pPr eaLnBrk="1" hangingPunct="1">
              <a:lnSpc>
                <a:spcPct val="90000"/>
              </a:lnSpc>
            </a:pPr>
            <a:r>
              <a:rPr lang="en-US" altLang="en-US" smtClean="0">
                <a:latin typeface="Arial" panose="020B0604020202020204" pitchFamily="34" charset="0"/>
              </a:rPr>
              <a:t>Additives that promote animal health and protect against disease and parasites. </a:t>
            </a:r>
          </a:p>
          <a:p>
            <a:pPr eaLnBrk="1" hangingPunct="1">
              <a:lnSpc>
                <a:spcPct val="90000"/>
              </a:lnSpc>
            </a:pPr>
            <a:endParaRPr lang="en-US" altLang="en-US" smtClean="0">
              <a:latin typeface="Arial" panose="020B0604020202020204" pitchFamily="34" charset="0"/>
            </a:endParaRPr>
          </a:p>
          <a:p>
            <a:pPr eaLnBrk="1" hangingPunct="1">
              <a:lnSpc>
                <a:spcPct val="90000"/>
              </a:lnSpc>
            </a:pPr>
            <a:r>
              <a:rPr lang="en-US" altLang="en-US" smtClean="0">
                <a:latin typeface="Arial" panose="020B0604020202020204" pitchFamily="34" charset="0"/>
              </a:rPr>
              <a:t>Additives that improve consumer acceptance are most common in poultry. Xanthophyll, a plant pigment, produces the yellow color in egg yolks. </a:t>
            </a:r>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209895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Feedstuffs</a:t>
            </a:r>
          </a:p>
        </p:txBody>
      </p:sp>
      <p:sp>
        <p:nvSpPr>
          <p:cNvPr id="24580" name="Rectangle 6"/>
          <p:cNvSpPr>
            <a:spLocks noGrp="1" noChangeArrowheads="1"/>
          </p:cNvSpPr>
          <p:nvPr>
            <p:ph type="ftr" sz="quarter" idx="4"/>
          </p:nvPr>
        </p:nvSpPr>
        <p:spPr>
          <a:xfrm>
            <a:off x="0" y="8669973"/>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4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3E02746-1EFA-46D1-A349-C2298EE102BA}" type="slidenum">
              <a:rPr lang="en-US" altLang="en-US" sz="1200"/>
              <a:pPr eaLnBrk="1" hangingPunct="1"/>
              <a:t>9</a:t>
            </a:fld>
            <a:endParaRPr lang="en-US" altLang="en-US" sz="1200"/>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Due to seasonal differences in rate of growth, water, and nutrient availability, feedstuffs can vary in nutritional value depending on the time of year harvested. This is particularly true of forage crops.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 nutrients in the soil and geography also play important roles in the nutritional value of feedstuffs. Some soils and regions of the country are deficient in specific minerals. </a:t>
            </a: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
        <p:nvSpPr>
          <p:cNvPr id="8" name="Date Placeholder 6"/>
          <p:cNvSpPr>
            <a:spLocks noGrp="1"/>
          </p:cNvSpPr>
          <p:nvPr>
            <p:ph type="dt" idx="1"/>
          </p:nvPr>
        </p:nvSpPr>
        <p:spPr>
          <a:xfrm>
            <a:off x="3810000" y="0"/>
            <a:ext cx="30464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5 – Lesson 5.3 Feedstuffs</a:t>
            </a:r>
            <a:endParaRPr lang="en-US" dirty="0"/>
          </a:p>
        </p:txBody>
      </p:sp>
    </p:spTree>
    <p:extLst>
      <p:ext uri="{BB962C8B-B14F-4D97-AF65-F5344CB8AC3E}">
        <p14:creationId xmlns:p14="http://schemas.microsoft.com/office/powerpoint/2010/main" val="4215118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10"/>
          <p:cNvGrpSpPr>
            <a:grpSpLocks/>
          </p:cNvGrpSpPr>
          <p:nvPr userDrawn="1"/>
        </p:nvGrpSpPr>
        <p:grpSpPr bwMode="auto">
          <a:xfrm>
            <a:off x="838200" y="228600"/>
            <a:ext cx="8305800" cy="5480050"/>
            <a:chOff x="528" y="144"/>
            <a:chExt cx="5232" cy="3452"/>
          </a:xfrm>
        </p:grpSpPr>
        <p:pic>
          <p:nvPicPr>
            <p:cNvPr id="8" name="Picture 7"/>
            <p:cNvPicPr>
              <a:picLocks noChangeAspect="1" noChangeArrowheads="1"/>
            </p:cNvPicPr>
            <p:nvPr/>
          </p:nvPicPr>
          <p:blipFill>
            <a:blip r:embed="rId2" cstate="print"/>
            <a:srcRect/>
            <a:stretch>
              <a:fillRect/>
            </a:stretch>
          </p:blipFill>
          <p:spPr bwMode="auto">
            <a:xfrm>
              <a:off x="1200" y="144"/>
              <a:ext cx="3452" cy="3452"/>
            </a:xfrm>
            <a:prstGeom prst="rect">
              <a:avLst/>
            </a:prstGeom>
            <a:noFill/>
            <a:ln w="9525">
              <a:noFill/>
              <a:miter lim="800000"/>
              <a:headEnd/>
              <a:tailEnd/>
            </a:ln>
          </p:spPr>
        </p:pic>
        <p:sp>
          <p:nvSpPr>
            <p:cNvPr id="9" name="Text Box 8"/>
            <p:cNvSpPr txBox="1">
              <a:spLocks noChangeArrowheads="1"/>
            </p:cNvSpPr>
            <p:nvPr/>
          </p:nvSpPr>
          <p:spPr bwMode="auto">
            <a:xfrm>
              <a:off x="528" y="3072"/>
              <a:ext cx="5232" cy="330"/>
            </a:xfrm>
            <a:prstGeom prst="rect">
              <a:avLst/>
            </a:prstGeom>
            <a:solidFill>
              <a:srgbClr val="FF6600"/>
            </a:solidFill>
            <a:ln w="9525">
              <a:noFill/>
              <a:miter lim="800000"/>
              <a:headEnd/>
              <a:tailEnd/>
            </a:ln>
            <a:effectLst/>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Arial" pitchFamily="34" charset="0"/>
                  <a:cs typeface="Arial" pitchFamily="34" charset="0"/>
                </a:rPr>
                <a:t>Principles of Agricultural Science – Animal</a:t>
              </a:r>
              <a:endParaRPr kumimoji="0" lang="en-US" sz="28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grpSp>
    </p:spTree>
    <p:extLst>
      <p:ext uri="{BB962C8B-B14F-4D97-AF65-F5344CB8AC3E}">
        <p14:creationId xmlns:p14="http://schemas.microsoft.com/office/powerpoint/2010/main" val="374268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258887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2938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73936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130958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195904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842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70776"/>
            <a:ext cx="8229600" cy="44093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8D9DB-9F03-49E4-BBAA-20DA05506B06}" type="slidenum">
              <a:rPr lang="en-US" smtClean="0"/>
              <a:t>‹#›</a:t>
            </a:fld>
            <a:endParaRPr lang="en-US"/>
          </a:p>
        </p:txBody>
      </p:sp>
      <p:sp>
        <p:nvSpPr>
          <p:cNvPr id="7" name="Text Box 7"/>
          <p:cNvSpPr txBox="1">
            <a:spLocks noChangeArrowheads="1"/>
          </p:cNvSpPr>
          <p:nvPr/>
        </p:nvSpPr>
        <p:spPr bwMode="auto">
          <a:xfrm>
            <a:off x="838200" y="1396180"/>
            <a:ext cx="8305800" cy="366713"/>
          </a:xfrm>
          <a:prstGeom prst="rect">
            <a:avLst/>
          </a:prstGeom>
          <a:solidFill>
            <a:srgbClr val="FF6600"/>
          </a:solid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15200" y="6328582"/>
            <a:ext cx="1066892" cy="420660"/>
          </a:xfrm>
          <a:prstGeom prst="rect">
            <a:avLst/>
          </a:prstGeom>
        </p:spPr>
      </p:pic>
    </p:spTree>
    <p:extLst>
      <p:ext uri="{BB962C8B-B14F-4D97-AF65-F5344CB8AC3E}">
        <p14:creationId xmlns:p14="http://schemas.microsoft.com/office/powerpoint/2010/main" val="323411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books.nap.edu/catalog.php?record_id=171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32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13AD7FC-58AD-4DDF-B134-305FF0F6EE15}" type="slidenum">
              <a:rPr lang="en-US" altLang="en-US" sz="1400"/>
              <a:pPr eaLnBrk="1" hangingPunct="1"/>
              <a:t>10</a:t>
            </a:fld>
            <a:endParaRPr lang="en-US" altLang="en-US" sz="1400"/>
          </a:p>
        </p:txBody>
      </p:sp>
      <p:sp>
        <p:nvSpPr>
          <p:cNvPr id="12291" name="Rectangle 2"/>
          <p:cNvSpPr>
            <a:spLocks noGrp="1" noChangeArrowheads="1"/>
          </p:cNvSpPr>
          <p:nvPr>
            <p:ph type="title"/>
          </p:nvPr>
        </p:nvSpPr>
        <p:spPr/>
        <p:txBody>
          <a:bodyPr/>
          <a:lstStyle/>
          <a:p>
            <a:pPr eaLnBrk="1" hangingPunct="1"/>
            <a:r>
              <a:rPr lang="en-US" altLang="en-US" dirty="0" smtClean="0"/>
              <a:t>Variability</a:t>
            </a:r>
          </a:p>
        </p:txBody>
      </p:sp>
      <p:sp>
        <p:nvSpPr>
          <p:cNvPr id="12292" name="Rectangle 3"/>
          <p:cNvSpPr>
            <a:spLocks noGrp="1" noChangeArrowheads="1"/>
          </p:cNvSpPr>
          <p:nvPr>
            <p:ph type="body" idx="1"/>
          </p:nvPr>
        </p:nvSpPr>
        <p:spPr/>
        <p:txBody>
          <a:bodyPr/>
          <a:lstStyle/>
          <a:p>
            <a:pPr marL="0" indent="0" eaLnBrk="1" hangingPunct="1">
              <a:buFontTx/>
              <a:buNone/>
              <a:defRPr/>
            </a:pPr>
            <a:r>
              <a:rPr lang="en-US" dirty="0" smtClean="0"/>
              <a:t>The amount of nutrition derived from a feed varies from species to species due to digestive differences.</a:t>
            </a:r>
          </a:p>
          <a:p>
            <a:pPr eaLnBrk="1" hangingPunct="1">
              <a:defRPr/>
            </a:pPr>
            <a:endParaRPr lang="en-US" dirty="0" smtClean="0"/>
          </a:p>
        </p:txBody>
      </p:sp>
      <p:pic>
        <p:nvPicPr>
          <p:cNvPr id="12293" name="Picture 6" descr="pigs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1400"/>
            <a:ext cx="32797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sheepsh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9000"/>
            <a:ext cx="30480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585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22581F4-9113-4C11-BA6C-A7AFB00BB1BD}" type="slidenum">
              <a:rPr lang="en-US" altLang="en-US" sz="1400"/>
              <a:pPr eaLnBrk="1" hangingPunct="1"/>
              <a:t>11</a:t>
            </a:fld>
            <a:endParaRPr lang="en-US" altLang="en-US" sz="1400"/>
          </a:p>
        </p:txBody>
      </p:sp>
      <p:sp>
        <p:nvSpPr>
          <p:cNvPr id="13315" name="Rectangle 2"/>
          <p:cNvSpPr>
            <a:spLocks noGrp="1" noChangeArrowheads="1"/>
          </p:cNvSpPr>
          <p:nvPr>
            <p:ph type="title"/>
          </p:nvPr>
        </p:nvSpPr>
        <p:spPr/>
        <p:txBody>
          <a:bodyPr/>
          <a:lstStyle/>
          <a:p>
            <a:pPr eaLnBrk="1" hangingPunct="1"/>
            <a:r>
              <a:rPr lang="en-US" altLang="en-US" smtClean="0"/>
              <a:t>NRC Feed Tables</a:t>
            </a:r>
          </a:p>
        </p:txBody>
      </p:sp>
      <p:sp>
        <p:nvSpPr>
          <p:cNvPr id="13316" name="Rectangle 3"/>
          <p:cNvSpPr>
            <a:spLocks noGrp="1" noChangeArrowheads="1"/>
          </p:cNvSpPr>
          <p:nvPr>
            <p:ph type="body" idx="1"/>
          </p:nvPr>
        </p:nvSpPr>
        <p:spPr/>
        <p:txBody>
          <a:bodyPr/>
          <a:lstStyle/>
          <a:p>
            <a:pPr eaLnBrk="1" hangingPunct="1"/>
            <a:r>
              <a:rPr lang="en-US" altLang="en-US" smtClean="0"/>
              <a:t>The National Research Council has published feed tables containing the nutritional value of common feeds.</a:t>
            </a:r>
          </a:p>
          <a:p>
            <a:pPr eaLnBrk="1" hangingPunct="1"/>
            <a:r>
              <a:rPr lang="en-US" altLang="en-US" smtClean="0"/>
              <a:t>Use the feed tables as a guide.</a:t>
            </a:r>
          </a:p>
          <a:p>
            <a:pPr eaLnBrk="1" hangingPunct="1"/>
            <a:r>
              <a:rPr lang="en-US" altLang="en-US" smtClean="0"/>
              <a:t>Feed analysis is still recommended due to variability in feeds.</a:t>
            </a:r>
          </a:p>
          <a:p>
            <a:pPr eaLnBrk="1" hangingPunct="1"/>
            <a:r>
              <a:rPr lang="en-US" altLang="en-US" smtClean="0">
                <a:hlinkClick r:id="rId3"/>
              </a:rPr>
              <a:t>http://books.nap.edu/catalog.php?record_id=1713</a:t>
            </a:r>
            <a:r>
              <a:rPr lang="en-US" altLang="en-US" smtClean="0"/>
              <a:t> </a:t>
            </a:r>
          </a:p>
        </p:txBody>
      </p:sp>
    </p:spTree>
    <p:extLst>
      <p:ext uri="{BB962C8B-B14F-4D97-AF65-F5344CB8AC3E}">
        <p14:creationId xmlns:p14="http://schemas.microsoft.com/office/powerpoint/2010/main" val="278296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828800"/>
            <a:ext cx="8229600" cy="4351282"/>
          </a:xfrm>
        </p:spPr>
        <p:txBody>
          <a:bodyPr>
            <a:normAutofit fontScale="92500" lnSpcReduction="10000"/>
          </a:bodyPr>
          <a:lstStyle/>
          <a:p>
            <a:pPr>
              <a:lnSpc>
                <a:spcPct val="90000"/>
              </a:lnSpc>
              <a:buNone/>
            </a:pPr>
            <a:r>
              <a:rPr lang="en-US" altLang="en-US" dirty="0"/>
              <a:t>Cheeke, P.R. (1991). </a:t>
            </a:r>
            <a:r>
              <a:rPr lang="en-US" altLang="en-US" i="1" dirty="0"/>
              <a:t>Applied animal nutrition: Feeds and feeding</a:t>
            </a:r>
            <a:r>
              <a:rPr lang="en-US" altLang="en-US" dirty="0"/>
              <a:t>. Englewood Cliffs, NJ: Prentice Hall.</a:t>
            </a:r>
          </a:p>
          <a:p>
            <a:pPr>
              <a:lnSpc>
                <a:spcPct val="90000"/>
              </a:lnSpc>
              <a:buNone/>
            </a:pPr>
            <a:r>
              <a:rPr lang="en-US" altLang="en-US" dirty="0" err="1"/>
              <a:t>Ensminger</a:t>
            </a:r>
            <a:r>
              <a:rPr lang="en-US" altLang="en-US" dirty="0"/>
              <a:t>, M.E. (1991). </a:t>
            </a:r>
            <a:r>
              <a:rPr lang="en-US" altLang="en-US" i="1" dirty="0"/>
              <a:t>Animal science</a:t>
            </a:r>
            <a:r>
              <a:rPr lang="en-US" altLang="en-US" dirty="0"/>
              <a:t>. Danville, IL: Interstate Publishers, Inc.</a:t>
            </a:r>
          </a:p>
          <a:p>
            <a:pPr>
              <a:lnSpc>
                <a:spcPct val="90000"/>
              </a:lnSpc>
              <a:buNone/>
            </a:pPr>
            <a:r>
              <a:rPr lang="en-US" altLang="en-US" dirty="0"/>
              <a:t>National Research Council. (1982). </a:t>
            </a:r>
            <a:r>
              <a:rPr lang="en-US" altLang="en-US" i="1" dirty="0"/>
              <a:t>United States-Canadian tables of feed composition: Nutritional data for United States and Canadian feeds, third revision.</a:t>
            </a:r>
            <a:r>
              <a:rPr lang="en-US" altLang="en-US" dirty="0"/>
              <a:t> Washington D.C.: National Academies Press.</a:t>
            </a:r>
          </a:p>
        </p:txBody>
      </p:sp>
      <p:sp>
        <p:nvSpPr>
          <p:cNvPr id="4" name="Slide Number Placeholder 3"/>
          <p:cNvSpPr>
            <a:spLocks noGrp="1"/>
          </p:cNvSpPr>
          <p:nvPr>
            <p:ph type="sldNum" sz="quarter" idx="12"/>
          </p:nvPr>
        </p:nvSpPr>
        <p:spPr/>
        <p:txBody>
          <a:bodyPr/>
          <a:lstStyle/>
          <a:p>
            <a:fld id="{4B98D9DB-9F03-49E4-BBAA-20DA05506B06}" type="slidenum">
              <a:rPr lang="en-US" smtClean="0"/>
              <a:t>12</a:t>
            </a:fld>
            <a:endParaRPr lang="en-US"/>
          </a:p>
        </p:txBody>
      </p:sp>
    </p:spTree>
    <p:extLst>
      <p:ext uri="{BB962C8B-B14F-4D97-AF65-F5344CB8AC3E}">
        <p14:creationId xmlns:p14="http://schemas.microsoft.com/office/powerpoint/2010/main" val="86484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762000" y="1345227"/>
            <a:ext cx="8382000" cy="523220"/>
          </a:xfrm>
          <a:prstGeom prst="rect">
            <a:avLst/>
          </a:prstGeom>
          <a:solidFill>
            <a:srgbClr val="FF6600"/>
          </a:solidFill>
          <a:ln w="9525">
            <a:noFill/>
            <a:miter lim="800000"/>
            <a:headEnd/>
            <a:tailEnd/>
          </a:ln>
          <a:effectLst/>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Arial" pitchFamily="34" charset="0"/>
                <a:cs typeface="Arial" pitchFamily="34" charset="0"/>
              </a:rPr>
              <a:t>Principles of Agricultural Science – Animal</a:t>
            </a:r>
            <a:endParaRPr kumimoji="0" lang="en-US" sz="28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7" name="Rectangle 4"/>
          <p:cNvSpPr>
            <a:spLocks noGrp="1" noChangeArrowheads="1"/>
          </p:cNvSpPr>
          <p:nvPr>
            <p:ph type="title"/>
          </p:nvPr>
        </p:nvSpPr>
        <p:spPr>
          <a:xfrm>
            <a:off x="533400" y="2667000"/>
            <a:ext cx="8229600" cy="1173163"/>
          </a:xfrm>
          <a:prstGeom prst="rect">
            <a:avLst/>
          </a:prstGeom>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Feedstuffs</a:t>
            </a:r>
            <a:endParaRPr kumimoji="0" lang="en-US" sz="4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8" name="TextBox 7"/>
          <p:cNvSpPr txBox="1"/>
          <p:nvPr/>
        </p:nvSpPr>
        <p:spPr>
          <a:xfrm>
            <a:off x="533400" y="4328359"/>
            <a:ext cx="80772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Unit 5 – Lesson </a:t>
            </a:r>
            <a:r>
              <a:rPr lang="en-US" sz="3200" kern="0" noProof="0" dirty="0" smtClean="0">
                <a:solidFill>
                  <a:sysClr val="windowText" lastClr="000000"/>
                </a:solidFill>
                <a:latin typeface="Arial" pitchFamily="34" charset="0"/>
                <a:cs typeface="Arial" pitchFamily="34" charset="0"/>
              </a:rPr>
              <a:t>5.3 Feedstuffs</a:t>
            </a:r>
            <a:endParaRPr kumimoji="0" lang="en-US" sz="3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lide Number Placeholder 8"/>
          <p:cNvSpPr>
            <a:spLocks noGrp="1"/>
          </p:cNvSpPr>
          <p:nvPr>
            <p:ph type="sldNum" sz="quarter" idx="4294967295"/>
          </p:nvPr>
        </p:nvSpPr>
        <p:spPr>
          <a:xfrm>
            <a:off x="6553200" y="6356350"/>
            <a:ext cx="2133600" cy="365125"/>
          </a:xfrm>
        </p:spPr>
        <p:txBody>
          <a:bodyPr/>
          <a:lstStyle/>
          <a:p>
            <a:fld id="{4B98D9DB-9F03-49E4-BBAA-20DA05506B06}" type="slidenum">
              <a:rPr lang="en-US" smtClean="0"/>
              <a:t>2</a:t>
            </a:fld>
            <a:endParaRPr lang="en-US"/>
          </a:p>
        </p:txBody>
      </p:sp>
    </p:spTree>
    <p:extLst>
      <p:ext uri="{BB962C8B-B14F-4D97-AF65-F5344CB8AC3E}">
        <p14:creationId xmlns:p14="http://schemas.microsoft.com/office/powerpoint/2010/main" val="2933766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7ECC735-6513-434F-84DC-BFA9CC860680}" type="slidenum">
              <a:rPr lang="en-US" altLang="en-US" sz="1400"/>
              <a:pPr eaLnBrk="1" hangingPunct="1"/>
              <a:t>3</a:t>
            </a:fld>
            <a:endParaRPr lang="en-US" altLang="en-US" sz="1400"/>
          </a:p>
        </p:txBody>
      </p:sp>
      <p:sp>
        <p:nvSpPr>
          <p:cNvPr id="5123" name="Rectangle 2"/>
          <p:cNvSpPr>
            <a:spLocks noGrp="1" noChangeArrowheads="1"/>
          </p:cNvSpPr>
          <p:nvPr>
            <p:ph type="title"/>
          </p:nvPr>
        </p:nvSpPr>
        <p:spPr/>
        <p:txBody>
          <a:bodyPr/>
          <a:lstStyle/>
          <a:p>
            <a:pPr eaLnBrk="1" hangingPunct="1"/>
            <a:r>
              <a:rPr lang="en-US" altLang="en-US" smtClean="0"/>
              <a:t>Feedstuff</a:t>
            </a:r>
          </a:p>
        </p:txBody>
      </p:sp>
      <p:sp>
        <p:nvSpPr>
          <p:cNvPr id="5124" name="Rectangle 3"/>
          <p:cNvSpPr>
            <a:spLocks noGrp="1" noChangeArrowheads="1"/>
          </p:cNvSpPr>
          <p:nvPr>
            <p:ph type="body" idx="1"/>
          </p:nvPr>
        </p:nvSpPr>
        <p:spPr>
          <a:xfrm>
            <a:off x="457200" y="1828800"/>
            <a:ext cx="8686800" cy="4297363"/>
          </a:xfrm>
        </p:spPr>
        <p:txBody>
          <a:bodyPr/>
          <a:lstStyle/>
          <a:p>
            <a:pPr eaLnBrk="1" hangingPunct="1"/>
            <a:r>
              <a:rPr lang="en-US" altLang="en-US" sz="3600" smtClean="0"/>
              <a:t>An ingredient or material fed to animals for the purpose of sustenance. </a:t>
            </a:r>
          </a:p>
          <a:p>
            <a:pPr lvl="1" eaLnBrk="1" hangingPunct="1"/>
            <a:r>
              <a:rPr lang="en-US" altLang="en-US" sz="3200" smtClean="0"/>
              <a:t>Provide one or more nutrients </a:t>
            </a:r>
          </a:p>
          <a:p>
            <a:pPr eaLnBrk="1" hangingPunct="1"/>
            <a:r>
              <a:rPr lang="en-US" altLang="en-US" sz="3600" smtClean="0"/>
              <a:t>Feedstuff vs. feed</a:t>
            </a:r>
          </a:p>
          <a:p>
            <a:pPr lvl="1" eaLnBrk="1" hangingPunct="1"/>
            <a:r>
              <a:rPr lang="en-US" altLang="en-US" sz="3200" smtClean="0"/>
              <a:t>A feedstuff is not normally fed by itself, but is mixed with other feedstuffs to formulate a feed. </a:t>
            </a:r>
          </a:p>
          <a:p>
            <a:pPr lvl="1" eaLnBrk="1" hangingPunct="1"/>
            <a:endParaRPr lang="en-US" altLang="en-US" sz="3200" smtClean="0"/>
          </a:p>
        </p:txBody>
      </p:sp>
    </p:spTree>
    <p:extLst>
      <p:ext uri="{BB962C8B-B14F-4D97-AF65-F5344CB8AC3E}">
        <p14:creationId xmlns:p14="http://schemas.microsoft.com/office/powerpoint/2010/main" val="273019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C011D10-7890-474F-AC85-622FFEBF3455}" type="slidenum">
              <a:rPr lang="en-US" altLang="en-US" sz="1400"/>
              <a:pPr eaLnBrk="1" hangingPunct="1"/>
              <a:t>4</a:t>
            </a:fld>
            <a:endParaRPr lang="en-US" altLang="en-US" sz="1400"/>
          </a:p>
        </p:txBody>
      </p:sp>
      <p:sp>
        <p:nvSpPr>
          <p:cNvPr id="6147" name="Rectangle 2"/>
          <p:cNvSpPr>
            <a:spLocks noGrp="1" noChangeArrowheads="1"/>
          </p:cNvSpPr>
          <p:nvPr>
            <p:ph type="title"/>
          </p:nvPr>
        </p:nvSpPr>
        <p:spPr/>
        <p:txBody>
          <a:bodyPr/>
          <a:lstStyle/>
          <a:p>
            <a:pPr eaLnBrk="1" hangingPunct="1"/>
            <a:r>
              <a:rPr lang="en-US" altLang="en-US" dirty="0" smtClean="0"/>
              <a:t>Feedstuff</a:t>
            </a:r>
          </a:p>
        </p:txBody>
      </p:sp>
      <p:sp>
        <p:nvSpPr>
          <p:cNvPr id="6148" name="Rectangle 3"/>
          <p:cNvSpPr>
            <a:spLocks noGrp="1" noChangeArrowheads="1"/>
          </p:cNvSpPr>
          <p:nvPr>
            <p:ph type="body" idx="1"/>
          </p:nvPr>
        </p:nvSpPr>
        <p:spPr/>
        <p:txBody>
          <a:bodyPr/>
          <a:lstStyle/>
          <a:p>
            <a:pPr eaLnBrk="1" hangingPunct="1">
              <a:lnSpc>
                <a:spcPct val="90000"/>
              </a:lnSpc>
            </a:pPr>
            <a:r>
              <a:rPr lang="en-US" altLang="en-US" sz="3600" smtClean="0"/>
              <a:t>Roughages</a:t>
            </a:r>
          </a:p>
          <a:p>
            <a:pPr eaLnBrk="1" hangingPunct="1">
              <a:lnSpc>
                <a:spcPct val="90000"/>
              </a:lnSpc>
            </a:pPr>
            <a:endParaRPr lang="en-US" altLang="en-US" sz="3600" smtClean="0"/>
          </a:p>
          <a:p>
            <a:pPr eaLnBrk="1" hangingPunct="1">
              <a:lnSpc>
                <a:spcPct val="90000"/>
              </a:lnSpc>
            </a:pPr>
            <a:r>
              <a:rPr lang="en-US" altLang="en-US" sz="3600" smtClean="0"/>
              <a:t>Concentrates</a:t>
            </a:r>
          </a:p>
          <a:p>
            <a:pPr eaLnBrk="1" hangingPunct="1">
              <a:lnSpc>
                <a:spcPct val="90000"/>
              </a:lnSpc>
            </a:pPr>
            <a:endParaRPr lang="en-US" altLang="en-US" sz="3600" smtClean="0"/>
          </a:p>
          <a:p>
            <a:pPr eaLnBrk="1" hangingPunct="1">
              <a:lnSpc>
                <a:spcPct val="90000"/>
              </a:lnSpc>
            </a:pPr>
            <a:r>
              <a:rPr lang="en-US" altLang="en-US" sz="3600" smtClean="0"/>
              <a:t>Supplements</a:t>
            </a:r>
          </a:p>
          <a:p>
            <a:pPr eaLnBrk="1" hangingPunct="1">
              <a:lnSpc>
                <a:spcPct val="90000"/>
              </a:lnSpc>
            </a:pPr>
            <a:endParaRPr lang="en-US" altLang="en-US" sz="3600" smtClean="0"/>
          </a:p>
          <a:p>
            <a:pPr eaLnBrk="1" hangingPunct="1">
              <a:lnSpc>
                <a:spcPct val="90000"/>
              </a:lnSpc>
            </a:pPr>
            <a:r>
              <a:rPr lang="en-US" altLang="en-US" sz="3600" smtClean="0"/>
              <a:t>Feed Additives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223561"/>
            <a:ext cx="3613212" cy="3186639"/>
          </a:xfrm>
          <a:prstGeom prst="rect">
            <a:avLst/>
          </a:prstGeom>
        </p:spPr>
      </p:pic>
    </p:spTree>
    <p:extLst>
      <p:ext uri="{BB962C8B-B14F-4D97-AF65-F5344CB8AC3E}">
        <p14:creationId xmlns:p14="http://schemas.microsoft.com/office/powerpoint/2010/main" val="269142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E37A672-3B25-4528-BC56-B45ADCA898D0}" type="slidenum">
              <a:rPr lang="en-US" altLang="en-US" sz="1400"/>
              <a:pPr eaLnBrk="1" hangingPunct="1"/>
              <a:t>5</a:t>
            </a:fld>
            <a:endParaRPr lang="en-US" altLang="en-US" sz="1400"/>
          </a:p>
        </p:txBody>
      </p:sp>
      <p:pic>
        <p:nvPicPr>
          <p:cNvPr id="7171" name="Picture 6" descr="hayfie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740150"/>
            <a:ext cx="4419600" cy="2427711"/>
          </a:xfrm>
          <a:prstGeom prst="rect">
            <a:avLst/>
          </a:prstGeom>
          <a:noFill/>
          <a:ln>
            <a:noFill/>
          </a:ln>
          <a:effectLst>
            <a:reflection endPos="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p:txBody>
          <a:bodyPr/>
          <a:lstStyle/>
          <a:p>
            <a:pPr eaLnBrk="1" hangingPunct="1"/>
            <a:r>
              <a:rPr lang="en-US" altLang="en-US" sz="6000" smtClean="0"/>
              <a:t>Roughage</a:t>
            </a:r>
          </a:p>
        </p:txBody>
      </p:sp>
      <p:sp>
        <p:nvSpPr>
          <p:cNvPr id="7173" name="Rectangle 3"/>
          <p:cNvSpPr>
            <a:spLocks noGrp="1" noChangeArrowheads="1"/>
          </p:cNvSpPr>
          <p:nvPr>
            <p:ph type="body" idx="1"/>
          </p:nvPr>
        </p:nvSpPr>
        <p:spPr>
          <a:xfrm>
            <a:off x="292100" y="1814512"/>
            <a:ext cx="8839200" cy="4724400"/>
          </a:xfrm>
        </p:spPr>
        <p:txBody>
          <a:bodyPr>
            <a:normAutofit lnSpcReduction="10000"/>
          </a:bodyPr>
          <a:lstStyle/>
          <a:p>
            <a:pPr eaLnBrk="1" hangingPunct="1">
              <a:lnSpc>
                <a:spcPct val="90000"/>
              </a:lnSpc>
            </a:pPr>
            <a:r>
              <a:rPr lang="en-US" altLang="en-US" sz="3600" dirty="0" smtClean="0"/>
              <a:t>Feedstuffs that are high in fiber and low in nutrient density.</a:t>
            </a:r>
          </a:p>
          <a:p>
            <a:pPr eaLnBrk="1" hangingPunct="1">
              <a:lnSpc>
                <a:spcPct val="90000"/>
              </a:lnSpc>
            </a:pPr>
            <a:r>
              <a:rPr lang="en-US" altLang="en-US" sz="3600" dirty="0" smtClean="0"/>
              <a:t>Bulky</a:t>
            </a:r>
          </a:p>
          <a:p>
            <a:pPr eaLnBrk="1" hangingPunct="1">
              <a:lnSpc>
                <a:spcPct val="90000"/>
              </a:lnSpc>
            </a:pPr>
            <a:r>
              <a:rPr lang="en-US" altLang="en-US" sz="3600" dirty="0" smtClean="0"/>
              <a:t>Utilized primarily by ruminants and pseudo-ruminants</a:t>
            </a:r>
          </a:p>
          <a:p>
            <a:pPr eaLnBrk="1" hangingPunct="1">
              <a:lnSpc>
                <a:spcPct val="90000"/>
              </a:lnSpc>
            </a:pPr>
            <a:r>
              <a:rPr lang="en-US" altLang="en-US" sz="3600" dirty="0" smtClean="0"/>
              <a:t>Common sources:</a:t>
            </a:r>
          </a:p>
          <a:p>
            <a:pPr lvl="1" eaLnBrk="1" hangingPunct="1">
              <a:lnSpc>
                <a:spcPct val="90000"/>
              </a:lnSpc>
            </a:pPr>
            <a:r>
              <a:rPr lang="en-US" altLang="en-US" sz="3200" dirty="0" smtClean="0"/>
              <a:t>Hay</a:t>
            </a:r>
          </a:p>
          <a:p>
            <a:pPr lvl="1" eaLnBrk="1" hangingPunct="1">
              <a:lnSpc>
                <a:spcPct val="90000"/>
              </a:lnSpc>
            </a:pPr>
            <a:r>
              <a:rPr lang="en-US" altLang="en-US" sz="3200" dirty="0" smtClean="0"/>
              <a:t>Silage</a:t>
            </a:r>
          </a:p>
          <a:p>
            <a:pPr lvl="1" eaLnBrk="1" hangingPunct="1">
              <a:lnSpc>
                <a:spcPct val="90000"/>
              </a:lnSpc>
            </a:pPr>
            <a:r>
              <a:rPr lang="en-US" altLang="en-US" sz="3200" dirty="0" smtClean="0"/>
              <a:t>Pasture</a:t>
            </a:r>
          </a:p>
        </p:txBody>
      </p:sp>
    </p:spTree>
    <p:extLst>
      <p:ext uri="{BB962C8B-B14F-4D97-AF65-F5344CB8AC3E}">
        <p14:creationId xmlns:p14="http://schemas.microsoft.com/office/powerpoint/2010/main" val="3700706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tLang="en-US" sz="6000" smtClean="0"/>
              <a:t>Concentrate</a:t>
            </a:r>
          </a:p>
        </p:txBody>
      </p:sp>
      <p:sp>
        <p:nvSpPr>
          <p:cNvPr id="8197" name="Rectangle 3"/>
          <p:cNvSpPr>
            <a:spLocks noGrp="1" noChangeArrowheads="1"/>
          </p:cNvSpPr>
          <p:nvPr>
            <p:ph type="body" idx="1"/>
          </p:nvPr>
        </p:nvSpPr>
        <p:spPr>
          <a:xfrm>
            <a:off x="304800" y="1905000"/>
            <a:ext cx="6858000" cy="4297363"/>
          </a:xfrm>
        </p:spPr>
        <p:txBody>
          <a:bodyPr>
            <a:normAutofit fontScale="92500" lnSpcReduction="10000"/>
          </a:bodyPr>
          <a:lstStyle/>
          <a:p>
            <a:pPr eaLnBrk="1" hangingPunct="1"/>
            <a:r>
              <a:rPr lang="en-US" altLang="en-US" sz="3600" dirty="0" smtClean="0"/>
              <a:t>Feedstuffs that are low in fiber and high in nutrient density.</a:t>
            </a:r>
          </a:p>
          <a:p>
            <a:pPr eaLnBrk="1" hangingPunct="1"/>
            <a:r>
              <a:rPr lang="en-US" altLang="en-US" sz="3600" dirty="0" smtClean="0"/>
              <a:t>Energy sources</a:t>
            </a:r>
          </a:p>
          <a:p>
            <a:pPr lvl="1" eaLnBrk="1" hangingPunct="1"/>
            <a:r>
              <a:rPr lang="en-US" altLang="en-US" sz="3600" dirty="0" smtClean="0"/>
              <a:t>Cereal grains: corn, oats, barley</a:t>
            </a:r>
          </a:p>
          <a:p>
            <a:pPr eaLnBrk="1" hangingPunct="1"/>
            <a:r>
              <a:rPr lang="en-US" altLang="en-US" sz="3600" dirty="0" smtClean="0"/>
              <a:t>Protein sources</a:t>
            </a:r>
          </a:p>
          <a:p>
            <a:pPr lvl="1" eaLnBrk="1" hangingPunct="1"/>
            <a:r>
              <a:rPr lang="en-US" altLang="en-US" sz="3600" dirty="0" smtClean="0"/>
              <a:t>Oil seed by-products: soybean meal</a:t>
            </a:r>
          </a:p>
        </p:txBody>
      </p:sp>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8C8FDBC-4140-48D0-9FBB-9FE479E49477}" type="slidenum">
              <a:rPr lang="en-US" altLang="en-US" sz="1400"/>
              <a:pPr eaLnBrk="1" hangingPunct="1"/>
              <a:t>6</a:t>
            </a:fld>
            <a:endParaRPr lang="en-US" altLang="en-US" sz="14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833" r="13333"/>
          <a:stretch/>
        </p:blipFill>
        <p:spPr>
          <a:xfrm>
            <a:off x="6248400" y="2438400"/>
            <a:ext cx="2645340" cy="2616270"/>
          </a:xfrm>
          <a:prstGeom prst="rect">
            <a:avLst/>
          </a:prstGeom>
        </p:spPr>
      </p:pic>
    </p:spTree>
    <p:extLst>
      <p:ext uri="{BB962C8B-B14F-4D97-AF65-F5344CB8AC3E}">
        <p14:creationId xmlns:p14="http://schemas.microsoft.com/office/powerpoint/2010/main" val="982445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99B130B-094F-4512-A1B8-D884E8B7461A}" type="slidenum">
              <a:rPr lang="en-US" altLang="en-US" sz="1400"/>
              <a:pPr eaLnBrk="1" hangingPunct="1"/>
              <a:t>7</a:t>
            </a:fld>
            <a:endParaRPr lang="en-US" altLang="en-US" sz="1400"/>
          </a:p>
        </p:txBody>
      </p:sp>
      <p:pic>
        <p:nvPicPr>
          <p:cNvPr id="9219" name="Picture 5" descr="supplement"/>
          <p:cNvPicPr>
            <a:picLocks noChangeAspect="1" noChangeArrowheads="1"/>
          </p:cNvPicPr>
          <p:nvPr/>
        </p:nvPicPr>
        <p:blipFill>
          <a:blip r:embed="rId3">
            <a:extLst>
              <a:ext uri="{28A0092B-C50C-407E-A947-70E740481C1C}">
                <a14:useLocalDpi xmlns:a14="http://schemas.microsoft.com/office/drawing/2010/main" val="0"/>
              </a:ext>
            </a:extLst>
          </a:blip>
          <a:srcRect t="31749"/>
          <a:stretch>
            <a:fillRect/>
          </a:stretch>
        </p:blipFill>
        <p:spPr bwMode="auto">
          <a:xfrm>
            <a:off x="4876800" y="3562275"/>
            <a:ext cx="3657600" cy="26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title"/>
          </p:nvPr>
        </p:nvSpPr>
        <p:spPr/>
        <p:txBody>
          <a:bodyPr/>
          <a:lstStyle/>
          <a:p>
            <a:pPr eaLnBrk="1" hangingPunct="1"/>
            <a:r>
              <a:rPr lang="en-US" altLang="en-US" smtClean="0"/>
              <a:t>Supplements</a:t>
            </a:r>
          </a:p>
        </p:txBody>
      </p:sp>
      <p:sp>
        <p:nvSpPr>
          <p:cNvPr id="9221" name="Rectangle 3"/>
          <p:cNvSpPr>
            <a:spLocks noGrp="1" noChangeArrowheads="1"/>
          </p:cNvSpPr>
          <p:nvPr>
            <p:ph type="body" idx="1"/>
          </p:nvPr>
        </p:nvSpPr>
        <p:spPr/>
        <p:txBody>
          <a:bodyPr/>
          <a:lstStyle/>
          <a:p>
            <a:pPr marL="0" indent="0" eaLnBrk="1" hangingPunct="1">
              <a:buFontTx/>
              <a:buNone/>
            </a:pPr>
            <a:r>
              <a:rPr lang="en-US" altLang="en-US" sz="3600" smtClean="0"/>
              <a:t>Supplements are commonly used to provide small amounts of nutrients that are deficient in a ration.</a:t>
            </a:r>
          </a:p>
          <a:p>
            <a:pPr lvl="1" eaLnBrk="1" hangingPunct="1"/>
            <a:r>
              <a:rPr lang="en-US" altLang="en-US" sz="3200" smtClean="0"/>
              <a:t>Vitamins</a:t>
            </a:r>
          </a:p>
          <a:p>
            <a:pPr lvl="1" eaLnBrk="1" hangingPunct="1"/>
            <a:r>
              <a:rPr lang="en-US" altLang="en-US" sz="3200" smtClean="0"/>
              <a:t>Minerals</a:t>
            </a:r>
          </a:p>
          <a:p>
            <a:pPr lvl="1" eaLnBrk="1" hangingPunct="1"/>
            <a:r>
              <a:rPr lang="en-US" altLang="en-US" sz="3200" smtClean="0"/>
              <a:t>Fats and oils</a:t>
            </a:r>
          </a:p>
        </p:txBody>
      </p:sp>
    </p:spTree>
    <p:extLst>
      <p:ext uri="{BB962C8B-B14F-4D97-AF65-F5344CB8AC3E}">
        <p14:creationId xmlns:p14="http://schemas.microsoft.com/office/powerpoint/2010/main" val="3228509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FC5C7F52-E080-4BC2-B3BA-A776F94171FA}" type="slidenum">
              <a:rPr lang="en-US" altLang="en-US" sz="1400"/>
              <a:pPr eaLnBrk="1" hangingPunct="1"/>
              <a:t>8</a:t>
            </a:fld>
            <a:endParaRPr lang="en-US" altLang="en-US" sz="1400"/>
          </a:p>
        </p:txBody>
      </p:sp>
      <p:sp>
        <p:nvSpPr>
          <p:cNvPr id="10243" name="Rectangle 2"/>
          <p:cNvSpPr>
            <a:spLocks noGrp="1" noChangeArrowheads="1"/>
          </p:cNvSpPr>
          <p:nvPr>
            <p:ph type="title"/>
          </p:nvPr>
        </p:nvSpPr>
        <p:spPr/>
        <p:txBody>
          <a:bodyPr/>
          <a:lstStyle/>
          <a:p>
            <a:pPr eaLnBrk="1" hangingPunct="1"/>
            <a:r>
              <a:rPr lang="en-US" altLang="en-US" smtClean="0"/>
              <a:t>Feed Additive</a:t>
            </a:r>
          </a:p>
        </p:txBody>
      </p:sp>
      <p:sp>
        <p:nvSpPr>
          <p:cNvPr id="10244" name="Rectangle 3"/>
          <p:cNvSpPr>
            <a:spLocks noGrp="1" noChangeArrowheads="1"/>
          </p:cNvSpPr>
          <p:nvPr>
            <p:ph type="body" idx="1"/>
          </p:nvPr>
        </p:nvSpPr>
        <p:spPr/>
        <p:txBody>
          <a:bodyPr/>
          <a:lstStyle/>
          <a:p>
            <a:pPr eaLnBrk="1" hangingPunct="1"/>
            <a:r>
              <a:rPr lang="en-US" altLang="en-US" smtClean="0"/>
              <a:t>Feed additives are used to modify one or more properties of a feed. A feed additive does not add nutritional value.</a:t>
            </a:r>
          </a:p>
          <a:p>
            <a:pPr eaLnBrk="1" hangingPunct="1"/>
            <a:r>
              <a:rPr lang="en-US" altLang="en-US" smtClean="0"/>
              <a:t>Additives: </a:t>
            </a:r>
          </a:p>
          <a:p>
            <a:pPr lvl="1" eaLnBrk="1" hangingPunct="1"/>
            <a:r>
              <a:rPr lang="en-US" altLang="en-US" smtClean="0"/>
              <a:t>Increase stability </a:t>
            </a:r>
          </a:p>
          <a:p>
            <a:pPr lvl="1" eaLnBrk="1" hangingPunct="1"/>
            <a:r>
              <a:rPr lang="en-US" altLang="en-US" smtClean="0"/>
              <a:t>Enhance growth or performance</a:t>
            </a:r>
          </a:p>
          <a:p>
            <a:pPr lvl="1" eaLnBrk="1" hangingPunct="1"/>
            <a:r>
              <a:rPr lang="en-US" altLang="en-US" smtClean="0"/>
              <a:t>Promote animal health</a:t>
            </a:r>
          </a:p>
          <a:p>
            <a:pPr lvl="1" eaLnBrk="1" hangingPunct="1"/>
            <a:r>
              <a:rPr lang="en-US" altLang="en-US" smtClean="0"/>
              <a:t>Improve consumer acceptance</a:t>
            </a:r>
          </a:p>
        </p:txBody>
      </p:sp>
    </p:spTree>
    <p:extLst>
      <p:ext uri="{BB962C8B-B14F-4D97-AF65-F5344CB8AC3E}">
        <p14:creationId xmlns:p14="http://schemas.microsoft.com/office/powerpoint/2010/main" val="1655871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1E81AB2-FDAB-468D-8E88-F6EAAE9C4E28}" type="slidenum">
              <a:rPr lang="en-US" altLang="en-US" sz="1400"/>
              <a:pPr eaLnBrk="1" hangingPunct="1"/>
              <a:t>9</a:t>
            </a:fld>
            <a:endParaRPr lang="en-US" altLang="en-US" sz="1400"/>
          </a:p>
        </p:txBody>
      </p:sp>
      <p:sp>
        <p:nvSpPr>
          <p:cNvPr id="11267" name="Rectangle 2"/>
          <p:cNvSpPr>
            <a:spLocks noGrp="1" noChangeArrowheads="1"/>
          </p:cNvSpPr>
          <p:nvPr>
            <p:ph type="title"/>
          </p:nvPr>
        </p:nvSpPr>
        <p:spPr/>
        <p:txBody>
          <a:bodyPr/>
          <a:lstStyle/>
          <a:p>
            <a:pPr eaLnBrk="1" hangingPunct="1"/>
            <a:r>
              <a:rPr lang="en-US" altLang="en-US" dirty="0" smtClean="0"/>
              <a:t> Variability</a:t>
            </a:r>
          </a:p>
        </p:txBody>
      </p:sp>
      <p:sp>
        <p:nvSpPr>
          <p:cNvPr id="11268" name="Rectangle 3"/>
          <p:cNvSpPr>
            <a:spLocks noGrp="1" noChangeArrowheads="1"/>
          </p:cNvSpPr>
          <p:nvPr>
            <p:ph type="body" idx="1"/>
          </p:nvPr>
        </p:nvSpPr>
        <p:spPr/>
        <p:txBody>
          <a:bodyPr/>
          <a:lstStyle/>
          <a:p>
            <a:pPr marL="0" indent="0" eaLnBrk="1" hangingPunct="1">
              <a:buFontTx/>
              <a:buNone/>
            </a:pPr>
            <a:r>
              <a:rPr lang="en-US" altLang="en-US" sz="3600" smtClean="0"/>
              <a:t>The same feedstuff may have differing nutrient contents based on</a:t>
            </a:r>
          </a:p>
          <a:p>
            <a:pPr lvl="1" eaLnBrk="1" hangingPunct="1"/>
            <a:r>
              <a:rPr lang="en-US" altLang="en-US" sz="3200" smtClean="0"/>
              <a:t>Time of harvest</a:t>
            </a:r>
          </a:p>
          <a:p>
            <a:pPr lvl="1" eaLnBrk="1" hangingPunct="1"/>
            <a:r>
              <a:rPr lang="en-US" altLang="en-US" sz="3200" smtClean="0"/>
              <a:t>Growing conditions</a:t>
            </a:r>
          </a:p>
          <a:p>
            <a:pPr lvl="1" eaLnBrk="1" hangingPunct="1"/>
            <a:r>
              <a:rPr lang="en-US" altLang="en-US" sz="3200" smtClean="0"/>
              <a:t>Soil conditions</a:t>
            </a:r>
          </a:p>
          <a:p>
            <a:pPr lvl="1" eaLnBrk="1" hangingPunct="1"/>
            <a:r>
              <a:rPr lang="en-US" altLang="en-US" sz="3200" smtClean="0"/>
              <a:t>Water availability</a:t>
            </a:r>
          </a:p>
          <a:p>
            <a:pPr lvl="1" eaLnBrk="1" hangingPunct="1"/>
            <a:r>
              <a:rPr lang="en-US" altLang="en-US" sz="3200" smtClean="0"/>
              <a:t>Geography</a:t>
            </a:r>
          </a:p>
        </p:txBody>
      </p:sp>
      <p:pic>
        <p:nvPicPr>
          <p:cNvPr id="11269" name="Picture 7" descr="fields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971800"/>
            <a:ext cx="30781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911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NRE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4A4B9C7-0CBB-4085-BC5B-DF58E3FDDE9E}" vid="{C8A44CDA-ABAE-4FB4-89C2-E4368F67DA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ASA_PPT</Template>
  <TotalTime>68</TotalTime>
  <Words>1399</Words>
  <Application>Microsoft Office PowerPoint</Application>
  <PresentationFormat>On-screen Show (4:3)</PresentationFormat>
  <Paragraphs>186</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NRE_PowerPoint_Template</vt:lpstr>
      <vt:lpstr>PowerPoint Presentation</vt:lpstr>
      <vt:lpstr>Feedstuffs</vt:lpstr>
      <vt:lpstr>Feedstuff</vt:lpstr>
      <vt:lpstr>Feedstuff</vt:lpstr>
      <vt:lpstr>Roughage</vt:lpstr>
      <vt:lpstr>Concentrate</vt:lpstr>
      <vt:lpstr>Supplements</vt:lpstr>
      <vt:lpstr>Feed Additive</vt:lpstr>
      <vt:lpstr> Variability</vt:lpstr>
      <vt:lpstr>Variability</vt:lpstr>
      <vt:lpstr>NRC Feed Tables</vt:lpstr>
      <vt:lpstr>References</vt:lpstr>
    </vt:vector>
  </TitlesOfParts>
  <Manager>Dan Jansen</Manager>
  <Company>Curriculum for Agricultural Science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Feedstuffs</dc:title>
  <dc:subject>ASA - Lesson 5.3 Feedstuffs</dc:subject>
  <dc:creator>Marlene Mensch</dc:creator>
  <cp:lastModifiedBy>Leslie Fairchild</cp:lastModifiedBy>
  <cp:revision>15</cp:revision>
  <dcterms:created xsi:type="dcterms:W3CDTF">2014-12-05T12:47:00Z</dcterms:created>
  <dcterms:modified xsi:type="dcterms:W3CDTF">2015-04-13T16:46:45Z</dcterms:modified>
</cp:coreProperties>
</file>