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56" r:id="rId2"/>
    <p:sldId id="258" r:id="rId3"/>
    <p:sldId id="272" r:id="rId4"/>
    <p:sldId id="273" r:id="rId5"/>
    <p:sldId id="274" r:id="rId6"/>
    <p:sldId id="276" r:id="rId7"/>
    <p:sldId id="278" r:id="rId8"/>
    <p:sldId id="279" r:id="rId9"/>
    <p:sldId id="280" r:id="rId10"/>
    <p:sldId id="281" r:id="rId11"/>
    <p:sldId id="282" r:id="rId12"/>
    <p:sldId id="283" r:id="rId13"/>
    <p:sldId id="25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4"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70" d="100"/>
          <a:sy n="70" d="100"/>
        </p:scale>
        <p:origin x="1766"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80" d="100"/>
          <a:sy n="80" d="100"/>
        </p:scale>
        <p:origin x="1987" y="4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Cell Respiration</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
        <p:nvSpPr>
          <p:cNvPr id="8" name="Date Placeholder 6"/>
          <p:cNvSpPr>
            <a:spLocks noGrp="1"/>
          </p:cNvSpPr>
          <p:nvPr>
            <p:ph type="dt" idx="1"/>
          </p:nvPr>
        </p:nvSpPr>
        <p:spPr>
          <a:xfrm>
            <a:off x="3810000" y="0"/>
            <a:ext cx="3046413" cy="457200"/>
          </a:xfrm>
          <a:prstGeom prst="rect">
            <a:avLst/>
          </a:prstGeom>
        </p:spPr>
        <p:txBody>
          <a:bodyPr/>
          <a:lstStyle/>
          <a:p>
            <a:pPr algn="r"/>
            <a:r>
              <a:rPr lang="en-US" sz="1200" dirty="0" smtClean="0">
                <a:latin typeface="Arial" pitchFamily="34" charset="0"/>
                <a:cs typeface="Arial" pitchFamily="34" charset="0"/>
              </a:rPr>
              <a:t>Principles of Agricultural Science – Animal    Unit 4 – Lesson 4.1 Units of Life</a:t>
            </a:r>
            <a:endParaRPr lang="en-US" sz="1200" dirty="0"/>
          </a:p>
        </p:txBody>
      </p:sp>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Cell Respiration</a:t>
            </a:r>
            <a:endParaRPr lang="en-US" dirty="0"/>
          </a:p>
        </p:txBody>
      </p:sp>
      <p:sp>
        <p:nvSpPr>
          <p:cNvPr id="3" name="Date Placeholder 2"/>
          <p:cNvSpPr>
            <a:spLocks noGrp="1"/>
          </p:cNvSpPr>
          <p:nvPr>
            <p:ph type="dt" idx="1"/>
          </p:nvPr>
        </p:nvSpPr>
        <p:spPr>
          <a:xfrm>
            <a:off x="3810000" y="0"/>
            <a:ext cx="30464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smtClean="0">
                <a:latin typeface="Arial" pitchFamily="34" charset="0"/>
                <a:cs typeface="Arial" pitchFamily="34" charset="0"/>
              </a:rPr>
              <a:t>    Unit 4 – Lesson 4.1 Units of Life</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Cell Respiration</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Unit 4 – Lesson 4.1 Units of Life</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Cell Respiration</a:t>
            </a:r>
          </a:p>
          <a:p>
            <a:pPr eaLnBrk="1" hangingPunct="1"/>
            <a:endParaRPr lang="en-US" altLang="en-US" sz="1200" smtClean="0"/>
          </a:p>
        </p:txBody>
      </p:sp>
      <p:sp>
        <p:nvSpPr>
          <p:cNvPr id="3072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07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189C268-79A7-4FBA-9D0F-2A5237E8F022}" type="slidenum">
              <a:rPr lang="en-US" altLang="en-US" sz="1200"/>
              <a:pPr eaLnBrk="1" hangingPunct="1"/>
              <a:t>10</a:t>
            </a:fld>
            <a:endParaRPr lang="en-US" altLang="en-US" sz="1200"/>
          </a:p>
        </p:txBody>
      </p:sp>
      <p:sp>
        <p:nvSpPr>
          <p:cNvPr id="30726" name="Rectangle 2"/>
          <p:cNvSpPr>
            <a:spLocks noGrp="1" noRot="1" noChangeAspect="1" noChangeArrowheads="1" noTextEdit="1"/>
          </p:cNvSpPr>
          <p:nvPr>
            <p:ph type="sldImg"/>
          </p:nvPr>
        </p:nvSpPr>
        <p:spPr>
          <a:ln/>
        </p:spPr>
      </p:sp>
      <p:sp>
        <p:nvSpPr>
          <p:cNvPr id="307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In a later lesson, students will be examining the affects that temperature changes have on respiration rates.</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Unit 4 – Lesson 4.1 Units of Life</a:t>
            </a:r>
            <a:endParaRPr lang="en-US" dirty="0"/>
          </a:p>
        </p:txBody>
      </p:sp>
    </p:spTree>
    <p:extLst>
      <p:ext uri="{BB962C8B-B14F-4D97-AF65-F5344CB8AC3E}">
        <p14:creationId xmlns:p14="http://schemas.microsoft.com/office/powerpoint/2010/main" val="24819648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Cell Respiration</a:t>
            </a:r>
          </a:p>
          <a:p>
            <a:pPr eaLnBrk="1" hangingPunct="1"/>
            <a:endParaRPr lang="en-US" altLang="en-US" sz="1200" smtClean="0"/>
          </a:p>
        </p:txBody>
      </p:sp>
      <p:sp>
        <p:nvSpPr>
          <p:cNvPr id="3174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17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56B40AE-C17B-43FC-9E0F-FD103B8420E0}" type="slidenum">
              <a:rPr lang="en-US" altLang="en-US" sz="1200"/>
              <a:pPr eaLnBrk="1" hangingPunct="1"/>
              <a:t>11</a:t>
            </a:fld>
            <a:endParaRPr lang="en-US" altLang="en-US" sz="1200"/>
          </a:p>
        </p:txBody>
      </p:sp>
      <p:sp>
        <p:nvSpPr>
          <p:cNvPr id="31750" name="Rectangle 2"/>
          <p:cNvSpPr>
            <a:spLocks noGrp="1" noRot="1" noChangeAspect="1" noChangeArrowheads="1" noTextEdit="1"/>
          </p:cNvSpPr>
          <p:nvPr>
            <p:ph type="sldImg"/>
          </p:nvPr>
        </p:nvSpPr>
        <p:spPr>
          <a:ln/>
        </p:spPr>
      </p:sp>
      <p:sp>
        <p:nvSpPr>
          <p:cNvPr id="317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Exercise will raise the breathing rate of an animal to increase the amount of oxygen being absorbed into the blood stream through the lungs. An increased heart rate is the mechanism an animal uses to circulate the blood throughout the body faster to supply the necessary oxygen and nutrients to the cells. </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Unit 4 – Lesson 4.1 Units of Life</a:t>
            </a:r>
            <a:endParaRPr lang="en-US" dirty="0"/>
          </a:p>
        </p:txBody>
      </p:sp>
    </p:spTree>
    <p:extLst>
      <p:ext uri="{BB962C8B-B14F-4D97-AF65-F5344CB8AC3E}">
        <p14:creationId xmlns:p14="http://schemas.microsoft.com/office/powerpoint/2010/main" val="6011718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Cell Respiration</a:t>
            </a:r>
          </a:p>
          <a:p>
            <a:pPr eaLnBrk="1" hangingPunct="1"/>
            <a:endParaRPr lang="en-US" altLang="en-US" sz="1200" smtClean="0"/>
          </a:p>
        </p:txBody>
      </p:sp>
      <p:sp>
        <p:nvSpPr>
          <p:cNvPr id="3277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7C8836D-3244-44EB-9D4D-B497389E2318}" type="slidenum">
              <a:rPr lang="en-US" altLang="en-US" sz="1200"/>
              <a:pPr eaLnBrk="1" hangingPunct="1"/>
              <a:t>12</a:t>
            </a:fld>
            <a:endParaRPr lang="en-US" altLang="en-US" sz="1200"/>
          </a:p>
        </p:txBody>
      </p:sp>
      <p:sp>
        <p:nvSpPr>
          <p:cNvPr id="32774" name="Rectangle 2"/>
          <p:cNvSpPr>
            <a:spLocks noGrp="1" noRot="1" noChangeAspect="1" noChangeArrowheads="1" noTextEdit="1"/>
          </p:cNvSpPr>
          <p:nvPr>
            <p:ph type="sldImg"/>
          </p:nvPr>
        </p:nvSpPr>
        <p:spPr>
          <a:ln/>
        </p:spPr>
      </p:sp>
      <p:sp>
        <p:nvSpPr>
          <p:cNvPr id="327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Bears</a:t>
            </a:r>
            <a:r>
              <a:rPr lang="en-US" altLang="en-US" baseline="0" dirty="0" smtClean="0">
                <a:latin typeface="Arial" panose="020B0604020202020204" pitchFamily="34" charset="0"/>
              </a:rPr>
              <a:t> are an example of an animal that hibernates. By slowing down their energy usage, bears are able to sustain life throughout the winter months without consumption of food.</a:t>
            </a:r>
            <a:endParaRPr lang="en-US" altLang="en-US" dirty="0" smtClean="0">
              <a:latin typeface="Arial" panose="020B0604020202020204" pitchFamily="34" charset="0"/>
            </a:endParaRP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Unit 4 – Lesson 4.1 Units of Life</a:t>
            </a:r>
            <a:endParaRPr lang="en-US" dirty="0"/>
          </a:p>
        </p:txBody>
      </p:sp>
    </p:spTree>
    <p:extLst>
      <p:ext uri="{BB962C8B-B14F-4D97-AF65-F5344CB8AC3E}">
        <p14:creationId xmlns:p14="http://schemas.microsoft.com/office/powerpoint/2010/main" val="18238798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13</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Cell Respiration</a:t>
            </a:r>
            <a:endParaRPr lang="en-US" dirty="0"/>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Unit 4 – Lesson 4.1 Units of Life</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Cell Respiration</a:t>
            </a:r>
            <a:endParaRPr lang="en-US" dirty="0"/>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Unit 4 – Lesson 4.1 Units of Life</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Cell Respiration</a:t>
            </a:r>
          </a:p>
          <a:p>
            <a:pPr eaLnBrk="1" hangingPunct="1"/>
            <a:endParaRPr lang="en-US" altLang="en-US" sz="1200" smtClean="0"/>
          </a:p>
        </p:txBody>
      </p:sp>
      <p:sp>
        <p:nvSpPr>
          <p:cNvPr id="2150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198F21E-814C-46D5-BE4F-E4AD8238C781}" type="slidenum">
              <a:rPr lang="en-US" altLang="en-US" sz="1200"/>
              <a:pPr eaLnBrk="1" hangingPunct="1"/>
              <a:t>3</a:t>
            </a:fld>
            <a:endParaRPr lang="en-US" altLang="en-US" sz="120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Metabolism is a broader term referring to several process involved with converting raw materials from the environment into energy for animal and plants to use.</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Unit 4 – Lesson 4.1 Units of Life</a:t>
            </a:r>
            <a:endParaRPr lang="en-US" dirty="0"/>
          </a:p>
        </p:txBody>
      </p:sp>
    </p:spTree>
    <p:extLst>
      <p:ext uri="{BB962C8B-B14F-4D97-AF65-F5344CB8AC3E}">
        <p14:creationId xmlns:p14="http://schemas.microsoft.com/office/powerpoint/2010/main" val="34456812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Cell Respiration</a:t>
            </a:r>
          </a:p>
          <a:p>
            <a:pPr eaLnBrk="1" hangingPunct="1"/>
            <a:endParaRPr lang="en-US" altLang="en-US" sz="1200" smtClean="0"/>
          </a:p>
        </p:txBody>
      </p:sp>
      <p:sp>
        <p:nvSpPr>
          <p:cNvPr id="2253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52139E2-A6F9-4FFC-BD94-3489F005B95C}" type="slidenum">
              <a:rPr lang="en-US" altLang="en-US" sz="1200"/>
              <a:pPr eaLnBrk="1" hangingPunct="1"/>
              <a:t>4</a:t>
            </a:fld>
            <a:endParaRPr lang="en-US" altLang="en-US" sz="120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Cellular respiration is the most common metabolic process associated with living animals and plants. Remember, as respiration is discussed throughout this lesson, it is cellular respiration. External respiration, or breathing, will be discussed in a future lesson.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Respiration is essential in living things to produce energy.</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Unit 4 – Lesson 4.1 Units of Life</a:t>
            </a:r>
            <a:endParaRPr lang="en-US" dirty="0"/>
          </a:p>
        </p:txBody>
      </p:sp>
    </p:spTree>
    <p:extLst>
      <p:ext uri="{BB962C8B-B14F-4D97-AF65-F5344CB8AC3E}">
        <p14:creationId xmlns:p14="http://schemas.microsoft.com/office/powerpoint/2010/main" val="13573930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Cell Respiration</a:t>
            </a:r>
          </a:p>
          <a:p>
            <a:pPr eaLnBrk="1" hangingPunct="1"/>
            <a:endParaRPr lang="en-US" altLang="en-US" sz="1200" smtClean="0"/>
          </a:p>
        </p:txBody>
      </p:sp>
      <p:sp>
        <p:nvSpPr>
          <p:cNvPr id="2355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AC4D891-0E82-40D5-9344-0F9B8438E413}" type="slidenum">
              <a:rPr lang="en-US" altLang="en-US" sz="1200"/>
              <a:pPr eaLnBrk="1" hangingPunct="1"/>
              <a:t>5</a:t>
            </a:fld>
            <a:endParaRPr lang="en-US" altLang="en-US" sz="120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Unit 4 – Lesson 4.1 Units of Life</a:t>
            </a:r>
            <a:endParaRPr lang="en-US" dirty="0"/>
          </a:p>
        </p:txBody>
      </p:sp>
    </p:spTree>
    <p:extLst>
      <p:ext uri="{BB962C8B-B14F-4D97-AF65-F5344CB8AC3E}">
        <p14:creationId xmlns:p14="http://schemas.microsoft.com/office/powerpoint/2010/main" val="41423545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Cell Respiration</a:t>
            </a:r>
          </a:p>
          <a:p>
            <a:pPr eaLnBrk="1" hangingPunct="1"/>
            <a:endParaRPr lang="en-US" altLang="en-US" sz="1200" smtClean="0"/>
          </a:p>
        </p:txBody>
      </p:sp>
      <p:sp>
        <p:nvSpPr>
          <p:cNvPr id="256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E94FE8A-59AA-4DBB-9B5A-D102A5976B4A}" type="slidenum">
              <a:rPr lang="en-US" altLang="en-US" sz="1200"/>
              <a:pPr eaLnBrk="1" hangingPunct="1"/>
              <a:t>6</a:t>
            </a:fld>
            <a:endParaRPr lang="en-US" altLang="en-US" sz="120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The term respiration is used in various ways. The types of cellular respiration include aerobic and anaerobic.</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Unit 4 – Lesson 4.1 Units of Life</a:t>
            </a:r>
            <a:endParaRPr lang="en-US" dirty="0"/>
          </a:p>
        </p:txBody>
      </p:sp>
    </p:spTree>
    <p:extLst>
      <p:ext uri="{BB962C8B-B14F-4D97-AF65-F5344CB8AC3E}">
        <p14:creationId xmlns:p14="http://schemas.microsoft.com/office/powerpoint/2010/main" val="3906452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Cell Respiration</a:t>
            </a:r>
          </a:p>
          <a:p>
            <a:pPr eaLnBrk="1" hangingPunct="1"/>
            <a:endParaRPr lang="en-US" altLang="en-US" sz="1200" smtClean="0"/>
          </a:p>
        </p:txBody>
      </p:sp>
      <p:sp>
        <p:nvSpPr>
          <p:cNvPr id="2765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2EF0643-326A-4237-AEB6-7EC97F5D8DC9}" type="slidenum">
              <a:rPr lang="en-US" altLang="en-US" sz="1200"/>
              <a:pPr eaLnBrk="1" hangingPunct="1"/>
              <a:t>7</a:t>
            </a:fld>
            <a:endParaRPr lang="en-US" altLang="en-US" sz="120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Example to help relate the concept of respiration.</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Unit 4 – Lesson 4.1 Units of Life</a:t>
            </a:r>
            <a:endParaRPr lang="en-US" dirty="0"/>
          </a:p>
        </p:txBody>
      </p:sp>
    </p:spTree>
    <p:extLst>
      <p:ext uri="{BB962C8B-B14F-4D97-AF65-F5344CB8AC3E}">
        <p14:creationId xmlns:p14="http://schemas.microsoft.com/office/powerpoint/2010/main" val="13325993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Cell Respiration</a:t>
            </a:r>
          </a:p>
          <a:p>
            <a:pPr eaLnBrk="1" hangingPunct="1"/>
            <a:endParaRPr lang="en-US" altLang="en-US" sz="1200" smtClean="0"/>
          </a:p>
        </p:txBody>
      </p:sp>
      <p:sp>
        <p:nvSpPr>
          <p:cNvPr id="2867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86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9B381A5-EF4C-4868-9655-B86288DD77A7}" type="slidenum">
              <a:rPr lang="en-US" altLang="en-US" sz="1200"/>
              <a:pPr eaLnBrk="1" hangingPunct="1"/>
              <a:t>8</a:t>
            </a:fld>
            <a:endParaRPr lang="en-US" altLang="en-US" sz="1200"/>
          </a:p>
        </p:txBody>
      </p:sp>
      <p:sp>
        <p:nvSpPr>
          <p:cNvPr id="28678" name="Rectangle 2"/>
          <p:cNvSpPr>
            <a:spLocks noGrp="1" noRot="1" noChangeAspect="1" noChangeArrowheads="1" noTextEdit="1"/>
          </p:cNvSpPr>
          <p:nvPr>
            <p:ph type="sldImg"/>
          </p:nvPr>
        </p:nvSpPr>
        <p:spPr>
          <a:ln/>
        </p:spPr>
      </p:sp>
      <p:sp>
        <p:nvSpPr>
          <p:cNvPr id="286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Respiration is on the cellular level, specifically in the mitochondria.</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Aerobic respiration is the opposite of photosynthesis, a process that plants use to generate glucose and oxygen.</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Unit 4 – Lesson 4.1 Units of Life</a:t>
            </a:r>
            <a:endParaRPr lang="en-US" dirty="0"/>
          </a:p>
        </p:txBody>
      </p:sp>
    </p:spTree>
    <p:extLst>
      <p:ext uri="{BB962C8B-B14F-4D97-AF65-F5344CB8AC3E}">
        <p14:creationId xmlns:p14="http://schemas.microsoft.com/office/powerpoint/2010/main" val="36275269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Cell Respiration</a:t>
            </a:r>
          </a:p>
          <a:p>
            <a:pPr eaLnBrk="1" hangingPunct="1"/>
            <a:endParaRPr lang="en-US" altLang="en-US" sz="1200" smtClean="0"/>
          </a:p>
        </p:txBody>
      </p:sp>
      <p:sp>
        <p:nvSpPr>
          <p:cNvPr id="2970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97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1FE4D26-3A45-4638-A7F2-528697B45538}" type="slidenum">
              <a:rPr lang="en-US" altLang="en-US" sz="1200"/>
              <a:pPr eaLnBrk="1" hangingPunct="1"/>
              <a:t>9</a:t>
            </a:fld>
            <a:endParaRPr lang="en-US" altLang="en-US" sz="1200"/>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These factors will be further discussed in the next slides.</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Unit 4 – Lesson 4.1 Units of Life</a:t>
            </a:r>
            <a:endParaRPr lang="en-US" dirty="0"/>
          </a:p>
        </p:txBody>
      </p:sp>
    </p:spTree>
    <p:extLst>
      <p:ext uri="{BB962C8B-B14F-4D97-AF65-F5344CB8AC3E}">
        <p14:creationId xmlns:p14="http://schemas.microsoft.com/office/powerpoint/2010/main" val="663277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3A5812A-5084-4D1D-9617-7369F4674B96}" type="slidenum">
              <a:rPr lang="en-US" altLang="en-US" sz="1400"/>
              <a:pPr eaLnBrk="1" hangingPunct="1"/>
              <a:t>10</a:t>
            </a:fld>
            <a:endParaRPr lang="en-US" altLang="en-US" sz="1400"/>
          </a:p>
        </p:txBody>
      </p:sp>
      <p:sp>
        <p:nvSpPr>
          <p:cNvPr id="14339" name="Rectangle 2"/>
          <p:cNvSpPr>
            <a:spLocks noGrp="1" noChangeArrowheads="1"/>
          </p:cNvSpPr>
          <p:nvPr>
            <p:ph type="title"/>
          </p:nvPr>
        </p:nvSpPr>
        <p:spPr/>
        <p:txBody>
          <a:bodyPr/>
          <a:lstStyle/>
          <a:p>
            <a:pPr eaLnBrk="1" hangingPunct="1"/>
            <a:r>
              <a:rPr lang="en-US" altLang="en-US" smtClean="0"/>
              <a:t>Temperature</a:t>
            </a:r>
          </a:p>
        </p:txBody>
      </p:sp>
      <p:sp>
        <p:nvSpPr>
          <p:cNvPr id="14340" name="Rectangle 3"/>
          <p:cNvSpPr>
            <a:spLocks noGrp="1" noChangeArrowheads="1"/>
          </p:cNvSpPr>
          <p:nvPr>
            <p:ph type="body" idx="1"/>
          </p:nvPr>
        </p:nvSpPr>
        <p:spPr/>
        <p:txBody>
          <a:bodyPr/>
          <a:lstStyle/>
          <a:p>
            <a:pPr eaLnBrk="1" hangingPunct="1">
              <a:buFontTx/>
              <a:buNone/>
            </a:pPr>
            <a:r>
              <a:rPr lang="en-US" altLang="en-US" smtClean="0"/>
              <a:t>The rate of respiration increases as the temperature increases.</a:t>
            </a:r>
          </a:p>
          <a:p>
            <a:pPr eaLnBrk="1" hangingPunct="1"/>
            <a:endParaRPr lang="en-US" altLang="en-US" smtClean="0"/>
          </a:p>
        </p:txBody>
      </p:sp>
      <p:sp>
        <p:nvSpPr>
          <p:cNvPr id="72708" name="Line 4"/>
          <p:cNvSpPr>
            <a:spLocks noChangeShapeType="1"/>
          </p:cNvSpPr>
          <p:nvPr/>
        </p:nvSpPr>
        <p:spPr bwMode="auto">
          <a:xfrm>
            <a:off x="5715000" y="3886200"/>
            <a:ext cx="0" cy="1143000"/>
          </a:xfrm>
          <a:prstGeom prst="line">
            <a:avLst/>
          </a:prstGeom>
          <a:noFill/>
          <a:ln w="762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4342" name="Text Box 5"/>
          <p:cNvSpPr txBox="1">
            <a:spLocks noChangeArrowheads="1"/>
          </p:cNvSpPr>
          <p:nvPr/>
        </p:nvSpPr>
        <p:spPr bwMode="auto">
          <a:xfrm>
            <a:off x="2209800" y="5486400"/>
            <a:ext cx="2286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800"/>
              <a:t>Temperature</a:t>
            </a:r>
          </a:p>
        </p:txBody>
      </p:sp>
      <p:sp>
        <p:nvSpPr>
          <p:cNvPr id="14343" name="Text Box 6"/>
          <p:cNvSpPr txBox="1">
            <a:spLocks noChangeArrowheads="1"/>
          </p:cNvSpPr>
          <p:nvPr/>
        </p:nvSpPr>
        <p:spPr bwMode="auto">
          <a:xfrm>
            <a:off x="4724400" y="5334000"/>
            <a:ext cx="2133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n-US" altLang="en-US" sz="2800"/>
              <a:t>Respiration</a:t>
            </a:r>
          </a:p>
          <a:p>
            <a:pPr algn="ctr" eaLnBrk="1" hangingPunct="1"/>
            <a:r>
              <a:rPr lang="en-US" altLang="en-US" sz="2800"/>
              <a:t>Rate</a:t>
            </a:r>
          </a:p>
        </p:txBody>
      </p:sp>
      <p:pic>
        <p:nvPicPr>
          <p:cNvPr id="72711" name="Picture 7" descr="j04094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3429000"/>
            <a:ext cx="1081088" cy="162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24300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mph" presetSubtype="0" fill="hold" nodeType="clickEffect">
                                  <p:stCondLst>
                                    <p:cond delay="0"/>
                                  </p:stCondLst>
                                  <p:childTnLst>
                                    <p:animScale>
                                      <p:cBhvr>
                                        <p:cTn id="6" dur="2000" fill="hold"/>
                                        <p:tgtEl>
                                          <p:spTgt spid="72711"/>
                                        </p:tgtEl>
                                      </p:cBhvr>
                                      <p:by x="150000" y="150000"/>
                                    </p:animScale>
                                  </p:childTnLst>
                                </p:cTn>
                              </p:par>
                              <p:par>
                                <p:cTn id="7" presetID="6" presetClass="emph" presetSubtype="0" fill="hold" grpId="0" nodeType="withEffect">
                                  <p:stCondLst>
                                    <p:cond delay="0"/>
                                  </p:stCondLst>
                                  <p:childTnLst>
                                    <p:animScale>
                                      <p:cBhvr>
                                        <p:cTn id="8" dur="2000" fill="hold"/>
                                        <p:tgtEl>
                                          <p:spTgt spid="72708"/>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DFAC6E9-70B0-44E8-BA9F-DB99902B97F1}" type="slidenum">
              <a:rPr lang="en-US" altLang="en-US" sz="1400"/>
              <a:pPr eaLnBrk="1" hangingPunct="1"/>
              <a:t>11</a:t>
            </a:fld>
            <a:endParaRPr lang="en-US" altLang="en-US" sz="1400"/>
          </a:p>
        </p:txBody>
      </p:sp>
      <p:sp>
        <p:nvSpPr>
          <p:cNvPr id="15363" name="Rectangle 2"/>
          <p:cNvSpPr>
            <a:spLocks noGrp="1" noChangeArrowheads="1"/>
          </p:cNvSpPr>
          <p:nvPr>
            <p:ph type="title"/>
          </p:nvPr>
        </p:nvSpPr>
        <p:spPr/>
        <p:txBody>
          <a:bodyPr/>
          <a:lstStyle/>
          <a:p>
            <a:pPr eaLnBrk="1" hangingPunct="1"/>
            <a:r>
              <a:rPr lang="en-US" altLang="en-US" smtClean="0"/>
              <a:t>Oxygen and Energy</a:t>
            </a:r>
          </a:p>
        </p:txBody>
      </p:sp>
      <p:sp>
        <p:nvSpPr>
          <p:cNvPr id="74755" name="Rectangle 3"/>
          <p:cNvSpPr>
            <a:spLocks noGrp="1" noChangeArrowheads="1"/>
          </p:cNvSpPr>
          <p:nvPr>
            <p:ph type="body" idx="1"/>
          </p:nvPr>
        </p:nvSpPr>
        <p:spPr/>
        <p:txBody>
          <a:bodyPr/>
          <a:lstStyle/>
          <a:p>
            <a:pPr eaLnBrk="1" hangingPunct="1">
              <a:buFontTx/>
              <a:buNone/>
            </a:pPr>
            <a:r>
              <a:rPr lang="en-US" altLang="en-US" smtClean="0"/>
              <a:t>Animals use energy by walking, running, digesting food, and so forth.</a:t>
            </a:r>
          </a:p>
          <a:p>
            <a:pPr eaLnBrk="1" hangingPunct="1">
              <a:buFontTx/>
              <a:buNone/>
            </a:pPr>
            <a:endParaRPr lang="en-US" altLang="en-US" smtClean="0"/>
          </a:p>
          <a:p>
            <a:pPr eaLnBrk="1" hangingPunct="1">
              <a:buFontTx/>
              <a:buNone/>
            </a:pPr>
            <a:r>
              <a:rPr lang="en-US" altLang="en-US" smtClean="0"/>
              <a:t>The more exercise or metabolic functions animals experience, the more cells respire to provide energy for body functions. </a:t>
            </a:r>
          </a:p>
          <a:p>
            <a:pPr algn="ctr" eaLnBrk="1" hangingPunct="1">
              <a:buFontTx/>
              <a:buNone/>
            </a:pPr>
            <a:endParaRPr lang="en-US" altLang="en-US" smtClean="0">
              <a:cs typeface="Arial" panose="020B0604020202020204" pitchFamily="34" charset="0"/>
            </a:endParaRPr>
          </a:p>
          <a:p>
            <a:pPr algn="ctr" eaLnBrk="1" hangingPunct="1">
              <a:buFontTx/>
              <a:buNone/>
            </a:pPr>
            <a:endParaRPr lang="en-US" altLang="en-US" smtClean="0">
              <a:cs typeface="Arial" panose="020B0604020202020204" pitchFamily="34" charset="0"/>
            </a:endParaRPr>
          </a:p>
        </p:txBody>
      </p:sp>
    </p:spTree>
    <p:extLst>
      <p:ext uri="{BB962C8B-B14F-4D97-AF65-F5344CB8AC3E}">
        <p14:creationId xmlns:p14="http://schemas.microsoft.com/office/powerpoint/2010/main" val="11748084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 calcmode="lin" valueType="num">
                                      <p:cBhvr additive="base">
                                        <p:cTn id="7" dur="500" fill="hold"/>
                                        <p:tgtEl>
                                          <p:spTgt spid="747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47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4755">
                                            <p:txEl>
                                              <p:pRg st="2" end="2"/>
                                            </p:txEl>
                                          </p:spTgt>
                                        </p:tgtEl>
                                        <p:attrNameLst>
                                          <p:attrName>style.visibility</p:attrName>
                                        </p:attrNameLst>
                                      </p:cBhvr>
                                      <p:to>
                                        <p:strVal val="visible"/>
                                      </p:to>
                                    </p:set>
                                    <p:anim calcmode="lin" valueType="num">
                                      <p:cBhvr additive="base">
                                        <p:cTn id="13" dur="500" fill="hold"/>
                                        <p:tgtEl>
                                          <p:spTgt spid="7475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475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1E6E0A3-A614-45E7-B282-B239B4BE6629}" type="slidenum">
              <a:rPr lang="en-US" altLang="en-US" sz="1400"/>
              <a:pPr eaLnBrk="1" hangingPunct="1"/>
              <a:t>12</a:t>
            </a:fld>
            <a:endParaRPr lang="en-US" altLang="en-US" sz="1400"/>
          </a:p>
        </p:txBody>
      </p:sp>
      <p:sp>
        <p:nvSpPr>
          <p:cNvPr id="16387" name="Rectangle 2"/>
          <p:cNvSpPr>
            <a:spLocks noGrp="1" noChangeArrowheads="1"/>
          </p:cNvSpPr>
          <p:nvPr>
            <p:ph type="title"/>
          </p:nvPr>
        </p:nvSpPr>
        <p:spPr/>
        <p:txBody>
          <a:bodyPr/>
          <a:lstStyle/>
          <a:p>
            <a:pPr eaLnBrk="1" hangingPunct="1"/>
            <a:r>
              <a:rPr lang="en-US" altLang="en-US" smtClean="0"/>
              <a:t>Animal Hibernation</a:t>
            </a:r>
          </a:p>
        </p:txBody>
      </p:sp>
      <p:sp>
        <p:nvSpPr>
          <p:cNvPr id="16388" name="Rectangle 3"/>
          <p:cNvSpPr>
            <a:spLocks noGrp="1" noChangeArrowheads="1"/>
          </p:cNvSpPr>
          <p:nvPr>
            <p:ph type="body" idx="1"/>
          </p:nvPr>
        </p:nvSpPr>
        <p:spPr/>
        <p:txBody>
          <a:bodyPr/>
          <a:lstStyle/>
          <a:p>
            <a:pPr eaLnBrk="1" hangingPunct="1"/>
            <a:endParaRPr lang="en-US" altLang="en-US" dirty="0" smtClean="0"/>
          </a:p>
          <a:p>
            <a:pPr eaLnBrk="1" hangingPunct="1"/>
            <a:r>
              <a:rPr lang="en-US" altLang="en-US" dirty="0" smtClean="0"/>
              <a:t>Slows metabolism and body functions down</a:t>
            </a:r>
          </a:p>
          <a:p>
            <a:pPr marL="0" indent="0" eaLnBrk="1" hangingPunct="1">
              <a:buNone/>
            </a:pPr>
            <a:endParaRPr lang="en-US" altLang="en-US" dirty="0" smtClean="0"/>
          </a:p>
          <a:p>
            <a:pPr eaLnBrk="1" hangingPunct="1"/>
            <a:r>
              <a:rPr lang="en-US" altLang="en-US" dirty="0" smtClean="0"/>
              <a:t>This is essentially slowing cell respiration to the minimum level for sustaining life.</a:t>
            </a:r>
          </a:p>
        </p:txBody>
      </p:sp>
    </p:spTree>
    <p:extLst>
      <p:ext uri="{BB962C8B-B14F-4D97-AF65-F5344CB8AC3E}">
        <p14:creationId xmlns:p14="http://schemas.microsoft.com/office/powerpoint/2010/main" val="4004406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lstStyle/>
          <a:p>
            <a:pPr>
              <a:buNone/>
            </a:pPr>
            <a:r>
              <a:rPr lang="en-US" altLang="en-US" dirty="0"/>
              <a:t>Herren, R. V., &amp; Donahue, R. L. (2000). </a:t>
            </a:r>
            <a:r>
              <a:rPr lang="en-US" altLang="en-US" i="1" dirty="0"/>
              <a:t>Delmar’s agriscience dictionary with searchable CD-ROM</a:t>
            </a:r>
            <a:r>
              <a:rPr lang="en-US" altLang="en-US" dirty="0"/>
              <a:t>. Albany, NY: Delmar.</a:t>
            </a:r>
          </a:p>
          <a:p>
            <a:pPr>
              <a:buNone/>
            </a:pPr>
            <a:endParaRPr lang="en-US" altLang="en-US" dirty="0"/>
          </a:p>
          <a:p>
            <a:pPr>
              <a:buNone/>
            </a:pPr>
            <a:r>
              <a:rPr lang="en-US" altLang="en-US" dirty="0"/>
              <a:t>Parker, R. (2004). </a:t>
            </a:r>
            <a:r>
              <a:rPr lang="en-US" altLang="en-US" i="1" dirty="0"/>
              <a:t>Introduction to plant science</a:t>
            </a:r>
            <a:r>
              <a:rPr lang="en-US" altLang="en-US" dirty="0"/>
              <a:t> (Rev. ed.). </a:t>
            </a:r>
            <a:r>
              <a:rPr lang="en-US" altLang="en-US"/>
              <a:t>Clifton Park, NY: Delmar.</a:t>
            </a:r>
            <a:endParaRPr lang="en-US" altLang="en-US" dirty="0"/>
          </a:p>
        </p:txBody>
      </p:sp>
      <p:sp>
        <p:nvSpPr>
          <p:cNvPr id="4" name="Slide Number Placeholder 3"/>
          <p:cNvSpPr>
            <a:spLocks noGrp="1"/>
          </p:cNvSpPr>
          <p:nvPr>
            <p:ph type="sldNum" sz="quarter" idx="12"/>
          </p:nvPr>
        </p:nvSpPr>
        <p:spPr/>
        <p:txBody>
          <a:bodyPr/>
          <a:lstStyle/>
          <a:p>
            <a:fld id="{4B98D9DB-9F03-49E4-BBAA-20DA05506B06}" type="slidenum">
              <a:rPr lang="en-US" smtClean="0"/>
              <a:t>13</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Cell Respiration</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4 – Lesson </a:t>
            </a:r>
            <a:r>
              <a:rPr lang="en-US" sz="3200" kern="0" noProof="0" dirty="0" smtClean="0">
                <a:solidFill>
                  <a:sysClr val="windowText" lastClr="000000"/>
                </a:solidFill>
                <a:latin typeface="Arial" pitchFamily="34" charset="0"/>
                <a:cs typeface="Arial" pitchFamily="34" charset="0"/>
              </a:rPr>
              <a:t>4.1 Units of Life</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041AF7E-FFD9-41BD-8A2D-1C9D536D55A8}" type="slidenum">
              <a:rPr lang="en-US" altLang="en-US" sz="1400"/>
              <a:pPr eaLnBrk="1" hangingPunct="1"/>
              <a:t>3</a:t>
            </a:fld>
            <a:endParaRPr lang="en-US" altLang="en-US" sz="1400"/>
          </a:p>
        </p:txBody>
      </p:sp>
      <p:sp>
        <p:nvSpPr>
          <p:cNvPr id="5123" name="Rectangle 2"/>
          <p:cNvSpPr>
            <a:spLocks noGrp="1" noChangeArrowheads="1"/>
          </p:cNvSpPr>
          <p:nvPr>
            <p:ph type="title"/>
          </p:nvPr>
        </p:nvSpPr>
        <p:spPr/>
        <p:txBody>
          <a:bodyPr/>
          <a:lstStyle/>
          <a:p>
            <a:pPr eaLnBrk="1" hangingPunct="1"/>
            <a:r>
              <a:rPr lang="en-US" altLang="en-US" dirty="0" smtClean="0"/>
              <a:t>Metabolism</a:t>
            </a:r>
          </a:p>
        </p:txBody>
      </p:sp>
      <p:sp>
        <p:nvSpPr>
          <p:cNvPr id="5124" name="Rectangle 3"/>
          <p:cNvSpPr>
            <a:spLocks noGrp="1" noChangeArrowheads="1"/>
          </p:cNvSpPr>
          <p:nvPr>
            <p:ph type="body" idx="1"/>
          </p:nvPr>
        </p:nvSpPr>
        <p:spPr/>
        <p:txBody>
          <a:bodyPr/>
          <a:lstStyle/>
          <a:p>
            <a:pPr eaLnBrk="1" hangingPunct="1">
              <a:buFontTx/>
              <a:buNone/>
            </a:pPr>
            <a:r>
              <a:rPr lang="en-US" altLang="en-US" dirty="0" smtClean="0"/>
              <a:t>Metabolism is the combination of many physical and chemical processes in living cells by means of which energy is made.</a:t>
            </a:r>
          </a:p>
        </p:txBody>
      </p:sp>
      <p:pic>
        <p:nvPicPr>
          <p:cNvPr id="5125" name="Picture 4" descr="MCj0428077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29000" y="4267200"/>
            <a:ext cx="2514600" cy="199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11470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44D9590-270F-4517-AFFA-9CE564FEC386}" type="slidenum">
              <a:rPr lang="en-US" altLang="en-US" sz="1400"/>
              <a:pPr eaLnBrk="1" hangingPunct="1"/>
              <a:t>4</a:t>
            </a:fld>
            <a:endParaRPr lang="en-US" altLang="en-US" sz="1400"/>
          </a:p>
        </p:txBody>
      </p:sp>
      <p:sp>
        <p:nvSpPr>
          <p:cNvPr id="6147" name="Rectangle 2"/>
          <p:cNvSpPr>
            <a:spLocks noGrp="1" noChangeArrowheads="1"/>
          </p:cNvSpPr>
          <p:nvPr>
            <p:ph type="title"/>
          </p:nvPr>
        </p:nvSpPr>
        <p:spPr/>
        <p:txBody>
          <a:bodyPr>
            <a:normAutofit/>
          </a:bodyPr>
          <a:lstStyle/>
          <a:p>
            <a:pPr eaLnBrk="1" hangingPunct="1"/>
            <a:r>
              <a:rPr lang="en-US" altLang="en-US" sz="4000" dirty="0" smtClean="0"/>
              <a:t>Cellular Respiration</a:t>
            </a:r>
          </a:p>
        </p:txBody>
      </p:sp>
      <p:sp>
        <p:nvSpPr>
          <p:cNvPr id="6148" name="Rectangle 3"/>
          <p:cNvSpPr>
            <a:spLocks noGrp="1" noChangeArrowheads="1"/>
          </p:cNvSpPr>
          <p:nvPr>
            <p:ph type="body" idx="1"/>
          </p:nvPr>
        </p:nvSpPr>
        <p:spPr/>
        <p:txBody>
          <a:bodyPr/>
          <a:lstStyle/>
          <a:p>
            <a:pPr eaLnBrk="1" hangingPunct="1">
              <a:buFontTx/>
              <a:buNone/>
            </a:pPr>
            <a:endParaRPr lang="en-US" altLang="en-US" dirty="0" smtClean="0"/>
          </a:p>
          <a:p>
            <a:pPr eaLnBrk="1" hangingPunct="1">
              <a:buFontTx/>
              <a:buNone/>
            </a:pPr>
            <a:r>
              <a:rPr lang="en-US" altLang="en-US" dirty="0" smtClean="0"/>
              <a:t>One metabolic process commonly associated with cells is respiration.</a:t>
            </a:r>
          </a:p>
          <a:p>
            <a:pPr>
              <a:buNone/>
            </a:pPr>
            <a:r>
              <a:rPr lang="en-US" altLang="en-US" dirty="0"/>
              <a:t>Living things use energy produced through respiration to drive vital life processes, such as growth and </a:t>
            </a:r>
            <a:r>
              <a:rPr lang="en-US" altLang="en-US" dirty="0" smtClean="0"/>
              <a:t>reproduction.</a:t>
            </a:r>
            <a:endParaRPr lang="en-US" altLang="en-US" dirty="0"/>
          </a:p>
        </p:txBody>
      </p:sp>
    </p:spTree>
    <p:extLst>
      <p:ext uri="{BB962C8B-B14F-4D97-AF65-F5344CB8AC3E}">
        <p14:creationId xmlns:p14="http://schemas.microsoft.com/office/powerpoint/2010/main" val="879105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D9DBFF1-CC4F-488E-B1A0-6FC7C6AD03A3}" type="slidenum">
              <a:rPr lang="en-US" altLang="en-US" sz="1400"/>
              <a:pPr eaLnBrk="1" hangingPunct="1"/>
              <a:t>5</a:t>
            </a:fld>
            <a:endParaRPr lang="en-US" altLang="en-US" sz="1400"/>
          </a:p>
        </p:txBody>
      </p:sp>
      <p:sp>
        <p:nvSpPr>
          <p:cNvPr id="7171" name="Rectangle 2"/>
          <p:cNvSpPr>
            <a:spLocks noGrp="1" noChangeArrowheads="1"/>
          </p:cNvSpPr>
          <p:nvPr>
            <p:ph type="title"/>
          </p:nvPr>
        </p:nvSpPr>
        <p:spPr>
          <a:xfrm>
            <a:off x="457200" y="274638"/>
            <a:ext cx="8229600" cy="911225"/>
          </a:xfrm>
        </p:spPr>
        <p:txBody>
          <a:bodyPr/>
          <a:lstStyle/>
          <a:p>
            <a:pPr eaLnBrk="1" hangingPunct="1"/>
            <a:r>
              <a:rPr lang="en-US" altLang="en-US" dirty="0" smtClean="0"/>
              <a:t>Cellular Respiration Defined</a:t>
            </a:r>
          </a:p>
        </p:txBody>
      </p:sp>
      <p:sp>
        <p:nvSpPr>
          <p:cNvPr id="58371" name="Rectangle 3"/>
          <p:cNvSpPr>
            <a:spLocks noGrp="1" noChangeArrowheads="1"/>
          </p:cNvSpPr>
          <p:nvPr>
            <p:ph type="body" idx="1"/>
          </p:nvPr>
        </p:nvSpPr>
        <p:spPr>
          <a:xfrm>
            <a:off x="457200" y="2046288"/>
            <a:ext cx="8229600" cy="4079875"/>
          </a:xfrm>
        </p:spPr>
        <p:txBody>
          <a:bodyPr/>
          <a:lstStyle/>
          <a:p>
            <a:pPr eaLnBrk="1" hangingPunct="1">
              <a:lnSpc>
                <a:spcPct val="90000"/>
              </a:lnSpc>
            </a:pPr>
            <a:r>
              <a:rPr lang="en-US" altLang="en-US" smtClean="0"/>
              <a:t>A chemical process that takes place in living cells </a:t>
            </a:r>
          </a:p>
          <a:p>
            <a:pPr eaLnBrk="1" hangingPunct="1">
              <a:lnSpc>
                <a:spcPct val="90000"/>
              </a:lnSpc>
            </a:pPr>
            <a:r>
              <a:rPr lang="en-US" altLang="en-US" smtClean="0"/>
              <a:t>Food is “burned” to release energy and waste products</a:t>
            </a:r>
          </a:p>
          <a:p>
            <a:pPr lvl="1" eaLnBrk="1" hangingPunct="1">
              <a:lnSpc>
                <a:spcPct val="90000"/>
              </a:lnSpc>
            </a:pPr>
            <a:r>
              <a:rPr lang="en-US" altLang="en-US" smtClean="0"/>
              <a:t>Food = fats, carbohydrates, and proteins</a:t>
            </a:r>
          </a:p>
          <a:p>
            <a:pPr lvl="1" eaLnBrk="1" hangingPunct="1">
              <a:lnSpc>
                <a:spcPct val="90000"/>
              </a:lnSpc>
            </a:pPr>
            <a:r>
              <a:rPr lang="en-US" altLang="en-US" smtClean="0"/>
              <a:t>Waste products = carbon dioxide and water</a:t>
            </a:r>
          </a:p>
        </p:txBody>
      </p:sp>
    </p:spTree>
    <p:extLst>
      <p:ext uri="{BB962C8B-B14F-4D97-AF65-F5344CB8AC3E}">
        <p14:creationId xmlns:p14="http://schemas.microsoft.com/office/powerpoint/2010/main" val="194419459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 calcmode="lin" valueType="num">
                                      <p:cBhvr additive="base">
                                        <p:cTn id="7" dur="500" fill="hold"/>
                                        <p:tgtEl>
                                          <p:spTgt spid="583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83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8371">
                                            <p:txEl>
                                              <p:pRg st="1" end="1"/>
                                            </p:txEl>
                                          </p:spTgt>
                                        </p:tgtEl>
                                        <p:attrNameLst>
                                          <p:attrName>style.visibility</p:attrName>
                                        </p:attrNameLst>
                                      </p:cBhvr>
                                      <p:to>
                                        <p:strVal val="visible"/>
                                      </p:to>
                                    </p:set>
                                    <p:anim calcmode="lin" valueType="num">
                                      <p:cBhvr additive="base">
                                        <p:cTn id="13" dur="500" fill="hold"/>
                                        <p:tgtEl>
                                          <p:spTgt spid="583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8371">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8371">
                                            <p:txEl>
                                              <p:pRg st="2" end="2"/>
                                            </p:txEl>
                                          </p:spTgt>
                                        </p:tgtEl>
                                        <p:attrNameLst>
                                          <p:attrName>style.visibility</p:attrName>
                                        </p:attrNameLst>
                                      </p:cBhvr>
                                      <p:to>
                                        <p:strVal val="visible"/>
                                      </p:to>
                                    </p:set>
                                    <p:anim calcmode="lin" valueType="num">
                                      <p:cBhvr additive="base">
                                        <p:cTn id="17" dur="500" fill="hold"/>
                                        <p:tgtEl>
                                          <p:spTgt spid="58371">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8371">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58371">
                                            <p:txEl>
                                              <p:pRg st="3" end="3"/>
                                            </p:txEl>
                                          </p:spTgt>
                                        </p:tgtEl>
                                        <p:attrNameLst>
                                          <p:attrName>style.visibility</p:attrName>
                                        </p:attrNameLst>
                                      </p:cBhvr>
                                      <p:to>
                                        <p:strVal val="visible"/>
                                      </p:to>
                                    </p:set>
                                    <p:anim calcmode="lin" valueType="num">
                                      <p:cBhvr additive="base">
                                        <p:cTn id="21" dur="500" fill="hold"/>
                                        <p:tgtEl>
                                          <p:spTgt spid="58371">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837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AB73E47-8D6C-445A-8575-3BC607726AE9}" type="slidenum">
              <a:rPr lang="en-US" altLang="en-US" sz="1400"/>
              <a:pPr eaLnBrk="1" hangingPunct="1"/>
              <a:t>6</a:t>
            </a:fld>
            <a:endParaRPr lang="en-US" altLang="en-US" sz="1400"/>
          </a:p>
        </p:txBody>
      </p:sp>
      <p:sp>
        <p:nvSpPr>
          <p:cNvPr id="9219" name="Rectangle 2"/>
          <p:cNvSpPr>
            <a:spLocks noGrp="1" noChangeArrowheads="1"/>
          </p:cNvSpPr>
          <p:nvPr>
            <p:ph type="title"/>
          </p:nvPr>
        </p:nvSpPr>
        <p:spPr/>
        <p:txBody>
          <a:bodyPr/>
          <a:lstStyle/>
          <a:p>
            <a:pPr eaLnBrk="1" hangingPunct="1"/>
            <a:r>
              <a:rPr lang="en-US" altLang="en-US" smtClean="0"/>
              <a:t>Types of Cellular Respiration</a:t>
            </a:r>
          </a:p>
        </p:txBody>
      </p:sp>
      <p:sp>
        <p:nvSpPr>
          <p:cNvPr id="62467" name="Rectangle 3"/>
          <p:cNvSpPr>
            <a:spLocks noGrp="1" noChangeArrowheads="1"/>
          </p:cNvSpPr>
          <p:nvPr>
            <p:ph type="body" idx="1"/>
          </p:nvPr>
        </p:nvSpPr>
        <p:spPr>
          <a:xfrm>
            <a:off x="609600" y="2057400"/>
            <a:ext cx="8077200" cy="4419600"/>
          </a:xfrm>
        </p:spPr>
        <p:txBody>
          <a:bodyPr/>
          <a:lstStyle/>
          <a:p>
            <a:pPr eaLnBrk="1" hangingPunct="1"/>
            <a:r>
              <a:rPr lang="en-US" altLang="en-US" b="1" dirty="0" smtClean="0"/>
              <a:t>Aerobic</a:t>
            </a:r>
            <a:r>
              <a:rPr lang="en-US" altLang="en-US" dirty="0" smtClean="0"/>
              <a:t> </a:t>
            </a:r>
            <a:r>
              <a:rPr lang="en-US" altLang="en-US" dirty="0" smtClean="0">
                <a:cs typeface="Arial" panose="020B0604020202020204" pitchFamily="34" charset="0"/>
              </a:rPr>
              <a:t>–</a:t>
            </a:r>
            <a:r>
              <a:rPr lang="en-US" altLang="en-US" dirty="0" smtClean="0"/>
              <a:t> Occurs in the presence of oxygen</a:t>
            </a:r>
          </a:p>
          <a:p>
            <a:pPr algn="ctr" eaLnBrk="1" hangingPunct="1">
              <a:buFontTx/>
              <a:buNone/>
            </a:pPr>
            <a:r>
              <a:rPr lang="en-US" altLang="en-US" dirty="0" smtClean="0">
                <a:solidFill>
                  <a:srgbClr val="00CC00"/>
                </a:solidFill>
              </a:rPr>
              <a:t>e.g., living plants and animals</a:t>
            </a:r>
          </a:p>
          <a:p>
            <a:pPr eaLnBrk="1" hangingPunct="1"/>
            <a:r>
              <a:rPr lang="en-US" altLang="en-US" b="1" dirty="0" smtClean="0"/>
              <a:t>Anaerobic</a:t>
            </a:r>
            <a:r>
              <a:rPr lang="en-US" altLang="en-US" dirty="0" smtClean="0"/>
              <a:t> </a:t>
            </a:r>
            <a:r>
              <a:rPr lang="en-US" altLang="en-US" dirty="0" smtClean="0">
                <a:cs typeface="Arial" panose="020B0604020202020204" pitchFamily="34" charset="0"/>
              </a:rPr>
              <a:t>–</a:t>
            </a:r>
            <a:r>
              <a:rPr lang="en-US" altLang="en-US" dirty="0" smtClean="0"/>
              <a:t> Occurs in the absence of oxygen</a:t>
            </a:r>
          </a:p>
          <a:p>
            <a:pPr algn="ctr" eaLnBrk="1" hangingPunct="1">
              <a:buFontTx/>
              <a:buNone/>
            </a:pPr>
            <a:r>
              <a:rPr lang="en-US" altLang="en-US" dirty="0" smtClean="0">
                <a:solidFill>
                  <a:srgbClr val="FF0000"/>
                </a:solidFill>
              </a:rPr>
              <a:t>e.g., fermentation of plant tissue and components</a:t>
            </a:r>
          </a:p>
        </p:txBody>
      </p:sp>
    </p:spTree>
    <p:extLst>
      <p:ext uri="{BB962C8B-B14F-4D97-AF65-F5344CB8AC3E}">
        <p14:creationId xmlns:p14="http://schemas.microsoft.com/office/powerpoint/2010/main" val="40802333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 calcmode="lin" valueType="num">
                                      <p:cBhvr additive="base">
                                        <p:cTn id="7" dur="500" fill="hold"/>
                                        <p:tgtEl>
                                          <p:spTgt spid="624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24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2467">
                                            <p:txEl>
                                              <p:pRg st="1" end="1"/>
                                            </p:txEl>
                                          </p:spTgt>
                                        </p:tgtEl>
                                        <p:attrNameLst>
                                          <p:attrName>style.visibility</p:attrName>
                                        </p:attrNameLst>
                                      </p:cBhvr>
                                      <p:to>
                                        <p:strVal val="visible"/>
                                      </p:to>
                                    </p:set>
                                    <p:anim calcmode="lin" valueType="num">
                                      <p:cBhvr additive="base">
                                        <p:cTn id="13" dur="500" fill="hold"/>
                                        <p:tgtEl>
                                          <p:spTgt spid="624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24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2467">
                                            <p:txEl>
                                              <p:pRg st="2" end="2"/>
                                            </p:txEl>
                                          </p:spTgt>
                                        </p:tgtEl>
                                        <p:attrNameLst>
                                          <p:attrName>style.visibility</p:attrName>
                                        </p:attrNameLst>
                                      </p:cBhvr>
                                      <p:to>
                                        <p:strVal val="visible"/>
                                      </p:to>
                                    </p:set>
                                    <p:anim calcmode="lin" valueType="num">
                                      <p:cBhvr additive="base">
                                        <p:cTn id="19" dur="500" fill="hold"/>
                                        <p:tgtEl>
                                          <p:spTgt spid="624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24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2467">
                                            <p:txEl>
                                              <p:pRg st="3" end="3"/>
                                            </p:txEl>
                                          </p:spTgt>
                                        </p:tgtEl>
                                        <p:attrNameLst>
                                          <p:attrName>style.visibility</p:attrName>
                                        </p:attrNameLst>
                                      </p:cBhvr>
                                      <p:to>
                                        <p:strVal val="visible"/>
                                      </p:to>
                                    </p:set>
                                    <p:anim calcmode="lin" valueType="num">
                                      <p:cBhvr additive="base">
                                        <p:cTn id="25" dur="500" fill="hold"/>
                                        <p:tgtEl>
                                          <p:spTgt spid="6246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246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0CD3F3A-ABC6-4142-AA1D-D1AEFD9B91EA}" type="slidenum">
              <a:rPr lang="en-US" altLang="en-US" sz="1400"/>
              <a:pPr eaLnBrk="1" hangingPunct="1"/>
              <a:t>7</a:t>
            </a:fld>
            <a:endParaRPr lang="en-US" altLang="en-US" sz="1400"/>
          </a:p>
        </p:txBody>
      </p:sp>
      <p:sp>
        <p:nvSpPr>
          <p:cNvPr id="11267" name="Rectangle 2"/>
          <p:cNvSpPr>
            <a:spLocks noGrp="1" noChangeArrowheads="1"/>
          </p:cNvSpPr>
          <p:nvPr>
            <p:ph type="title"/>
          </p:nvPr>
        </p:nvSpPr>
        <p:spPr/>
        <p:txBody>
          <a:bodyPr/>
          <a:lstStyle/>
          <a:p>
            <a:pPr eaLnBrk="1" hangingPunct="1"/>
            <a:r>
              <a:rPr lang="en-US" altLang="en-US" sz="3600" smtClean="0">
                <a:solidFill>
                  <a:schemeClr val="tx1"/>
                </a:solidFill>
              </a:rPr>
              <a:t>Respiration is similar to combustion…</a:t>
            </a:r>
          </a:p>
        </p:txBody>
      </p:sp>
      <p:sp>
        <p:nvSpPr>
          <p:cNvPr id="11268" name="Rectangle 3"/>
          <p:cNvSpPr>
            <a:spLocks noGrp="1" noChangeArrowheads="1"/>
          </p:cNvSpPr>
          <p:nvPr>
            <p:ph type="body" idx="1"/>
          </p:nvPr>
        </p:nvSpPr>
        <p:spPr/>
        <p:txBody>
          <a:bodyPr/>
          <a:lstStyle/>
          <a:p>
            <a:pPr eaLnBrk="1" hangingPunct="1">
              <a:buFontTx/>
              <a:buNone/>
            </a:pPr>
            <a:r>
              <a:rPr lang="en-US" altLang="en-US" smtClean="0"/>
              <a:t>When a log is burned in the fireplace carbon dioxide, heat, and water are produced.</a:t>
            </a:r>
          </a:p>
          <a:p>
            <a:pPr eaLnBrk="1" hangingPunct="1">
              <a:buFontTx/>
              <a:buNone/>
            </a:pPr>
            <a:endParaRPr lang="en-US" altLang="en-US" smtClean="0"/>
          </a:p>
        </p:txBody>
      </p:sp>
      <p:pic>
        <p:nvPicPr>
          <p:cNvPr id="11269" name="Picture 4" descr="AG00355_"/>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4343400"/>
            <a:ext cx="1676400" cy="204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0" name="Text Box 5"/>
          <p:cNvSpPr txBox="1">
            <a:spLocks noChangeArrowheads="1"/>
          </p:cNvSpPr>
          <p:nvPr/>
        </p:nvSpPr>
        <p:spPr bwMode="auto">
          <a:xfrm>
            <a:off x="2743200" y="4267200"/>
            <a:ext cx="1143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800" b="1">
                <a:solidFill>
                  <a:srgbClr val="FF0000"/>
                </a:solidFill>
              </a:rPr>
              <a:t>CO</a:t>
            </a:r>
            <a:r>
              <a:rPr lang="en-US" altLang="en-US" sz="2800" b="1" baseline="-25000">
                <a:solidFill>
                  <a:srgbClr val="FF0000"/>
                </a:solidFill>
              </a:rPr>
              <a:t>2</a:t>
            </a:r>
          </a:p>
        </p:txBody>
      </p:sp>
      <p:sp>
        <p:nvSpPr>
          <p:cNvPr id="11271" name="Text Box 6"/>
          <p:cNvSpPr txBox="1">
            <a:spLocks noChangeArrowheads="1"/>
          </p:cNvSpPr>
          <p:nvPr/>
        </p:nvSpPr>
        <p:spPr bwMode="auto">
          <a:xfrm>
            <a:off x="3962400" y="3505200"/>
            <a:ext cx="1143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800" b="1">
                <a:solidFill>
                  <a:srgbClr val="FF0000"/>
                </a:solidFill>
              </a:rPr>
              <a:t>Heat</a:t>
            </a:r>
            <a:endParaRPr lang="en-US" altLang="en-US" sz="2800" b="1" baseline="-25000">
              <a:solidFill>
                <a:srgbClr val="FF0000"/>
              </a:solidFill>
            </a:endParaRPr>
          </a:p>
        </p:txBody>
      </p:sp>
      <p:sp>
        <p:nvSpPr>
          <p:cNvPr id="11272" name="Text Box 7"/>
          <p:cNvSpPr txBox="1">
            <a:spLocks noChangeArrowheads="1"/>
          </p:cNvSpPr>
          <p:nvPr/>
        </p:nvSpPr>
        <p:spPr bwMode="auto">
          <a:xfrm>
            <a:off x="5791200" y="4038600"/>
            <a:ext cx="1143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800" b="1">
                <a:solidFill>
                  <a:srgbClr val="FF0000"/>
                </a:solidFill>
              </a:rPr>
              <a:t>H</a:t>
            </a:r>
            <a:r>
              <a:rPr lang="en-US" altLang="en-US" sz="2800" b="1" baseline="-25000">
                <a:solidFill>
                  <a:srgbClr val="FF0000"/>
                </a:solidFill>
              </a:rPr>
              <a:t>2</a:t>
            </a:r>
            <a:r>
              <a:rPr lang="en-US" altLang="en-US" sz="2800" b="1">
                <a:solidFill>
                  <a:srgbClr val="FF0000"/>
                </a:solidFill>
              </a:rPr>
              <a:t>O</a:t>
            </a:r>
            <a:endParaRPr lang="en-US" altLang="en-US" sz="2800" b="1" baseline="-25000">
              <a:solidFill>
                <a:srgbClr val="FF0000"/>
              </a:solidFill>
            </a:endParaRPr>
          </a:p>
        </p:txBody>
      </p:sp>
    </p:spTree>
    <p:extLst>
      <p:ext uri="{BB962C8B-B14F-4D97-AF65-F5344CB8AC3E}">
        <p14:creationId xmlns:p14="http://schemas.microsoft.com/office/powerpoint/2010/main" val="17961618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90F22CC-C90C-4777-A054-A10A8BFD8064}" type="slidenum">
              <a:rPr lang="en-US" altLang="en-US" sz="1400"/>
              <a:pPr eaLnBrk="1" hangingPunct="1"/>
              <a:t>8</a:t>
            </a:fld>
            <a:endParaRPr lang="en-US" altLang="en-US" sz="1400"/>
          </a:p>
        </p:txBody>
      </p:sp>
      <p:sp>
        <p:nvSpPr>
          <p:cNvPr id="12291" name="Rectangle 2"/>
          <p:cNvSpPr>
            <a:spLocks noGrp="1" noChangeArrowheads="1"/>
          </p:cNvSpPr>
          <p:nvPr>
            <p:ph type="title"/>
          </p:nvPr>
        </p:nvSpPr>
        <p:spPr/>
        <p:txBody>
          <a:bodyPr/>
          <a:lstStyle/>
          <a:p>
            <a:pPr eaLnBrk="1" hangingPunct="1"/>
            <a:r>
              <a:rPr lang="en-US" altLang="en-US" smtClean="0"/>
              <a:t>With respiration…</a:t>
            </a:r>
          </a:p>
        </p:txBody>
      </p:sp>
      <p:sp>
        <p:nvSpPr>
          <p:cNvPr id="68611" name="Rectangle 3"/>
          <p:cNvSpPr>
            <a:spLocks noGrp="1" noChangeArrowheads="1"/>
          </p:cNvSpPr>
          <p:nvPr>
            <p:ph type="body" idx="1"/>
          </p:nvPr>
        </p:nvSpPr>
        <p:spPr>
          <a:xfrm>
            <a:off x="0" y="1828800"/>
            <a:ext cx="9144000" cy="4572000"/>
          </a:xfrm>
        </p:spPr>
        <p:txBody>
          <a:bodyPr/>
          <a:lstStyle/>
          <a:p>
            <a:pPr algn="ctr" eaLnBrk="1" hangingPunct="1">
              <a:lnSpc>
                <a:spcPct val="90000"/>
              </a:lnSpc>
              <a:buFontTx/>
              <a:buNone/>
            </a:pPr>
            <a:r>
              <a:rPr lang="en-US" altLang="en-US" dirty="0" smtClean="0"/>
              <a:t>Carbohydrates, such as sugars are “burned” in the animal cells.</a:t>
            </a:r>
          </a:p>
          <a:p>
            <a:pPr eaLnBrk="1" hangingPunct="1">
              <a:lnSpc>
                <a:spcPct val="90000"/>
              </a:lnSpc>
              <a:buFontTx/>
              <a:buNone/>
            </a:pPr>
            <a:endParaRPr lang="en-US" altLang="en-US" dirty="0" smtClean="0"/>
          </a:p>
          <a:p>
            <a:pPr algn="ctr" eaLnBrk="1" hangingPunct="1">
              <a:lnSpc>
                <a:spcPct val="90000"/>
              </a:lnSpc>
              <a:buFontTx/>
              <a:buNone/>
            </a:pPr>
            <a:r>
              <a:rPr lang="en-US" altLang="en-US" sz="2800" dirty="0" smtClean="0"/>
              <a:t>C</a:t>
            </a:r>
            <a:r>
              <a:rPr lang="en-US" altLang="en-US" sz="2800" baseline="-25000" dirty="0" smtClean="0"/>
              <a:t>6</a:t>
            </a:r>
            <a:r>
              <a:rPr lang="en-US" altLang="en-US" sz="2800" dirty="0" smtClean="0"/>
              <a:t>H</a:t>
            </a:r>
            <a:r>
              <a:rPr lang="en-US" altLang="en-US" sz="2800" baseline="-25000" dirty="0" smtClean="0"/>
              <a:t>12</a:t>
            </a:r>
            <a:r>
              <a:rPr lang="en-US" altLang="en-US" sz="2800" dirty="0" smtClean="0"/>
              <a:t>O</a:t>
            </a:r>
            <a:r>
              <a:rPr lang="en-US" altLang="en-US" sz="2800" baseline="-25000" dirty="0" smtClean="0"/>
              <a:t>6</a:t>
            </a:r>
            <a:r>
              <a:rPr lang="en-US" altLang="en-US" sz="2800" dirty="0" smtClean="0"/>
              <a:t> + 6H</a:t>
            </a:r>
            <a:r>
              <a:rPr lang="en-US" altLang="en-US" sz="2800" baseline="-25000" dirty="0" smtClean="0"/>
              <a:t>2</a:t>
            </a:r>
            <a:r>
              <a:rPr lang="en-US" altLang="en-US" sz="2800" dirty="0" smtClean="0"/>
              <a:t>O + 6O</a:t>
            </a:r>
            <a:r>
              <a:rPr lang="en-US" altLang="en-US" sz="2800" baseline="-25000" dirty="0" smtClean="0"/>
              <a:t>2</a:t>
            </a:r>
            <a:r>
              <a:rPr lang="en-US" altLang="en-US" sz="2800" dirty="0" smtClean="0"/>
              <a:t> </a:t>
            </a:r>
            <a:r>
              <a:rPr lang="en-US" altLang="en-US" sz="2800" dirty="0" smtClean="0">
                <a:cs typeface="Arial" panose="020B0604020202020204" pitchFamily="34" charset="0"/>
              </a:rPr>
              <a:t>→ 6CO</a:t>
            </a:r>
            <a:r>
              <a:rPr lang="en-US" altLang="en-US" sz="2800" baseline="-25000" dirty="0" smtClean="0">
                <a:cs typeface="Arial" panose="020B0604020202020204" pitchFamily="34" charset="0"/>
              </a:rPr>
              <a:t>2</a:t>
            </a:r>
            <a:r>
              <a:rPr lang="en-US" altLang="en-US" sz="2800" dirty="0" smtClean="0">
                <a:cs typeface="Arial" panose="020B0604020202020204" pitchFamily="34" charset="0"/>
              </a:rPr>
              <a:t> + 12H</a:t>
            </a:r>
            <a:r>
              <a:rPr lang="en-US" altLang="en-US" sz="2800" baseline="-25000" dirty="0" smtClean="0">
                <a:cs typeface="Arial" panose="020B0604020202020204" pitchFamily="34" charset="0"/>
              </a:rPr>
              <a:t>2</a:t>
            </a:r>
            <a:r>
              <a:rPr lang="en-US" altLang="en-US" sz="2800" dirty="0" smtClean="0">
                <a:cs typeface="Arial" panose="020B0604020202020204" pitchFamily="34" charset="0"/>
              </a:rPr>
              <a:t>0 + energy</a:t>
            </a:r>
          </a:p>
          <a:p>
            <a:pPr eaLnBrk="1" hangingPunct="1">
              <a:lnSpc>
                <a:spcPct val="90000"/>
              </a:lnSpc>
              <a:buFontTx/>
              <a:buNone/>
            </a:pPr>
            <a:r>
              <a:rPr lang="en-US" altLang="en-US" dirty="0" smtClean="0">
                <a:cs typeface="Arial" panose="020B0604020202020204" pitchFamily="34" charset="0"/>
              </a:rPr>
              <a:t>    </a:t>
            </a:r>
            <a:r>
              <a:rPr lang="en-US" altLang="en-US" sz="2400" dirty="0" smtClean="0">
                <a:solidFill>
                  <a:srgbClr val="FF0000"/>
                </a:solidFill>
                <a:cs typeface="Arial" panose="020B0604020202020204" pitchFamily="34" charset="0"/>
              </a:rPr>
              <a:t>Glucose  +  Water  + Oxygen → Carbon +  Water   + Energy</a:t>
            </a:r>
          </a:p>
          <a:p>
            <a:pPr eaLnBrk="1" hangingPunct="1">
              <a:lnSpc>
                <a:spcPct val="90000"/>
              </a:lnSpc>
              <a:buFontTx/>
              <a:buNone/>
            </a:pPr>
            <a:r>
              <a:rPr lang="en-US" altLang="en-US" sz="2400" dirty="0" smtClean="0">
                <a:solidFill>
                  <a:srgbClr val="FF0000"/>
                </a:solidFill>
                <a:cs typeface="Arial" panose="020B0604020202020204" pitchFamily="34" charset="0"/>
              </a:rPr>
              <a:t>       (sugar)                                        Dioxide</a:t>
            </a:r>
          </a:p>
          <a:p>
            <a:pPr eaLnBrk="1" hangingPunct="1">
              <a:lnSpc>
                <a:spcPct val="90000"/>
              </a:lnSpc>
              <a:buFontTx/>
              <a:buNone/>
            </a:pPr>
            <a:endParaRPr lang="en-US" altLang="en-US" dirty="0" smtClean="0"/>
          </a:p>
          <a:p>
            <a:pPr algn="ctr" eaLnBrk="1" hangingPunct="1">
              <a:lnSpc>
                <a:spcPct val="90000"/>
              </a:lnSpc>
              <a:buFontTx/>
              <a:buNone/>
            </a:pPr>
            <a:r>
              <a:rPr lang="en-US" altLang="en-US" dirty="0" smtClean="0"/>
              <a:t>The result is the release of carbon dioxide, water</a:t>
            </a:r>
            <a:r>
              <a:rPr lang="en-US" altLang="en-US" smtClean="0"/>
              <a:t>, and </a:t>
            </a:r>
            <a:r>
              <a:rPr lang="en-US" altLang="en-US" dirty="0" smtClean="0"/>
              <a:t>energy.</a:t>
            </a:r>
          </a:p>
        </p:txBody>
      </p:sp>
    </p:spTree>
    <p:extLst>
      <p:ext uri="{BB962C8B-B14F-4D97-AF65-F5344CB8AC3E}">
        <p14:creationId xmlns:p14="http://schemas.microsoft.com/office/powerpoint/2010/main" val="9024611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8611">
                                            <p:txEl>
                                              <p:pRg st="2" end="2"/>
                                            </p:txEl>
                                          </p:spTgt>
                                        </p:tgtEl>
                                        <p:attrNameLst>
                                          <p:attrName>style.visibility</p:attrName>
                                        </p:attrNameLst>
                                      </p:cBhvr>
                                      <p:to>
                                        <p:strVal val="visible"/>
                                      </p:to>
                                    </p:set>
                                    <p:anim calcmode="lin" valueType="num">
                                      <p:cBhvr additive="base">
                                        <p:cTn id="7" dur="500" fill="hold"/>
                                        <p:tgtEl>
                                          <p:spTgt spid="6861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86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8611">
                                            <p:txEl>
                                              <p:pRg st="3" end="3"/>
                                            </p:txEl>
                                          </p:spTgt>
                                        </p:tgtEl>
                                        <p:attrNameLst>
                                          <p:attrName>style.visibility</p:attrName>
                                        </p:attrNameLst>
                                      </p:cBhvr>
                                      <p:to>
                                        <p:strVal val="visible"/>
                                      </p:to>
                                    </p:set>
                                    <p:anim calcmode="lin" valueType="num">
                                      <p:cBhvr additive="base">
                                        <p:cTn id="13" dur="500" fill="hold"/>
                                        <p:tgtEl>
                                          <p:spTgt spid="68611">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8611">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68611">
                                            <p:txEl>
                                              <p:pRg st="4" end="4"/>
                                            </p:txEl>
                                          </p:spTgt>
                                        </p:tgtEl>
                                        <p:attrNameLst>
                                          <p:attrName>style.visibility</p:attrName>
                                        </p:attrNameLst>
                                      </p:cBhvr>
                                      <p:to>
                                        <p:strVal val="visible"/>
                                      </p:to>
                                    </p:set>
                                    <p:anim calcmode="lin" valueType="num">
                                      <p:cBhvr additive="base">
                                        <p:cTn id="17" dur="500" fill="hold"/>
                                        <p:tgtEl>
                                          <p:spTgt spid="68611">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86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8611">
                                            <p:txEl>
                                              <p:pRg st="6" end="6"/>
                                            </p:txEl>
                                          </p:spTgt>
                                        </p:tgtEl>
                                        <p:attrNameLst>
                                          <p:attrName>style.visibility</p:attrName>
                                        </p:attrNameLst>
                                      </p:cBhvr>
                                      <p:to>
                                        <p:strVal val="visible"/>
                                      </p:to>
                                    </p:set>
                                    <p:anim calcmode="lin" valueType="num">
                                      <p:cBhvr additive="base">
                                        <p:cTn id="23" dur="500" fill="hold"/>
                                        <p:tgtEl>
                                          <p:spTgt spid="68611">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861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067E3BDF-F7FE-420F-84C4-C58CEAA6C7DA}" type="slidenum">
              <a:rPr lang="en-US" altLang="en-US" sz="1400"/>
              <a:pPr eaLnBrk="1" hangingPunct="1"/>
              <a:t>9</a:t>
            </a:fld>
            <a:endParaRPr lang="en-US" altLang="en-US" sz="1400"/>
          </a:p>
        </p:txBody>
      </p:sp>
      <p:sp>
        <p:nvSpPr>
          <p:cNvPr id="13315" name="Rectangle 2"/>
          <p:cNvSpPr>
            <a:spLocks noGrp="1" noChangeArrowheads="1"/>
          </p:cNvSpPr>
          <p:nvPr>
            <p:ph type="title"/>
          </p:nvPr>
        </p:nvSpPr>
        <p:spPr/>
        <p:txBody>
          <a:bodyPr>
            <a:normAutofit fontScale="90000"/>
          </a:bodyPr>
          <a:lstStyle/>
          <a:p>
            <a:pPr eaLnBrk="1" hangingPunct="1"/>
            <a:r>
              <a:rPr lang="en-US" altLang="en-US" sz="4000" smtClean="0"/>
              <a:t>Factors Affecting the Rate of Respiration</a:t>
            </a:r>
          </a:p>
        </p:txBody>
      </p:sp>
      <p:sp>
        <p:nvSpPr>
          <p:cNvPr id="70659" name="Rectangle 3"/>
          <p:cNvSpPr>
            <a:spLocks noGrp="1" noChangeArrowheads="1"/>
          </p:cNvSpPr>
          <p:nvPr>
            <p:ph type="body" idx="1"/>
          </p:nvPr>
        </p:nvSpPr>
        <p:spPr>
          <a:xfrm>
            <a:off x="1066800" y="1981200"/>
            <a:ext cx="7620000" cy="4144963"/>
          </a:xfrm>
        </p:spPr>
        <p:txBody>
          <a:bodyPr/>
          <a:lstStyle/>
          <a:p>
            <a:pPr marL="736600" indent="-736600" eaLnBrk="1" hangingPunct="1">
              <a:buFont typeface="Wingdings" panose="05000000000000000000" pitchFamily="2" charset="2"/>
              <a:buChar char="ü"/>
            </a:pPr>
            <a:r>
              <a:rPr lang="en-US" altLang="en-US" sz="3600" smtClean="0"/>
              <a:t>Temperature</a:t>
            </a:r>
          </a:p>
          <a:p>
            <a:pPr marL="736600" indent="-736600" eaLnBrk="1" hangingPunct="1">
              <a:buFont typeface="Wingdings" panose="05000000000000000000" pitchFamily="2" charset="2"/>
              <a:buChar char="ü"/>
            </a:pPr>
            <a:r>
              <a:rPr lang="en-US" altLang="en-US" sz="3600" smtClean="0"/>
              <a:t>Level of oxygen</a:t>
            </a:r>
          </a:p>
          <a:p>
            <a:pPr marL="736600" indent="-736600" eaLnBrk="1" hangingPunct="1">
              <a:buFont typeface="Wingdings" panose="05000000000000000000" pitchFamily="2" charset="2"/>
              <a:buChar char="ü"/>
            </a:pPr>
            <a:r>
              <a:rPr lang="en-US" altLang="en-US" sz="3600" smtClean="0"/>
              <a:t>Use of energy</a:t>
            </a:r>
          </a:p>
        </p:txBody>
      </p:sp>
    </p:spTree>
    <p:extLst>
      <p:ext uri="{BB962C8B-B14F-4D97-AF65-F5344CB8AC3E}">
        <p14:creationId xmlns:p14="http://schemas.microsoft.com/office/powerpoint/2010/main" val="24142604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anim calcmode="lin" valueType="num">
                                      <p:cBhvr additive="base">
                                        <p:cTn id="7" dur="500" fill="hold"/>
                                        <p:tgtEl>
                                          <p:spTgt spid="706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0659">
                                            <p:txEl>
                                              <p:pRg st="0" end="0"/>
                                            </p:txEl>
                                          </p:spTgt>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70659">
                                            <p:txEl>
                                              <p:pRg st="1" end="1"/>
                                            </p:txEl>
                                          </p:spTgt>
                                        </p:tgtEl>
                                        <p:attrNameLst>
                                          <p:attrName>style.visibility</p:attrName>
                                        </p:attrNameLst>
                                      </p:cBhvr>
                                      <p:to>
                                        <p:strVal val="visible"/>
                                      </p:to>
                                    </p:set>
                                    <p:anim calcmode="lin" valueType="num">
                                      <p:cBhvr additive="base">
                                        <p:cTn id="12" dur="500" fill="hold"/>
                                        <p:tgtEl>
                                          <p:spTgt spid="70659">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0659">
                                            <p:txEl>
                                              <p:pRg st="1" end="1"/>
                                            </p:txEl>
                                          </p:spTgt>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70659">
                                            <p:txEl>
                                              <p:pRg st="2" end="2"/>
                                            </p:txEl>
                                          </p:spTgt>
                                        </p:tgtEl>
                                        <p:attrNameLst>
                                          <p:attrName>style.visibility</p:attrName>
                                        </p:attrNameLst>
                                      </p:cBhvr>
                                      <p:to>
                                        <p:strVal val="visible"/>
                                      </p:to>
                                    </p:set>
                                    <p:anim calcmode="lin" valueType="num">
                                      <p:cBhvr additive="base">
                                        <p:cTn id="17" dur="500" fill="hold"/>
                                        <p:tgtEl>
                                          <p:spTgt spid="70659">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065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p:bldLst>
  </p:timing>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35</TotalTime>
  <Words>946</Words>
  <Application>Microsoft Office PowerPoint</Application>
  <PresentationFormat>On-screen Show (4:3)</PresentationFormat>
  <Paragraphs>131</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Wingdings</vt:lpstr>
      <vt:lpstr>NRE_PowerPoint_Template</vt:lpstr>
      <vt:lpstr>PowerPoint Presentation</vt:lpstr>
      <vt:lpstr>Cell Respiration</vt:lpstr>
      <vt:lpstr>Metabolism</vt:lpstr>
      <vt:lpstr>Cellular Respiration</vt:lpstr>
      <vt:lpstr>Cellular Respiration Defined</vt:lpstr>
      <vt:lpstr>Types of Cellular Respiration</vt:lpstr>
      <vt:lpstr>Respiration is similar to combustion…</vt:lpstr>
      <vt:lpstr>With respiration…</vt:lpstr>
      <vt:lpstr>Factors Affecting the Rate of Respiration</vt:lpstr>
      <vt:lpstr>Temperature</vt:lpstr>
      <vt:lpstr>Oxygen and Energy</vt:lpstr>
      <vt:lpstr>Animal Hibernation</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Cell Respiration</dc:title>
  <dc:subject>ASA - Lesson 4.1 Units of Life</dc:subject>
  <dc:creator>Dan Jansen;Marlene Mensch</dc:creator>
  <cp:lastModifiedBy>Leslie Fairchild</cp:lastModifiedBy>
  <cp:revision>7</cp:revision>
  <dcterms:created xsi:type="dcterms:W3CDTF">2014-10-26T14:49:57Z</dcterms:created>
  <dcterms:modified xsi:type="dcterms:W3CDTF">2015-04-13T13:10:02Z</dcterms:modified>
</cp:coreProperties>
</file>