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1"/>
  </p:notesMasterIdLst>
  <p:handoutMasterIdLst>
    <p:handoutMasterId r:id="rId12"/>
  </p:handoutMasterIdLst>
  <p:sldIdLst>
    <p:sldId id="256" r:id="rId2"/>
    <p:sldId id="258" r:id="rId3"/>
    <p:sldId id="272" r:id="rId4"/>
    <p:sldId id="273" r:id="rId5"/>
    <p:sldId id="274" r:id="rId6"/>
    <p:sldId id="275" r:id="rId7"/>
    <p:sldId id="276" r:id="rId8"/>
    <p:sldId id="277" r:id="rId9"/>
    <p:sldId id="257"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ene Mensch" initials="MM" lastIdx="2" clrIdx="0">
    <p:extLst>
      <p:ext uri="{19B8F6BF-5375-455C-9EA6-DF929625EA0E}">
        <p15:presenceInfo xmlns:p15="http://schemas.microsoft.com/office/powerpoint/2012/main" userId="e1c724a07b98bdc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FF1D"/>
    <a:srgbClr val="9966FF"/>
    <a:srgbClr val="FF050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1607" autoAdjust="0"/>
  </p:normalViewPr>
  <p:slideViewPr>
    <p:cSldViewPr>
      <p:cViewPr varScale="1">
        <p:scale>
          <a:sx n="53" d="100"/>
          <a:sy n="53" d="100"/>
        </p:scale>
        <p:origin x="1618"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9" d="100"/>
          <a:sy n="69" d="100"/>
        </p:scale>
        <p:origin x="323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r>
              <a:rPr lang="en-US" dirty="0" smtClean="0">
                <a:latin typeface="Arial" pitchFamily="34" charset="0"/>
                <a:cs typeface="Arial" pitchFamily="34" charset="0"/>
              </a:rPr>
              <a:t>Animals in Our Lives</a:t>
            </a:r>
            <a:endParaRPr lang="en-US" dirty="0">
              <a:latin typeface="Arial" pitchFamily="34" charset="0"/>
              <a:cs typeface="Arial" pitchFamily="34" charset="0"/>
            </a:endParaRPr>
          </a:p>
        </p:txBody>
      </p:sp>
      <p:sp>
        <p:nvSpPr>
          <p:cNvPr id="3" name="Date Placeholder 2"/>
          <p:cNvSpPr>
            <a:spLocks noGrp="1"/>
          </p:cNvSpPr>
          <p:nvPr>
            <p:ph type="dt" sz="quarter" idx="1"/>
          </p:nvPr>
        </p:nvSpPr>
        <p:spPr>
          <a:xfrm>
            <a:off x="3816774" y="0"/>
            <a:ext cx="3192004" cy="464820"/>
          </a:xfrm>
          <a:prstGeom prst="rect">
            <a:avLst/>
          </a:prstGeom>
        </p:spPr>
        <p:txBody>
          <a:bodyPr vert="horz" lIns="93177" tIns="46589" rIns="93177" bIns="46589" rtlCol="0"/>
          <a:lstStyle>
            <a:lvl1pPr algn="r">
              <a:defRPr sz="1200"/>
            </a:lvl1pPr>
          </a:lstStyle>
          <a:p>
            <a:r>
              <a:rPr lang="en-US" dirty="0" smtClean="0">
                <a:latin typeface="Arial" pitchFamily="34" charset="0"/>
                <a:cs typeface="Arial" pitchFamily="34" charset="0"/>
              </a:rPr>
              <a:t>Principles of Agricultural Science – Animal    </a:t>
            </a:r>
          </a:p>
          <a:p>
            <a:r>
              <a:rPr lang="en-US" dirty="0">
                <a:latin typeface="Arial" pitchFamily="34" charset="0"/>
                <a:cs typeface="Arial" pitchFamily="34" charset="0"/>
              </a:rPr>
              <a:t>Unit </a:t>
            </a:r>
            <a:r>
              <a:rPr lang="en-US" dirty="0" smtClean="0">
                <a:latin typeface="Arial" pitchFamily="34" charset="0"/>
                <a:cs typeface="Arial" pitchFamily="34" charset="0"/>
              </a:rPr>
              <a:t>1 – </a:t>
            </a:r>
            <a:r>
              <a:rPr lang="en-US" dirty="0">
                <a:latin typeface="Arial" pitchFamily="34" charset="0"/>
                <a:cs typeface="Arial" pitchFamily="34" charset="0"/>
              </a:rPr>
              <a:t>Lesson 1.1 Animal Planet</a:t>
            </a:r>
            <a:endParaRPr lang="en-US" dirty="0"/>
          </a:p>
        </p:txBody>
      </p:sp>
      <p:sp>
        <p:nvSpPr>
          <p:cNvPr id="4" name="Footer Placeholder 3"/>
          <p:cNvSpPr>
            <a:spLocks noGrp="1"/>
          </p:cNvSpPr>
          <p:nvPr>
            <p:ph type="ftr" sz="quarter" idx="2"/>
          </p:nvPr>
        </p:nvSpPr>
        <p:spPr>
          <a:xfrm>
            <a:off x="0" y="8829967"/>
            <a:ext cx="3427307" cy="464820"/>
          </a:xfrm>
          <a:prstGeom prst="rect">
            <a:avLst/>
          </a:prstGeom>
        </p:spPr>
        <p:txBody>
          <a:bodyPr vert="horz" lIns="93177" tIns="46589" rIns="93177" bIns="46589"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a:latin typeface="Arial" pitchFamily="34" charset="0"/>
              <a:cs typeface="Arial"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251402E-0581-4045-9571-3EE683493364}" type="slidenum">
              <a:rPr lang="en-US" smtClean="0">
                <a:latin typeface="Arial" pitchFamily="34" charset="0"/>
                <a:cs typeface="Arial" pitchFamily="34" charset="0"/>
              </a:rPr>
              <a:t>‹#›</a:t>
            </a:fld>
            <a:endParaRPr lang="en-US">
              <a:latin typeface="Arial" pitchFamily="34" charset="0"/>
              <a:cs typeface="Arial"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9858" y="8829967"/>
            <a:ext cx="1090601" cy="427671"/>
          </a:xfrm>
          <a:prstGeom prst="rect">
            <a:avLst/>
          </a:prstGeom>
        </p:spPr>
      </p:pic>
    </p:spTree>
    <p:extLst>
      <p:ext uri="{BB962C8B-B14F-4D97-AF65-F5344CB8AC3E}">
        <p14:creationId xmlns:p14="http://schemas.microsoft.com/office/powerpoint/2010/main" val="248149012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itchFamily="34" charset="0"/>
                <a:cs typeface="Arial" pitchFamily="34" charset="0"/>
              </a:defRPr>
            </a:lvl1pPr>
          </a:lstStyle>
          <a:p>
            <a:r>
              <a:rPr lang="en-US" dirty="0" smtClean="0"/>
              <a:t>Animals in Our Lives</a:t>
            </a:r>
            <a:endParaRPr lang="en-US" dirty="0"/>
          </a:p>
        </p:txBody>
      </p:sp>
      <p:sp>
        <p:nvSpPr>
          <p:cNvPr id="3" name="Date Placeholder 2"/>
          <p:cNvSpPr>
            <a:spLocks noGrp="1"/>
          </p:cNvSpPr>
          <p:nvPr>
            <p:ph type="dt" idx="1"/>
          </p:nvPr>
        </p:nvSpPr>
        <p:spPr>
          <a:xfrm>
            <a:off x="3894667" y="0"/>
            <a:ext cx="3114111" cy="464820"/>
          </a:xfrm>
          <a:prstGeom prst="rect">
            <a:avLst/>
          </a:prstGeom>
        </p:spPr>
        <p:txBody>
          <a:bodyPr vert="horz" lIns="93177" tIns="46589" rIns="93177" bIns="46589" rtlCol="0"/>
          <a:lstStyle>
            <a:lvl1pPr algn="r">
              <a:defRPr sz="1200"/>
            </a:lvl1pPr>
          </a:lstStyle>
          <a:p>
            <a:r>
              <a:rPr lang="en-US" dirty="0" smtClean="0">
                <a:latin typeface="Arial" pitchFamily="34" charset="0"/>
                <a:cs typeface="Arial" pitchFamily="34" charset="0"/>
              </a:rPr>
              <a:t>Principles of Agricultural Science – Animal</a:t>
            </a:r>
          </a:p>
          <a:p>
            <a:r>
              <a:rPr lang="en-US" dirty="0" smtClean="0">
                <a:latin typeface="Arial" pitchFamily="34" charset="0"/>
                <a:cs typeface="Arial" pitchFamily="34" charset="0"/>
              </a:rPr>
              <a:t>    Unit 1– Lesson 1.1 Animal Planet</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349413" cy="464820"/>
          </a:xfrm>
          <a:prstGeom prst="rect">
            <a:avLst/>
          </a:prstGeom>
        </p:spPr>
        <p:txBody>
          <a:bodyPr vert="horz" lIns="93177" tIns="46589" rIns="93177" bIns="46589" rtlCol="0" anchor="b"/>
          <a:lstStyle>
            <a:lvl1pPr algn="l">
              <a:defRPr sz="1200"/>
            </a:lvl1pPr>
          </a:lstStyle>
          <a:p>
            <a:r>
              <a:rPr lang="en-US" smtClean="0">
                <a:latin typeface="Arial" pitchFamily="34" charset="0"/>
                <a:cs typeface="Arial" pitchFamily="34" charset="0"/>
              </a:rPr>
              <a:t>Curriculum for Agricultural Science Education Copyright 2015</a:t>
            </a:r>
            <a:endParaRPr lang="en-US" dirty="0" smtClean="0">
              <a:latin typeface="Arial" pitchFamily="34" charset="0"/>
              <a:cs typeface="Arial" pitchFamily="34" charset="0"/>
            </a:endParaRP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itchFamily="34" charset="0"/>
                <a:cs typeface="Arial" pitchFamily="34" charset="0"/>
              </a:defRPr>
            </a:lvl1pPr>
          </a:lstStyle>
          <a:p>
            <a:fld id="{36C789E7-B821-4804-81D0-B1DDBDB5FECC}" type="slidenum">
              <a:rPr lang="en-US" smtClean="0"/>
              <a:pPr/>
              <a:t>‹#›</a:t>
            </a:fld>
            <a:endParaRPr lang="en-US"/>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9858" y="8829967"/>
            <a:ext cx="1090601" cy="427671"/>
          </a:xfrm>
          <a:prstGeom prst="rect">
            <a:avLst/>
          </a:prstGeom>
        </p:spPr>
      </p:pic>
    </p:spTree>
    <p:extLst>
      <p:ext uri="{BB962C8B-B14F-4D97-AF65-F5344CB8AC3E}">
        <p14:creationId xmlns:p14="http://schemas.microsoft.com/office/powerpoint/2010/main" val="104357138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Arial" pitchFamily="34" charset="0"/>
        <a:ea typeface="+mn-ea"/>
        <a:cs typeface="Arial" pitchFamily="34" charset="0"/>
      </a:defRPr>
    </a:lvl1pPr>
    <a:lvl2pPr marL="457200" algn="l" defTabSz="914400" rtl="0" eaLnBrk="1" latinLnBrk="0" hangingPunct="1">
      <a:defRPr sz="1200" kern="1200">
        <a:solidFill>
          <a:schemeClr val="tx1"/>
        </a:solidFill>
        <a:latin typeface="Arial" pitchFamily="34" charset="0"/>
        <a:ea typeface="+mn-ea"/>
        <a:cs typeface="Arial" pitchFamily="34" charset="0"/>
      </a:defRPr>
    </a:lvl2pPr>
    <a:lvl3pPr marL="914400" algn="l" defTabSz="914400" rtl="0" eaLnBrk="1" latinLnBrk="0" hangingPunct="1">
      <a:defRPr sz="1200" kern="1200">
        <a:solidFill>
          <a:schemeClr val="tx1"/>
        </a:solidFill>
        <a:latin typeface="Arial" pitchFamily="34" charset="0"/>
        <a:ea typeface="+mn-ea"/>
        <a:cs typeface="Arial" pitchFamily="34" charset="0"/>
      </a:defRPr>
    </a:lvl3pPr>
    <a:lvl4pPr marL="1371600" algn="l" defTabSz="914400" rtl="0" eaLnBrk="1" latinLnBrk="0" hangingPunct="1">
      <a:defRPr sz="1200" kern="1200">
        <a:solidFill>
          <a:schemeClr val="tx1"/>
        </a:solidFill>
        <a:latin typeface="Arial" pitchFamily="34" charset="0"/>
        <a:ea typeface="+mn-ea"/>
        <a:cs typeface="Arial" pitchFamily="34" charset="0"/>
      </a:defRPr>
    </a:lvl4pPr>
    <a:lvl5pPr marL="1828800" algn="l" defTabSz="914400" rtl="0" eaLnBrk="1" latinLnBrk="0" hangingPunct="1">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1</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a:latin typeface="Arial" panose="020B0604020202020204" pitchFamily="34" charset="0"/>
                <a:cs typeface="Arial" panose="020B0604020202020204"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Animals in Our Lives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Unit 1 – Lesson 1.1 Animal Planet</a:t>
            </a:r>
            <a:endParaRPr lang="en-US" dirty="0"/>
          </a:p>
        </p:txBody>
      </p:sp>
    </p:spTree>
    <p:extLst>
      <p:ext uri="{BB962C8B-B14F-4D97-AF65-F5344CB8AC3E}">
        <p14:creationId xmlns:p14="http://schemas.microsoft.com/office/powerpoint/2010/main" val="4266326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2</a:t>
            </a:fld>
            <a:endParaRPr lang="en-US">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a:latin typeface="Arial" panose="020B0604020202020204" pitchFamily="34" charset="0"/>
                <a:cs typeface="Arial" panose="020B0604020202020204"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Animals in Our Lives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1 – </a:t>
            </a:r>
            <a:r>
              <a:rPr lang="en-US" dirty="0">
                <a:latin typeface="Arial" pitchFamily="34" charset="0"/>
                <a:cs typeface="Arial" pitchFamily="34" charset="0"/>
              </a:rPr>
              <a:t>Lesson 1.1 Animal Planet</a:t>
            </a:r>
            <a:endParaRPr lang="en-US" dirty="0"/>
          </a:p>
        </p:txBody>
      </p:sp>
    </p:spTree>
    <p:extLst>
      <p:ext uri="{BB962C8B-B14F-4D97-AF65-F5344CB8AC3E}">
        <p14:creationId xmlns:p14="http://schemas.microsoft.com/office/powerpoint/2010/main" val="3131452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solidFill>
                  <a:schemeClr val="tx2"/>
                </a:solidFill>
              </a:rPr>
              <a:t>Animals in Our Lives</a:t>
            </a:r>
          </a:p>
        </p:txBody>
      </p:sp>
      <p:sp>
        <p:nvSpPr>
          <p:cNvPr id="1536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a:t>
            </a:r>
            <a:r>
              <a:rPr lang="en-US" altLang="en-US" sz="1200" dirty="0" smtClean="0"/>
              <a:t>– Animal</a:t>
            </a:r>
            <a:endParaRPr lang="en-US" altLang="en-US" sz="1200" dirty="0"/>
          </a:p>
          <a:p>
            <a:r>
              <a:rPr lang="en-US" sz="1200" dirty="0">
                <a:cs typeface="Arial" pitchFamily="34" charset="0"/>
              </a:rPr>
              <a:t>Unit </a:t>
            </a:r>
            <a:r>
              <a:rPr lang="en-US" sz="1200" dirty="0" smtClean="0">
                <a:cs typeface="Arial" pitchFamily="34" charset="0"/>
              </a:rPr>
              <a:t>1 – </a:t>
            </a:r>
            <a:r>
              <a:rPr lang="en-US" sz="1200" dirty="0">
                <a:cs typeface="Arial" pitchFamily="34" charset="0"/>
              </a:rPr>
              <a:t>Lesson 1.1 Animal Planet</a:t>
            </a:r>
            <a:endParaRPr lang="en-US" sz="1200" dirty="0"/>
          </a:p>
        </p:txBody>
      </p:sp>
      <p:sp>
        <p:nvSpPr>
          <p:cNvPr id="1536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3B6A582C-659F-44F3-818E-84FF4E73D92B}" type="slidenum">
              <a:rPr lang="en-US" altLang="en-US" sz="1200"/>
              <a:pPr eaLnBrk="1" hangingPunct="1"/>
              <a:t>3</a:t>
            </a:fld>
            <a:endParaRPr lang="en-US" altLang="en-US" sz="1200"/>
          </a:p>
        </p:txBody>
      </p:sp>
      <p:sp>
        <p:nvSpPr>
          <p:cNvPr id="15365" name="Rectangle 2"/>
          <p:cNvSpPr>
            <a:spLocks noGrp="1" noRot="1" noChangeAspect="1" noChangeArrowheads="1" noTextEdit="1"/>
          </p:cNvSpPr>
          <p:nvPr>
            <p:ph type="sldImg"/>
          </p:nvPr>
        </p:nvSpPr>
        <p:spPr>
          <a:ln/>
        </p:spPr>
      </p:sp>
      <p:sp>
        <p:nvSpPr>
          <p:cNvPr id="1536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As students have been exploring the world of animal agriculture and the career opportunities within, they need to recognize the diversity of uses and products derived from animals. This presentation starts the process of discovering the many uses of animals and breaks those uses and products into narrower categories.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Realizing all components of animal production are necessary to become an efficient producer.</a:t>
            </a:r>
          </a:p>
        </p:txBody>
      </p:sp>
      <p:sp>
        <p:nvSpPr>
          <p:cNvPr id="1536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Tree>
    <p:extLst>
      <p:ext uri="{BB962C8B-B14F-4D97-AF65-F5344CB8AC3E}">
        <p14:creationId xmlns:p14="http://schemas.microsoft.com/office/powerpoint/2010/main" val="454651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a:solidFill>
                  <a:schemeClr val="tx2"/>
                </a:solidFill>
              </a:rPr>
              <a:t>Animals in Our Lives</a:t>
            </a:r>
          </a:p>
        </p:txBody>
      </p:sp>
      <p:sp>
        <p:nvSpPr>
          <p:cNvPr id="16387"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a:t>
            </a:r>
            <a:r>
              <a:rPr lang="en-US" altLang="en-US" sz="1200" dirty="0" smtClean="0"/>
              <a:t>– Animal</a:t>
            </a:r>
            <a:endParaRPr lang="en-US" altLang="en-US" sz="1200" dirty="0"/>
          </a:p>
          <a:p>
            <a:r>
              <a:rPr lang="en-US" sz="1200" dirty="0">
                <a:cs typeface="Arial" pitchFamily="34" charset="0"/>
              </a:rPr>
              <a:t>Unit </a:t>
            </a:r>
            <a:r>
              <a:rPr lang="en-US" sz="1200" dirty="0" smtClean="0">
                <a:cs typeface="Arial" pitchFamily="34" charset="0"/>
              </a:rPr>
              <a:t>1 – </a:t>
            </a:r>
            <a:r>
              <a:rPr lang="en-US" sz="1200" dirty="0">
                <a:cs typeface="Arial" pitchFamily="34" charset="0"/>
              </a:rPr>
              <a:t>Lesson 1.1 Animal Planet</a:t>
            </a:r>
            <a:endParaRPr lang="en-US" sz="1200" dirty="0"/>
          </a:p>
        </p:txBody>
      </p:sp>
      <p:sp>
        <p:nvSpPr>
          <p:cNvPr id="1638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8B74C7A-19D1-4BCA-BB95-F565368127AA}" type="slidenum">
              <a:rPr lang="en-US" altLang="en-US" sz="1200"/>
              <a:pPr eaLnBrk="1" hangingPunct="1"/>
              <a:t>4</a:t>
            </a:fld>
            <a:endParaRPr lang="en-US" altLang="en-US" sz="1200"/>
          </a:p>
        </p:txBody>
      </p:sp>
      <p:sp>
        <p:nvSpPr>
          <p:cNvPr id="16389" name="Rectangle 2"/>
          <p:cNvSpPr>
            <a:spLocks noGrp="1" noRot="1" noChangeAspect="1" noChangeArrowheads="1" noTextEdit="1"/>
          </p:cNvSpPr>
          <p:nvPr>
            <p:ph type="sldImg"/>
          </p:nvPr>
        </p:nvSpPr>
        <p:spPr>
          <a:ln/>
        </p:spPr>
      </p:sp>
      <p:sp>
        <p:nvSpPr>
          <p:cNvPr id="1639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You may commonly think of animal agriculture as the production of meat animals and horses. What other uses of these common animals can you think of? </a:t>
            </a:r>
          </a:p>
          <a:p>
            <a:pPr eaLnBrk="1" hangingPunct="1"/>
            <a:endParaRPr lang="en-US" altLang="en-US" smtClean="0">
              <a:latin typeface="Arial" panose="020B0604020202020204" pitchFamily="34" charset="0"/>
            </a:endParaRPr>
          </a:p>
          <a:p>
            <a:pPr eaLnBrk="1" hangingPunct="1"/>
            <a:endParaRPr lang="en-US" altLang="en-US" smtClean="0">
              <a:latin typeface="Arial" panose="020B0604020202020204" pitchFamily="34" charset="0"/>
            </a:endParaRPr>
          </a:p>
        </p:txBody>
      </p:sp>
      <p:sp>
        <p:nvSpPr>
          <p:cNvPr id="16391"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000" dirty="0">
                <a:cs typeface="Arial" pitchFamily="34" charset="0"/>
              </a:rPr>
              <a:t>Curriculum for Agricultural Science Education Copyright 2015</a:t>
            </a:r>
          </a:p>
        </p:txBody>
      </p:sp>
    </p:spTree>
    <p:extLst>
      <p:ext uri="{BB962C8B-B14F-4D97-AF65-F5344CB8AC3E}">
        <p14:creationId xmlns:p14="http://schemas.microsoft.com/office/powerpoint/2010/main" val="16758238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a:solidFill>
                  <a:schemeClr val="tx2"/>
                </a:solidFill>
              </a:rPr>
              <a:t>Animals in Our Lives</a:t>
            </a:r>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 Animal</a:t>
            </a:r>
          </a:p>
          <a:p>
            <a:r>
              <a:rPr lang="en-US" sz="1200" dirty="0">
                <a:cs typeface="Arial" pitchFamily="34" charset="0"/>
              </a:rPr>
              <a:t>Unit 1– Lesson 1.1 Animal Planet</a:t>
            </a:r>
            <a:endParaRPr lang="en-US" sz="1200" dirty="0"/>
          </a:p>
        </p:txBody>
      </p:sp>
      <p:sp>
        <p:nvSpPr>
          <p:cNvPr id="1741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A4BA389C-E225-4D91-9720-7CA916D1C5A2}" type="slidenum">
              <a:rPr lang="en-US" altLang="en-US" sz="1200"/>
              <a:pPr eaLnBrk="1" hangingPunct="1"/>
              <a:t>5</a:t>
            </a:fld>
            <a:endParaRPr lang="en-US" altLang="en-US" sz="1200"/>
          </a:p>
        </p:txBody>
      </p:sp>
      <p:sp>
        <p:nvSpPr>
          <p:cNvPr id="17413" name="Rectangle 2"/>
          <p:cNvSpPr>
            <a:spLocks noGrp="1" noRot="1" noChangeAspect="1" noChangeArrowheads="1" noTextEdit="1"/>
          </p:cNvSpPr>
          <p:nvPr>
            <p:ph type="sldImg"/>
          </p:nvPr>
        </p:nvSpPr>
        <p:spPr>
          <a:ln/>
        </p:spPr>
      </p:sp>
      <p:sp>
        <p:nvSpPr>
          <p:cNvPr id="1741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In the United States, the most common use of agricultural animals is as a source of food. The main types of food are meat, milk, and eggs, although you will see other food products in different groups.</a:t>
            </a:r>
          </a:p>
        </p:txBody>
      </p:sp>
      <p:sp>
        <p:nvSpPr>
          <p:cNvPr id="17415"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000" dirty="0">
                <a:cs typeface="Arial" pitchFamily="34" charset="0"/>
              </a:rPr>
              <a:t>Curriculum for Agricultural Science Education Copyright 2015</a:t>
            </a:r>
          </a:p>
        </p:txBody>
      </p:sp>
    </p:spTree>
    <p:extLst>
      <p:ext uri="{BB962C8B-B14F-4D97-AF65-F5344CB8AC3E}">
        <p14:creationId xmlns:p14="http://schemas.microsoft.com/office/powerpoint/2010/main" val="1260808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a:solidFill>
                  <a:schemeClr val="tx2"/>
                </a:solidFill>
              </a:rPr>
              <a:t>Animals in Our Lives</a:t>
            </a:r>
          </a:p>
        </p:txBody>
      </p:sp>
      <p:sp>
        <p:nvSpPr>
          <p:cNvPr id="18435"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a:t>
            </a:r>
            <a:r>
              <a:rPr lang="en-US" altLang="en-US" sz="1200" dirty="0" smtClean="0"/>
              <a:t>– Animal</a:t>
            </a:r>
            <a:endParaRPr lang="en-US" altLang="en-US" sz="1200" dirty="0"/>
          </a:p>
          <a:p>
            <a:r>
              <a:rPr lang="en-US" sz="1200" dirty="0">
                <a:cs typeface="Arial" pitchFamily="34" charset="0"/>
              </a:rPr>
              <a:t>Unit </a:t>
            </a:r>
            <a:r>
              <a:rPr lang="en-US" sz="1200" dirty="0" smtClean="0">
                <a:cs typeface="Arial" pitchFamily="34" charset="0"/>
              </a:rPr>
              <a:t>1 – </a:t>
            </a:r>
            <a:r>
              <a:rPr lang="en-US" sz="1200" dirty="0">
                <a:cs typeface="Arial" pitchFamily="34" charset="0"/>
              </a:rPr>
              <a:t>Lesson 1.1 Animal Planet</a:t>
            </a:r>
            <a:endParaRPr lang="en-US" sz="1200" dirty="0"/>
          </a:p>
        </p:txBody>
      </p:sp>
      <p:sp>
        <p:nvSpPr>
          <p:cNvPr id="1843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970F13D-60AF-4A1E-8227-A2487A660043}" type="slidenum">
              <a:rPr lang="en-US" altLang="en-US" sz="1200"/>
              <a:pPr eaLnBrk="1" hangingPunct="1"/>
              <a:t>6</a:t>
            </a:fld>
            <a:endParaRPr lang="en-US" altLang="en-US" sz="1200"/>
          </a:p>
        </p:txBody>
      </p:sp>
      <p:sp>
        <p:nvSpPr>
          <p:cNvPr id="18437" name="Rectangle 2"/>
          <p:cNvSpPr>
            <a:spLocks noGrp="1" noRot="1" noChangeAspect="1" noChangeArrowheads="1" noTextEdit="1"/>
          </p:cNvSpPr>
          <p:nvPr>
            <p:ph type="sldImg"/>
          </p:nvPr>
        </p:nvSpPr>
        <p:spPr>
          <a:ln/>
        </p:spPr>
      </p:sp>
      <p:sp>
        <p:nvSpPr>
          <p:cNvPr id="1843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Technically, all products that are not a major use, such as meat, are by-products. Since there are so many types of by-products, they are broken into smaller categories.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Edible by-products include such things as marshmallows, gelatin, and lard.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Non-edible by-products include a multitude of medicines, cosmetics, soap, and fertilizers.</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One by-product group is fiber and hides. This is one of the most economically important by-products as the hide of a beef animal may be worth 5% of the total carcass value. People depend on wool and hair for many everyday uses, such as carpet and paintbrushes.</a:t>
            </a:r>
          </a:p>
        </p:txBody>
      </p:sp>
      <p:sp>
        <p:nvSpPr>
          <p:cNvPr id="18439"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Tree>
    <p:extLst>
      <p:ext uri="{BB962C8B-B14F-4D97-AF65-F5344CB8AC3E}">
        <p14:creationId xmlns:p14="http://schemas.microsoft.com/office/powerpoint/2010/main" val="1386499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a:solidFill>
                  <a:schemeClr val="tx2"/>
                </a:solidFill>
              </a:rPr>
              <a:t>Animals in Our Lives</a:t>
            </a:r>
          </a:p>
        </p:txBody>
      </p:sp>
      <p:sp>
        <p:nvSpPr>
          <p:cNvPr id="19459"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a:t>
            </a:r>
            <a:r>
              <a:rPr lang="en-US" altLang="en-US" sz="1200" dirty="0" smtClean="0"/>
              <a:t>– Animal</a:t>
            </a:r>
            <a:endParaRPr lang="en-US" altLang="en-US" sz="1200" dirty="0"/>
          </a:p>
          <a:p>
            <a:r>
              <a:rPr lang="en-US" sz="1200" dirty="0">
                <a:cs typeface="Arial" pitchFamily="34" charset="0"/>
              </a:rPr>
              <a:t>Unit </a:t>
            </a:r>
            <a:r>
              <a:rPr lang="en-US" sz="1200" dirty="0" smtClean="0">
                <a:cs typeface="Arial" pitchFamily="34" charset="0"/>
              </a:rPr>
              <a:t>1 – </a:t>
            </a:r>
            <a:r>
              <a:rPr lang="en-US" sz="1200" dirty="0">
                <a:cs typeface="Arial" pitchFamily="34" charset="0"/>
              </a:rPr>
              <a:t>Lesson 1.1 Animal Planet</a:t>
            </a:r>
            <a:endParaRPr lang="en-US" sz="1200" dirty="0"/>
          </a:p>
        </p:txBody>
      </p:sp>
      <p:sp>
        <p:nvSpPr>
          <p:cNvPr id="1946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4F15F89E-6AF6-4DDD-8BD1-1F5D4834ECA5}" type="slidenum">
              <a:rPr lang="en-US" altLang="en-US" sz="1200"/>
              <a:pPr eaLnBrk="1" hangingPunct="1"/>
              <a:t>7</a:t>
            </a:fld>
            <a:endParaRPr lang="en-US" altLang="en-US" sz="1200"/>
          </a:p>
        </p:txBody>
      </p:sp>
      <p:sp>
        <p:nvSpPr>
          <p:cNvPr id="19461" name="Rectangle 2"/>
          <p:cNvSpPr>
            <a:spLocks noGrp="1" noRot="1" noChangeAspect="1" noChangeArrowheads="1" noTextEdit="1"/>
          </p:cNvSpPr>
          <p:nvPr>
            <p:ph type="sldImg"/>
          </p:nvPr>
        </p:nvSpPr>
        <p:spPr>
          <a:ln/>
        </p:spPr>
      </p:sp>
      <p:sp>
        <p:nvSpPr>
          <p:cNvPr id="1946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latin typeface="Arial" panose="020B0604020202020204" pitchFamily="34" charset="0"/>
              </a:rPr>
              <a:t>Historically, animals have been used for many work purposes. </a:t>
            </a:r>
          </a:p>
          <a:p>
            <a:pPr eaLnBrk="1" hangingPunct="1"/>
            <a:endParaRPr lang="en-US" altLang="en-US" dirty="0" smtClean="0">
              <a:latin typeface="Arial" panose="020B0604020202020204" pitchFamily="34" charset="0"/>
            </a:endParaRPr>
          </a:p>
          <a:p>
            <a:pPr eaLnBrk="1" hangingPunct="1"/>
            <a:r>
              <a:rPr lang="en-US" altLang="en-US" dirty="0" smtClean="0">
                <a:latin typeface="Arial" panose="020B0604020202020204" pitchFamily="34" charset="0"/>
              </a:rPr>
              <a:t>Currently, the use of animals for work is not economical in terms of time and labor. However, draft animals are still used on historic farms, in parades and shows, and by some cultures. Additionally, animals, such as dogs and miniature horses are used as service animals for disabled and handicapped people.</a:t>
            </a:r>
          </a:p>
          <a:p>
            <a:pPr eaLnBrk="1" hangingPunct="1"/>
            <a:endParaRPr lang="en-US" altLang="en-US" dirty="0" smtClean="0">
              <a:latin typeface="Arial" panose="020B0604020202020204" pitchFamily="34" charset="0"/>
            </a:endParaRPr>
          </a:p>
        </p:txBody>
      </p:sp>
      <p:sp>
        <p:nvSpPr>
          <p:cNvPr id="19463"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Tree>
    <p:extLst>
      <p:ext uri="{BB962C8B-B14F-4D97-AF65-F5344CB8AC3E}">
        <p14:creationId xmlns:p14="http://schemas.microsoft.com/office/powerpoint/2010/main" val="24823693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a:solidFill>
                  <a:schemeClr val="tx2"/>
                </a:solidFill>
              </a:rPr>
              <a:t>Animals in Our Lives</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r>
              <a:rPr lang="en-US" altLang="en-US" sz="1200" dirty="0"/>
              <a:t>Principles of Agricultural Science </a:t>
            </a:r>
            <a:r>
              <a:rPr lang="en-US" altLang="en-US" sz="1200" dirty="0" smtClean="0"/>
              <a:t>– Animal</a:t>
            </a:r>
            <a:endParaRPr lang="en-US" altLang="en-US" sz="1200" dirty="0"/>
          </a:p>
          <a:p>
            <a:r>
              <a:rPr lang="en-US" sz="1200" dirty="0">
                <a:cs typeface="Arial" pitchFamily="34" charset="0"/>
              </a:rPr>
              <a:t>Unit </a:t>
            </a:r>
            <a:r>
              <a:rPr lang="en-US" sz="1200" dirty="0" smtClean="0">
                <a:cs typeface="Arial" pitchFamily="34" charset="0"/>
              </a:rPr>
              <a:t>1 – </a:t>
            </a:r>
            <a:r>
              <a:rPr lang="en-US" sz="1200" dirty="0">
                <a:cs typeface="Arial" pitchFamily="34" charset="0"/>
              </a:rPr>
              <a:t>Lesson 1.1 Animal Planet</a:t>
            </a:r>
            <a:endParaRPr lang="en-US" sz="1200" dirty="0"/>
          </a:p>
        </p:txBody>
      </p:sp>
      <p:sp>
        <p:nvSpPr>
          <p:cNvPr id="2048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5E59C4AB-017D-42F4-BA89-B404166A0124}" type="slidenum">
              <a:rPr lang="en-US" altLang="en-US" sz="1200"/>
              <a:pPr eaLnBrk="1" hangingPunct="1"/>
              <a:t>8</a:t>
            </a:fld>
            <a:endParaRPr lang="en-US" altLang="en-US" sz="1200"/>
          </a:p>
        </p:txBody>
      </p:sp>
      <p:sp>
        <p:nvSpPr>
          <p:cNvPr id="20485" name="Rectangle 2"/>
          <p:cNvSpPr>
            <a:spLocks noGrp="1" noRot="1" noChangeAspect="1" noChangeArrowheads="1" noTextEdit="1"/>
          </p:cNvSpPr>
          <p:nvPr>
            <p:ph type="sldImg"/>
          </p:nvPr>
        </p:nvSpPr>
        <p:spPr>
          <a:ln/>
        </p:spPr>
      </p:sp>
      <p:sp>
        <p:nvSpPr>
          <p:cNvPr id="2048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panose="020B0604020202020204" pitchFamily="34" charset="0"/>
              </a:rPr>
              <a:t>Research utilizes animals in many ways, from live animal testing to developing and processing new pharmaceuticals and cosmetics. Numerous drugs are derived from livestock, such as insulin, heparin, and epinephrine that people rely on everyday.</a:t>
            </a:r>
          </a:p>
          <a:p>
            <a:pPr eaLnBrk="1" hangingPunct="1"/>
            <a:endParaRPr lang="en-US" altLang="en-US" smtClean="0">
              <a:latin typeface="Arial" panose="020B0604020202020204" pitchFamily="34" charset="0"/>
            </a:endParaRPr>
          </a:p>
          <a:p>
            <a:pPr eaLnBrk="1" hangingPunct="1"/>
            <a:r>
              <a:rPr lang="en-US" altLang="en-US" smtClean="0">
                <a:latin typeface="Arial" panose="020B0604020202020204" pitchFamily="34" charset="0"/>
              </a:rPr>
              <a:t>Many national past-times rely on animals from rodeo and racing sporting events to recreational activities, such as horseback riding, fishing, and hunting.</a:t>
            </a:r>
          </a:p>
        </p:txBody>
      </p:sp>
      <p:sp>
        <p:nvSpPr>
          <p:cNvPr id="20487"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1186" eaLnBrk="0" hangingPunct="0">
              <a:defRPr sz="1600">
                <a:solidFill>
                  <a:schemeClr val="tx1"/>
                </a:solidFill>
                <a:latin typeface="Arial" panose="020B0604020202020204" pitchFamily="34" charset="0"/>
              </a:defRPr>
            </a:lvl1pPr>
            <a:lvl2pPr marL="757066" indent="-291179" defTabSz="951186" eaLnBrk="0" hangingPunct="0">
              <a:defRPr sz="1600">
                <a:solidFill>
                  <a:schemeClr val="tx1"/>
                </a:solidFill>
                <a:latin typeface="Arial" panose="020B0604020202020204" pitchFamily="34" charset="0"/>
              </a:defRPr>
            </a:lvl2pPr>
            <a:lvl3pPr marL="1164717" indent="-232943" defTabSz="951186" eaLnBrk="0" hangingPunct="0">
              <a:defRPr sz="1600">
                <a:solidFill>
                  <a:schemeClr val="tx1"/>
                </a:solidFill>
                <a:latin typeface="Arial" panose="020B0604020202020204" pitchFamily="34" charset="0"/>
              </a:defRPr>
            </a:lvl3pPr>
            <a:lvl4pPr marL="1630604" indent="-232943" defTabSz="951186" eaLnBrk="0" hangingPunct="0">
              <a:defRPr sz="1600">
                <a:solidFill>
                  <a:schemeClr val="tx1"/>
                </a:solidFill>
                <a:latin typeface="Arial" panose="020B0604020202020204" pitchFamily="34" charset="0"/>
              </a:defRPr>
            </a:lvl4pPr>
            <a:lvl5pPr marL="2096491" indent="-232943" defTabSz="951186" eaLnBrk="0" hangingPunct="0">
              <a:defRPr sz="1600">
                <a:solidFill>
                  <a:schemeClr val="tx1"/>
                </a:solidFill>
                <a:latin typeface="Arial" panose="020B0604020202020204" pitchFamily="34" charset="0"/>
              </a:defRPr>
            </a:lvl5pPr>
            <a:lvl6pPr marL="2562377" indent="-232943" defTabSz="951186" eaLnBrk="0" fontAlgn="base" hangingPunct="0">
              <a:spcBef>
                <a:spcPct val="0"/>
              </a:spcBef>
              <a:spcAft>
                <a:spcPct val="0"/>
              </a:spcAft>
              <a:defRPr sz="1600">
                <a:solidFill>
                  <a:schemeClr val="tx1"/>
                </a:solidFill>
                <a:latin typeface="Arial" panose="020B0604020202020204" pitchFamily="34" charset="0"/>
              </a:defRPr>
            </a:lvl6pPr>
            <a:lvl7pPr marL="3028264" indent="-232943" defTabSz="951186" eaLnBrk="0" fontAlgn="base" hangingPunct="0">
              <a:spcBef>
                <a:spcPct val="0"/>
              </a:spcBef>
              <a:spcAft>
                <a:spcPct val="0"/>
              </a:spcAft>
              <a:defRPr sz="1600">
                <a:solidFill>
                  <a:schemeClr val="tx1"/>
                </a:solidFill>
                <a:latin typeface="Arial" panose="020B0604020202020204" pitchFamily="34" charset="0"/>
              </a:defRPr>
            </a:lvl7pPr>
            <a:lvl8pPr marL="3494151" indent="-232943" defTabSz="951186" eaLnBrk="0" fontAlgn="base" hangingPunct="0">
              <a:spcBef>
                <a:spcPct val="0"/>
              </a:spcBef>
              <a:spcAft>
                <a:spcPct val="0"/>
              </a:spcAft>
              <a:defRPr sz="1600">
                <a:solidFill>
                  <a:schemeClr val="tx1"/>
                </a:solidFill>
                <a:latin typeface="Arial" panose="020B0604020202020204" pitchFamily="34" charset="0"/>
              </a:defRPr>
            </a:lvl8pPr>
            <a:lvl9pPr marL="3960038" indent="-232943" defTabSz="951186" eaLnBrk="0" fontAlgn="base" hangingPunct="0">
              <a:spcBef>
                <a:spcPct val="0"/>
              </a:spcBef>
              <a:spcAft>
                <a:spcPct val="0"/>
              </a:spcAft>
              <a:defRPr sz="1600">
                <a:solidFill>
                  <a:schemeClr val="tx1"/>
                </a:solidFill>
                <a:latin typeface="Arial" panose="020B0604020202020204" pitchFamily="34" charset="0"/>
              </a:defRPr>
            </a:lvl9pPr>
          </a:lstStyle>
          <a:p>
            <a:r>
              <a:rPr lang="en-US" sz="1200" dirty="0">
                <a:cs typeface="Arial" pitchFamily="34" charset="0"/>
              </a:rPr>
              <a:t>Curriculum for Agricultural Science Education Copyright 2015</a:t>
            </a:r>
          </a:p>
        </p:txBody>
      </p:sp>
    </p:spTree>
    <p:extLst>
      <p:ext uri="{BB962C8B-B14F-4D97-AF65-F5344CB8AC3E}">
        <p14:creationId xmlns:p14="http://schemas.microsoft.com/office/powerpoint/2010/main" val="1631023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Arial" pitchFamily="34" charset="0"/>
              <a:cs typeface="Arial" pitchFamily="34" charset="0"/>
            </a:endParaRPr>
          </a:p>
        </p:txBody>
      </p:sp>
      <p:sp>
        <p:nvSpPr>
          <p:cNvPr id="4" name="Slide Number Placeholder 3"/>
          <p:cNvSpPr>
            <a:spLocks noGrp="1"/>
          </p:cNvSpPr>
          <p:nvPr>
            <p:ph type="sldNum" sz="quarter" idx="10"/>
          </p:nvPr>
        </p:nvSpPr>
        <p:spPr/>
        <p:txBody>
          <a:bodyPr/>
          <a:lstStyle/>
          <a:p>
            <a:fld id="{36C789E7-B821-4804-81D0-B1DDBDB5FECC}" type="slidenum">
              <a:rPr lang="en-US" smtClean="0">
                <a:latin typeface="Arial" pitchFamily="34" charset="0"/>
                <a:cs typeface="Arial" pitchFamily="34" charset="0"/>
              </a:rPr>
              <a:t>9</a:t>
            </a:fld>
            <a:endParaRPr lang="en-US" dirty="0">
              <a:latin typeface="Arial" pitchFamily="34" charset="0"/>
              <a:cs typeface="Arial" pitchFamily="34" charset="0"/>
            </a:endParaRPr>
          </a:p>
        </p:txBody>
      </p:sp>
      <p:sp>
        <p:nvSpPr>
          <p:cNvPr id="5" name="Footer Placeholder 4"/>
          <p:cNvSpPr>
            <a:spLocks noGrp="1"/>
          </p:cNvSpPr>
          <p:nvPr>
            <p:ph type="ftr" sz="quarter" idx="11"/>
          </p:nvPr>
        </p:nvSpPr>
        <p:spPr/>
        <p:txBody>
          <a:bodyPr/>
          <a:lstStyle/>
          <a:p>
            <a:r>
              <a:rPr lang="en-US" dirty="0">
                <a:latin typeface="Arial" panose="020B0604020202020204" pitchFamily="34" charset="0"/>
                <a:cs typeface="Arial" panose="020B0604020202020204" pitchFamily="34" charset="0"/>
              </a:rPr>
              <a:t>Curriculum for Agricultural Science Education Copyright 2015</a:t>
            </a:r>
          </a:p>
        </p:txBody>
      </p:sp>
      <p:sp>
        <p:nvSpPr>
          <p:cNvPr id="6" name="Header Placeholder 5"/>
          <p:cNvSpPr>
            <a:spLocks noGrp="1"/>
          </p:cNvSpPr>
          <p:nvPr>
            <p:ph type="hdr" sz="quarter" idx="12"/>
          </p:nvPr>
        </p:nvSpPr>
        <p:spPr/>
        <p:txBody>
          <a:bodyPr/>
          <a:lstStyle/>
          <a:p>
            <a:r>
              <a:rPr lang="en-US" dirty="0" smtClean="0"/>
              <a:t>Animals in Our Lives</a:t>
            </a:r>
            <a:endParaRPr lang="en-US" dirty="0"/>
          </a:p>
        </p:txBody>
      </p:sp>
      <p:sp>
        <p:nvSpPr>
          <p:cNvPr id="7" name="Date Placeholder 6"/>
          <p:cNvSpPr>
            <a:spLocks noGrp="1"/>
          </p:cNvSpPr>
          <p:nvPr>
            <p:ph type="dt" idx="13"/>
          </p:nvPr>
        </p:nvSpPr>
        <p:spPr/>
        <p:txBody>
          <a:bodyPr/>
          <a:lstStyle/>
          <a:p>
            <a:r>
              <a:rPr lang="en-US" dirty="0" smtClean="0">
                <a:latin typeface="Arial" pitchFamily="34" charset="0"/>
                <a:cs typeface="Arial" pitchFamily="34" charset="0"/>
              </a:rPr>
              <a:t>Principles of Agricultural Science – Animal    </a:t>
            </a:r>
            <a:r>
              <a:rPr lang="en-US" dirty="0">
                <a:latin typeface="Arial" pitchFamily="34" charset="0"/>
                <a:cs typeface="Arial" pitchFamily="34" charset="0"/>
              </a:rPr>
              <a:t>Unit </a:t>
            </a:r>
            <a:r>
              <a:rPr lang="en-US" dirty="0" smtClean="0">
                <a:latin typeface="Arial" pitchFamily="34" charset="0"/>
                <a:cs typeface="Arial" pitchFamily="34" charset="0"/>
              </a:rPr>
              <a:t>1 – </a:t>
            </a:r>
            <a:r>
              <a:rPr lang="en-US" dirty="0">
                <a:latin typeface="Arial" pitchFamily="34" charset="0"/>
                <a:cs typeface="Arial" pitchFamily="34" charset="0"/>
              </a:rPr>
              <a:t>Lesson 1.1 Animal Planet</a:t>
            </a:r>
            <a:endParaRPr lang="en-US" dirty="0"/>
          </a:p>
        </p:txBody>
      </p:sp>
    </p:spTree>
    <p:extLst>
      <p:ext uri="{BB962C8B-B14F-4D97-AF65-F5344CB8AC3E}">
        <p14:creationId xmlns:p14="http://schemas.microsoft.com/office/powerpoint/2010/main" val="3364366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7" name="Group 10"/>
          <p:cNvGrpSpPr>
            <a:grpSpLocks/>
          </p:cNvGrpSpPr>
          <p:nvPr userDrawn="1"/>
        </p:nvGrpSpPr>
        <p:grpSpPr bwMode="auto">
          <a:xfrm>
            <a:off x="838200" y="228600"/>
            <a:ext cx="8305800" cy="5480050"/>
            <a:chOff x="528" y="144"/>
            <a:chExt cx="5232" cy="3452"/>
          </a:xfrm>
        </p:grpSpPr>
        <p:pic>
          <p:nvPicPr>
            <p:cNvPr id="8" name="Picture 7"/>
            <p:cNvPicPr>
              <a:picLocks noChangeAspect="1" noChangeArrowheads="1"/>
            </p:cNvPicPr>
            <p:nvPr/>
          </p:nvPicPr>
          <p:blipFill>
            <a:blip r:embed="rId2" cstate="print"/>
            <a:srcRect/>
            <a:stretch>
              <a:fillRect/>
            </a:stretch>
          </p:blipFill>
          <p:spPr bwMode="auto">
            <a:xfrm>
              <a:off x="1200" y="144"/>
              <a:ext cx="3452" cy="3452"/>
            </a:xfrm>
            <a:prstGeom prst="rect">
              <a:avLst/>
            </a:prstGeom>
            <a:noFill/>
            <a:ln w="9525">
              <a:noFill/>
              <a:miter lim="800000"/>
              <a:headEnd/>
              <a:tailEnd/>
            </a:ln>
          </p:spPr>
        </p:pic>
        <p:sp>
          <p:nvSpPr>
            <p:cNvPr id="9" name="Text Box 8"/>
            <p:cNvSpPr txBox="1">
              <a:spLocks noChangeArrowheads="1"/>
            </p:cNvSpPr>
            <p:nvPr/>
          </p:nvSpPr>
          <p:spPr bwMode="auto">
            <a:xfrm>
              <a:off x="528" y="3072"/>
              <a:ext cx="5232" cy="33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grpSp>
    </p:spTree>
    <p:extLst>
      <p:ext uri="{BB962C8B-B14F-4D97-AF65-F5344CB8AC3E}">
        <p14:creationId xmlns:p14="http://schemas.microsoft.com/office/powerpoint/2010/main" val="37426855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2588872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4129386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8288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1"/>
            <a:ext cx="40386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739361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30958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B98D9DB-9F03-49E4-BBAA-20DA05506B06}" type="slidenum">
              <a:rPr lang="en-US" smtClean="0"/>
              <a:t>‹#›</a:t>
            </a:fld>
            <a:endParaRPr lang="en-US"/>
          </a:p>
        </p:txBody>
      </p:sp>
    </p:spTree>
    <p:extLst>
      <p:ext uri="{BB962C8B-B14F-4D97-AF65-F5344CB8AC3E}">
        <p14:creationId xmlns:p14="http://schemas.microsoft.com/office/powerpoint/2010/main" val="1959041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020762"/>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828800"/>
            <a:ext cx="4038600" cy="2071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4052888"/>
            <a:ext cx="4038600" cy="2073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8" name="Rectangle 5"/>
          <p:cNvSpPr>
            <a:spLocks noGrp="1" noChangeArrowheads="1"/>
          </p:cNvSpPr>
          <p:nvPr>
            <p:ph type="ftr" sz="quarter" idx="11"/>
          </p:nvPr>
        </p:nvSpPr>
        <p:spPr>
          <a:xfrm>
            <a:off x="3124200" y="6245225"/>
            <a:ext cx="2895600" cy="476250"/>
          </a:xfrm>
          <a:prstGeom prst="rect">
            <a:avLst/>
          </a:prstGeom>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5CFE015A-A399-491B-875D-0D686C371CB3}" type="slidenum">
              <a:rPr lang="en-US" altLang="en-US"/>
              <a:pPr/>
              <a:t>‹#›</a:t>
            </a:fld>
            <a:endParaRPr lang="en-US" altLang="en-US"/>
          </a:p>
        </p:txBody>
      </p:sp>
    </p:spTree>
    <p:extLst>
      <p:ext uri="{BB962C8B-B14F-4D97-AF65-F5344CB8AC3E}">
        <p14:creationId xmlns:p14="http://schemas.microsoft.com/office/powerpoint/2010/main" val="13570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0842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70776"/>
            <a:ext cx="8229600" cy="440930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98D9DB-9F03-49E4-BBAA-20DA05506B06}" type="slidenum">
              <a:rPr lang="en-US" smtClean="0"/>
              <a:t>‹#›</a:t>
            </a:fld>
            <a:endParaRPr lang="en-US"/>
          </a:p>
        </p:txBody>
      </p:sp>
      <p:sp>
        <p:nvSpPr>
          <p:cNvPr id="7" name="Text Box 7"/>
          <p:cNvSpPr txBox="1">
            <a:spLocks noChangeArrowheads="1"/>
          </p:cNvSpPr>
          <p:nvPr/>
        </p:nvSpPr>
        <p:spPr bwMode="auto">
          <a:xfrm>
            <a:off x="838200" y="1396180"/>
            <a:ext cx="8305800" cy="366713"/>
          </a:xfrm>
          <a:prstGeom prst="rect">
            <a:avLst/>
          </a:prstGeom>
          <a:solidFill>
            <a:srgbClr val="FF6600"/>
          </a:solidFill>
          <a:ln w="9525">
            <a:noFill/>
            <a:miter lim="800000"/>
            <a:headEnd/>
            <a:tailEnd/>
          </a:ln>
          <a:effectLst/>
        </p:spPr>
        <p:txBody>
          <a:bodyPr>
            <a:spAutoFit/>
          </a:bodyPr>
          <a:lstStyle/>
          <a:p>
            <a:pPr marL="0" marR="0" lvl="0" indent="0" defTabSz="914400" eaLnBrk="1" fontAlgn="auto" latinLnBrk="0" hangingPunct="1">
              <a:lnSpc>
                <a:spcPct val="100000"/>
              </a:lnSpc>
              <a:spcBef>
                <a:spcPct val="5000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pic>
        <p:nvPicPr>
          <p:cNvPr id="4" name="Picture 3"/>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315200" y="6328582"/>
            <a:ext cx="1066892" cy="420660"/>
          </a:xfrm>
          <a:prstGeom prst="rect">
            <a:avLst/>
          </a:prstGeom>
        </p:spPr>
      </p:pic>
    </p:spTree>
    <p:extLst>
      <p:ext uri="{BB962C8B-B14F-4D97-AF65-F5344CB8AC3E}">
        <p14:creationId xmlns:p14="http://schemas.microsoft.com/office/powerpoint/2010/main" val="3234115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Lst>
  <p:hf hdr="0" ftr="0" dt="0"/>
  <p:txStyles>
    <p:titleStyle>
      <a:lvl1pPr algn="ctr" defTabSz="914400" rtl="0" eaLnBrk="1" latinLnBrk="0" hangingPunct="1">
        <a:spcBef>
          <a:spcPct val="0"/>
        </a:spcBef>
        <a:buNone/>
        <a:defRPr sz="4400"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93259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762000" y="1345227"/>
            <a:ext cx="8382000" cy="523220"/>
          </a:xfrm>
          <a:prstGeom prst="rect">
            <a:avLst/>
          </a:prstGeom>
          <a:solidFill>
            <a:srgbClr val="FF6600"/>
          </a:solidFill>
          <a:ln w="9525">
            <a:noFill/>
            <a:miter lim="800000"/>
            <a:headEnd/>
            <a:tailEnd/>
          </a:ln>
          <a:effectLst/>
        </p:spPr>
        <p:txBody>
          <a:bodyPr>
            <a:spAutoFit/>
          </a:bodyPr>
          <a:lstStyle/>
          <a:p>
            <a:pPr marL="0" marR="0" lvl="0" indent="0" algn="ctr" defTabSz="914400" eaLnBrk="0" fontAlgn="auto" latinLnBrk="0" hangingPunct="0">
              <a:lnSpc>
                <a:spcPct val="100000"/>
              </a:lnSpc>
              <a:spcBef>
                <a:spcPct val="50000"/>
              </a:spcBef>
              <a:spcAft>
                <a:spcPts val="0"/>
              </a:spcAft>
              <a:buClrTx/>
              <a:buSzTx/>
              <a:buFontTx/>
              <a:buNone/>
              <a:tabLst/>
              <a:defRPr/>
            </a:pPr>
            <a:r>
              <a:rPr kumimoji="0" lang="en-US" sz="2800" b="1" i="0" u="none" strike="noStrike" kern="0" cap="none" spc="0" normalizeH="0" baseline="0" noProof="0" dirty="0" smtClean="0">
                <a:ln>
                  <a:noFill/>
                </a:ln>
                <a:solidFill>
                  <a:schemeClr val="bg1"/>
                </a:solidFill>
                <a:effectLst/>
                <a:uLnTx/>
                <a:uFillTx/>
                <a:latin typeface="Arial" pitchFamily="34" charset="0"/>
                <a:cs typeface="Arial" pitchFamily="34" charset="0"/>
              </a:rPr>
              <a:t>Principles of Agricultural Science – Animal</a:t>
            </a:r>
            <a:endParaRPr kumimoji="0" lang="en-US" sz="2800" b="1" i="0" u="none" strike="noStrike" kern="0" cap="none" spc="0" normalizeH="0" baseline="0" noProof="0" dirty="0">
              <a:ln>
                <a:noFill/>
              </a:ln>
              <a:solidFill>
                <a:schemeClr val="bg1"/>
              </a:solidFill>
              <a:effectLst/>
              <a:uLnTx/>
              <a:uFillTx/>
              <a:latin typeface="Arial" pitchFamily="34" charset="0"/>
              <a:cs typeface="Arial" pitchFamily="34" charset="0"/>
            </a:endParaRPr>
          </a:p>
        </p:txBody>
      </p:sp>
      <p:sp>
        <p:nvSpPr>
          <p:cNvPr id="7" name="Rectangle 4"/>
          <p:cNvSpPr>
            <a:spLocks noGrp="1" noChangeArrowheads="1"/>
          </p:cNvSpPr>
          <p:nvPr>
            <p:ph type="title"/>
          </p:nvPr>
        </p:nvSpPr>
        <p:spPr>
          <a:xfrm>
            <a:off x="533400" y="2667000"/>
            <a:ext cx="8229600" cy="1173163"/>
          </a:xfrm>
          <a:prstGeom prst="rect">
            <a:avLst/>
          </a:prstGeom>
        </p:spPr>
        <p:txBody>
          <a:bodyPr anchor="ctr">
            <a:norm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Animals in Our Lives</a:t>
            </a:r>
            <a:endParaRPr kumimoji="0" lang="en-US" sz="44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8" name="TextBox 7"/>
          <p:cNvSpPr txBox="1"/>
          <p:nvPr/>
        </p:nvSpPr>
        <p:spPr>
          <a:xfrm>
            <a:off x="533400" y="4328359"/>
            <a:ext cx="8077200"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Unit 1– Lesson </a:t>
            </a:r>
            <a:r>
              <a:rPr lang="en-US" sz="3200" kern="0" noProof="0" dirty="0" smtClean="0">
                <a:solidFill>
                  <a:sysClr val="windowText" lastClr="000000"/>
                </a:solidFill>
                <a:latin typeface="Arial" pitchFamily="34" charset="0"/>
                <a:cs typeface="Arial" pitchFamily="34" charset="0"/>
              </a:rPr>
              <a:t>1.1 Animal Planet</a:t>
            </a:r>
            <a:endParaRPr kumimoji="0" lang="en-US" sz="3200" b="0" i="0" u="none" strike="noStrike" kern="0" cap="none" spc="0" normalizeH="0" baseline="0" noProof="0" dirty="0">
              <a:ln>
                <a:noFill/>
              </a:ln>
              <a:solidFill>
                <a:sysClr val="windowText" lastClr="000000"/>
              </a:solidFill>
              <a:effectLst/>
              <a:uLnTx/>
              <a:uFillTx/>
              <a:latin typeface="Arial" pitchFamily="34" charset="0"/>
              <a:cs typeface="Arial" pitchFamily="34" charset="0"/>
            </a:endParaRPr>
          </a:p>
        </p:txBody>
      </p:sp>
      <p:sp>
        <p:nvSpPr>
          <p:cNvPr id="9" name="Slide Number Placeholder 8"/>
          <p:cNvSpPr>
            <a:spLocks noGrp="1"/>
          </p:cNvSpPr>
          <p:nvPr>
            <p:ph type="sldNum" sz="quarter" idx="4294967295"/>
          </p:nvPr>
        </p:nvSpPr>
        <p:spPr>
          <a:xfrm>
            <a:off x="6553200" y="6356350"/>
            <a:ext cx="2133600" cy="365125"/>
          </a:xfrm>
        </p:spPr>
        <p:txBody>
          <a:bodyPr/>
          <a:lstStyle/>
          <a:p>
            <a:fld id="{4B98D9DB-9F03-49E4-BBAA-20DA05506B06}" type="slidenum">
              <a:rPr lang="en-US" smtClean="0"/>
              <a:t>2</a:t>
            </a:fld>
            <a:endParaRPr lang="en-US"/>
          </a:p>
        </p:txBody>
      </p:sp>
    </p:spTree>
    <p:extLst>
      <p:ext uri="{BB962C8B-B14F-4D97-AF65-F5344CB8AC3E}">
        <p14:creationId xmlns:p14="http://schemas.microsoft.com/office/powerpoint/2010/main" val="29337668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64869AF1-9FC0-4D54-98BD-612506D6BAAE}" type="slidenum">
              <a:rPr lang="en-US" altLang="en-US" sz="1400"/>
              <a:pPr eaLnBrk="1" hangingPunct="1"/>
              <a:t>3</a:t>
            </a:fld>
            <a:endParaRPr lang="en-US" altLang="en-US" sz="1400"/>
          </a:p>
        </p:txBody>
      </p:sp>
      <p:sp>
        <p:nvSpPr>
          <p:cNvPr id="5123" name="Rectangle 2"/>
          <p:cNvSpPr>
            <a:spLocks noGrp="1" noChangeArrowheads="1"/>
          </p:cNvSpPr>
          <p:nvPr>
            <p:ph type="title"/>
          </p:nvPr>
        </p:nvSpPr>
        <p:spPr/>
        <p:txBody>
          <a:bodyPr/>
          <a:lstStyle/>
          <a:p>
            <a:pPr eaLnBrk="1" hangingPunct="1"/>
            <a:r>
              <a:rPr lang="en-US" altLang="en-US" sz="5400" smtClean="0"/>
              <a:t>From Industry to Products</a:t>
            </a:r>
          </a:p>
        </p:txBody>
      </p:sp>
      <p:sp>
        <p:nvSpPr>
          <p:cNvPr id="5124" name="Rectangle 3"/>
          <p:cNvSpPr>
            <a:spLocks noGrp="1" noChangeArrowheads="1"/>
          </p:cNvSpPr>
          <p:nvPr>
            <p:ph type="body" idx="1"/>
          </p:nvPr>
        </p:nvSpPr>
        <p:spPr>
          <a:xfrm>
            <a:off x="457200" y="2057400"/>
            <a:ext cx="8229600" cy="4068763"/>
          </a:xfrm>
        </p:spPr>
        <p:txBody>
          <a:bodyPr/>
          <a:lstStyle/>
          <a:p>
            <a:pPr eaLnBrk="1" hangingPunct="1"/>
            <a:r>
              <a:rPr lang="en-US" altLang="en-US" sz="3600" dirty="0" smtClean="0"/>
              <a:t>Career opportunities in animal production are seemingly endless.</a:t>
            </a:r>
          </a:p>
          <a:p>
            <a:pPr eaLnBrk="1" hangingPunct="1"/>
            <a:r>
              <a:rPr lang="en-US" altLang="en-US" sz="3600" dirty="0" smtClean="0"/>
              <a:t>Will you produce if you pursue one of these careers?</a:t>
            </a:r>
          </a:p>
        </p:txBody>
      </p:sp>
    </p:spTree>
    <p:extLst>
      <p:ext uri="{BB962C8B-B14F-4D97-AF65-F5344CB8AC3E}">
        <p14:creationId xmlns:p14="http://schemas.microsoft.com/office/powerpoint/2010/main" val="25613269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8"/>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2558C2F7-375F-48AA-9514-9BC28F5DD248}" type="slidenum">
              <a:rPr lang="en-US" altLang="en-US" sz="1400"/>
              <a:pPr eaLnBrk="1" hangingPunct="1"/>
              <a:t>4</a:t>
            </a:fld>
            <a:endParaRPr lang="en-US" altLang="en-US" sz="1400"/>
          </a:p>
        </p:txBody>
      </p:sp>
      <p:sp>
        <p:nvSpPr>
          <p:cNvPr id="6147" name="Rectangle 4"/>
          <p:cNvSpPr>
            <a:spLocks noGrp="1" noChangeArrowheads="1"/>
          </p:cNvSpPr>
          <p:nvPr>
            <p:ph type="title" sz="quarter"/>
          </p:nvPr>
        </p:nvSpPr>
        <p:spPr/>
        <p:txBody>
          <a:bodyPr/>
          <a:lstStyle/>
          <a:p>
            <a:pPr eaLnBrk="1" hangingPunct="1"/>
            <a:r>
              <a:rPr lang="en-US" altLang="en-US" sz="5400" smtClean="0"/>
              <a:t>Animal Uses</a:t>
            </a:r>
          </a:p>
        </p:txBody>
      </p:sp>
      <p:pic>
        <p:nvPicPr>
          <p:cNvPr id="6148" name="Picture 17" descr="Bee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752600"/>
            <a:ext cx="2974975" cy="2066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18" descr="Horse"/>
          <p:cNvPicPr>
            <a:picLocks noGrp="1"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286375" y="1828800"/>
            <a:ext cx="2760663" cy="2071688"/>
          </a:xfrm>
          <a:noFill/>
        </p:spPr>
      </p:pic>
      <p:pic>
        <p:nvPicPr>
          <p:cNvPr id="6150" name="Picture 19" descr="Pig"/>
          <p:cNvPicPr>
            <a:picLocks noGrp="1" noChangeAspect="1" noChangeArrowheads="1"/>
          </p:cNvPicPr>
          <p:nvPr>
            <p:ph sz="quarter" idx="3"/>
          </p:nvPr>
        </p:nvPicPr>
        <p:blipFill>
          <a:blip r:embed="rId5">
            <a:extLst>
              <a:ext uri="{28A0092B-C50C-407E-A947-70E740481C1C}">
                <a14:useLocalDpi xmlns:a14="http://schemas.microsoft.com/office/drawing/2010/main" val="0"/>
              </a:ext>
            </a:extLst>
          </a:blip>
          <a:srcRect/>
          <a:stretch>
            <a:fillRect/>
          </a:stretch>
        </p:blipFill>
        <p:spPr>
          <a:xfrm>
            <a:off x="763588" y="4119563"/>
            <a:ext cx="3425825" cy="1938337"/>
          </a:xfrm>
          <a:noFill/>
        </p:spPr>
      </p:pic>
      <p:pic>
        <p:nvPicPr>
          <p:cNvPr id="6151" name="Picture 20" descr="Sheep"/>
          <p:cNvPicPr>
            <a:picLocks noGrp="1" noChangeAspect="1" noChangeArrowheads="1"/>
          </p:cNvPicPr>
          <p:nvPr>
            <p:ph sz="quarter" idx="4"/>
          </p:nvPr>
        </p:nvPicPr>
        <p:blipFill>
          <a:blip r:embed="rId6">
            <a:extLst>
              <a:ext uri="{28A0092B-C50C-407E-A947-70E740481C1C}">
                <a14:useLocalDpi xmlns:a14="http://schemas.microsoft.com/office/drawing/2010/main" val="0"/>
              </a:ext>
            </a:extLst>
          </a:blip>
          <a:srcRect/>
          <a:stretch>
            <a:fillRect/>
          </a:stretch>
        </p:blipFill>
        <p:spPr>
          <a:xfrm>
            <a:off x="5600700" y="4171950"/>
            <a:ext cx="2133600" cy="1835150"/>
          </a:xfrm>
          <a:noFill/>
        </p:spPr>
      </p:pic>
    </p:spTree>
    <p:extLst>
      <p:ext uri="{BB962C8B-B14F-4D97-AF65-F5344CB8AC3E}">
        <p14:creationId xmlns:p14="http://schemas.microsoft.com/office/powerpoint/2010/main" val="2906240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EEC63BC-2DEA-40B1-89BF-33025E433613}" type="slidenum">
              <a:rPr lang="en-US" altLang="en-US" sz="1400"/>
              <a:pPr eaLnBrk="1" hangingPunct="1"/>
              <a:t>5</a:t>
            </a:fld>
            <a:endParaRPr lang="en-US" altLang="en-US" sz="1400"/>
          </a:p>
        </p:txBody>
      </p:sp>
      <p:sp>
        <p:nvSpPr>
          <p:cNvPr id="7171" name="Rectangle 2"/>
          <p:cNvSpPr>
            <a:spLocks noGrp="1" noChangeArrowheads="1"/>
          </p:cNvSpPr>
          <p:nvPr>
            <p:ph type="title"/>
          </p:nvPr>
        </p:nvSpPr>
        <p:spPr/>
        <p:txBody>
          <a:bodyPr/>
          <a:lstStyle/>
          <a:p>
            <a:pPr eaLnBrk="1" hangingPunct="1"/>
            <a:r>
              <a:rPr lang="en-US" altLang="en-US" sz="5400" smtClean="0"/>
              <a:t>Animal Uses</a:t>
            </a:r>
          </a:p>
        </p:txBody>
      </p:sp>
      <p:sp>
        <p:nvSpPr>
          <p:cNvPr id="7172" name="Rectangle 3"/>
          <p:cNvSpPr>
            <a:spLocks noGrp="1" noChangeArrowheads="1"/>
          </p:cNvSpPr>
          <p:nvPr>
            <p:ph type="body" idx="1"/>
          </p:nvPr>
        </p:nvSpPr>
        <p:spPr>
          <a:xfrm>
            <a:off x="457200" y="1828800"/>
            <a:ext cx="4114800" cy="4297363"/>
          </a:xfrm>
        </p:spPr>
        <p:txBody>
          <a:bodyPr/>
          <a:lstStyle/>
          <a:p>
            <a:pPr eaLnBrk="1" hangingPunct="1"/>
            <a:r>
              <a:rPr lang="en-US" altLang="en-US" sz="4000" smtClean="0"/>
              <a:t>Food</a:t>
            </a:r>
          </a:p>
          <a:p>
            <a:pPr lvl="1" eaLnBrk="1" hangingPunct="1"/>
            <a:r>
              <a:rPr lang="en-US" altLang="en-US" sz="3600" smtClean="0"/>
              <a:t>Meat</a:t>
            </a:r>
          </a:p>
          <a:p>
            <a:pPr lvl="1" eaLnBrk="1" hangingPunct="1"/>
            <a:r>
              <a:rPr lang="en-US" altLang="en-US" sz="3600" smtClean="0"/>
              <a:t>Milk</a:t>
            </a:r>
          </a:p>
          <a:p>
            <a:pPr lvl="1" eaLnBrk="1" hangingPunct="1"/>
            <a:r>
              <a:rPr lang="en-US" altLang="en-US" sz="3600" smtClean="0"/>
              <a:t>Eggs</a:t>
            </a:r>
          </a:p>
        </p:txBody>
      </p:sp>
      <p:pic>
        <p:nvPicPr>
          <p:cNvPr id="7173" name="Picture 7" descr="mil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6600" y="2819400"/>
            <a:ext cx="156686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8" descr="tbone stea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2057400"/>
            <a:ext cx="2670175" cy="174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9" descr="egg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114800"/>
            <a:ext cx="1822450" cy="227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03534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9D8897EA-561B-4D30-979E-E12491597E12}" type="slidenum">
              <a:rPr lang="en-US" altLang="en-US" sz="1400"/>
              <a:pPr eaLnBrk="1" hangingPunct="1"/>
              <a:t>6</a:t>
            </a:fld>
            <a:endParaRPr lang="en-US" altLang="en-US" sz="1400"/>
          </a:p>
        </p:txBody>
      </p:sp>
      <p:sp>
        <p:nvSpPr>
          <p:cNvPr id="8195" name="Rectangle 2"/>
          <p:cNvSpPr>
            <a:spLocks noGrp="1" noChangeArrowheads="1"/>
          </p:cNvSpPr>
          <p:nvPr>
            <p:ph type="title"/>
          </p:nvPr>
        </p:nvSpPr>
        <p:spPr/>
        <p:txBody>
          <a:bodyPr/>
          <a:lstStyle/>
          <a:p>
            <a:pPr eaLnBrk="1" hangingPunct="1"/>
            <a:r>
              <a:rPr lang="en-US" altLang="en-US" sz="5400" smtClean="0"/>
              <a:t>Animal Uses</a:t>
            </a:r>
          </a:p>
        </p:txBody>
      </p:sp>
      <p:sp>
        <p:nvSpPr>
          <p:cNvPr id="8196" name="Rectangle 3"/>
          <p:cNvSpPr>
            <a:spLocks noGrp="1" noChangeArrowheads="1"/>
          </p:cNvSpPr>
          <p:nvPr>
            <p:ph type="body" idx="1"/>
          </p:nvPr>
        </p:nvSpPr>
        <p:spPr>
          <a:xfrm>
            <a:off x="5486400" y="1905000"/>
            <a:ext cx="4114800" cy="4297363"/>
          </a:xfrm>
        </p:spPr>
        <p:txBody>
          <a:bodyPr/>
          <a:lstStyle/>
          <a:p>
            <a:pPr eaLnBrk="1" hangingPunct="1"/>
            <a:r>
              <a:rPr lang="en-US" altLang="en-US" sz="4000" smtClean="0"/>
              <a:t>Fiber/Hide</a:t>
            </a:r>
          </a:p>
          <a:p>
            <a:pPr lvl="1" eaLnBrk="1" hangingPunct="1"/>
            <a:r>
              <a:rPr lang="en-US" altLang="en-US" sz="3600" smtClean="0"/>
              <a:t>Wool</a:t>
            </a:r>
          </a:p>
          <a:p>
            <a:pPr lvl="1" eaLnBrk="1" hangingPunct="1"/>
            <a:r>
              <a:rPr lang="en-US" altLang="en-US" sz="3600" smtClean="0"/>
              <a:t>Leather</a:t>
            </a:r>
          </a:p>
          <a:p>
            <a:pPr lvl="1" eaLnBrk="1" hangingPunct="1"/>
            <a:r>
              <a:rPr lang="en-US" altLang="en-US" sz="3600" smtClean="0"/>
              <a:t>Hair</a:t>
            </a:r>
          </a:p>
          <a:p>
            <a:pPr eaLnBrk="1" hangingPunct="1">
              <a:buFontTx/>
              <a:buNone/>
            </a:pPr>
            <a:endParaRPr lang="en-US" altLang="en-US" smtClean="0"/>
          </a:p>
        </p:txBody>
      </p:sp>
      <p:sp>
        <p:nvSpPr>
          <p:cNvPr id="8197" name="Rectangle 4"/>
          <p:cNvSpPr>
            <a:spLocks noChangeArrowheads="1"/>
          </p:cNvSpPr>
          <p:nvPr/>
        </p:nvSpPr>
        <p:spPr bwMode="auto">
          <a:xfrm>
            <a:off x="457200" y="2057400"/>
            <a:ext cx="38100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Char char="•"/>
            </a:pPr>
            <a:r>
              <a:rPr lang="en-US" altLang="en-US" sz="4000"/>
              <a:t>By-products</a:t>
            </a:r>
          </a:p>
          <a:p>
            <a:pPr lvl="1" eaLnBrk="1" hangingPunct="1">
              <a:spcBef>
                <a:spcPct val="20000"/>
              </a:spcBef>
              <a:buFontTx/>
              <a:buChar char="–"/>
            </a:pPr>
            <a:r>
              <a:rPr lang="en-US" altLang="en-US" sz="3600"/>
              <a:t>Edible</a:t>
            </a:r>
          </a:p>
          <a:p>
            <a:pPr lvl="1" eaLnBrk="1" hangingPunct="1">
              <a:spcBef>
                <a:spcPct val="20000"/>
              </a:spcBef>
              <a:buFontTx/>
              <a:buChar char="–"/>
            </a:pPr>
            <a:r>
              <a:rPr lang="en-US" altLang="en-US" sz="3600"/>
              <a:t>Non-edible</a:t>
            </a:r>
          </a:p>
          <a:p>
            <a:pPr lvl="1" eaLnBrk="1" hangingPunct="1">
              <a:spcBef>
                <a:spcPct val="20000"/>
              </a:spcBef>
            </a:pPr>
            <a:endParaRPr lang="en-US" altLang="en-US" sz="3600"/>
          </a:p>
          <a:p>
            <a:pPr lvl="1" eaLnBrk="1" hangingPunct="1">
              <a:spcBef>
                <a:spcPct val="20000"/>
              </a:spcBef>
              <a:buFontTx/>
              <a:buChar char="–"/>
            </a:pPr>
            <a:endParaRPr lang="en-US" altLang="en-US" sz="3600"/>
          </a:p>
        </p:txBody>
      </p:sp>
      <p:pic>
        <p:nvPicPr>
          <p:cNvPr id="8198" name="Picture 9" descr="saddl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3581400"/>
            <a:ext cx="1831975"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5756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FD627500-D0FD-4DE2-A3D5-6E84D467FCB7}" type="slidenum">
              <a:rPr lang="en-US" altLang="en-US" sz="1400"/>
              <a:pPr eaLnBrk="1" hangingPunct="1"/>
              <a:t>7</a:t>
            </a:fld>
            <a:endParaRPr lang="en-US" altLang="en-US" sz="1400"/>
          </a:p>
        </p:txBody>
      </p:sp>
      <p:sp>
        <p:nvSpPr>
          <p:cNvPr id="9219" name="Rectangle 2"/>
          <p:cNvSpPr>
            <a:spLocks noGrp="1" noChangeArrowheads="1"/>
          </p:cNvSpPr>
          <p:nvPr>
            <p:ph type="title"/>
          </p:nvPr>
        </p:nvSpPr>
        <p:spPr/>
        <p:txBody>
          <a:bodyPr/>
          <a:lstStyle/>
          <a:p>
            <a:pPr eaLnBrk="1" hangingPunct="1"/>
            <a:r>
              <a:rPr lang="en-US" altLang="en-US" sz="5400" smtClean="0"/>
              <a:t>Animal Uses</a:t>
            </a:r>
          </a:p>
        </p:txBody>
      </p:sp>
      <p:sp>
        <p:nvSpPr>
          <p:cNvPr id="9220" name="Rectangle 3"/>
          <p:cNvSpPr>
            <a:spLocks noGrp="1" noChangeArrowheads="1"/>
          </p:cNvSpPr>
          <p:nvPr>
            <p:ph type="body" idx="1"/>
          </p:nvPr>
        </p:nvSpPr>
        <p:spPr/>
        <p:txBody>
          <a:bodyPr/>
          <a:lstStyle/>
          <a:p>
            <a:pPr eaLnBrk="1" hangingPunct="1"/>
            <a:r>
              <a:rPr lang="en-US" altLang="en-US" sz="4000" smtClean="0"/>
              <a:t>Work</a:t>
            </a:r>
          </a:p>
          <a:p>
            <a:pPr lvl="1" eaLnBrk="1" hangingPunct="1"/>
            <a:r>
              <a:rPr lang="en-US" altLang="en-US" sz="3600" smtClean="0"/>
              <a:t>Draft</a:t>
            </a:r>
          </a:p>
          <a:p>
            <a:pPr lvl="1" eaLnBrk="1" hangingPunct="1"/>
            <a:r>
              <a:rPr lang="en-US" altLang="en-US" sz="3600" smtClean="0"/>
              <a:t>Service</a:t>
            </a:r>
          </a:p>
          <a:p>
            <a:pPr lvl="1" eaLnBrk="1" hangingPunct="1"/>
            <a:r>
              <a:rPr lang="en-US" altLang="en-US" sz="3600" smtClean="0"/>
              <a:t>Herding</a:t>
            </a:r>
          </a:p>
          <a:p>
            <a:pPr lvl="1" eaLnBrk="1" hangingPunct="1"/>
            <a:r>
              <a:rPr lang="en-US" altLang="en-US" sz="3600" smtClean="0"/>
              <a:t>Pulling</a:t>
            </a:r>
          </a:p>
        </p:txBody>
      </p:sp>
      <p:sp>
        <p:nvSpPr>
          <p:cNvPr id="9221" name="Rectangle 4"/>
          <p:cNvSpPr>
            <a:spLocks noChangeArrowheads="1"/>
          </p:cNvSpPr>
          <p:nvPr/>
        </p:nvSpPr>
        <p:spPr bwMode="auto">
          <a:xfrm>
            <a:off x="4572000" y="1905000"/>
            <a:ext cx="41910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Char char="•"/>
            </a:pPr>
            <a:r>
              <a:rPr lang="en-US" altLang="en-US" sz="4000"/>
              <a:t>Companionship</a:t>
            </a:r>
          </a:p>
          <a:p>
            <a:pPr lvl="1" eaLnBrk="1" hangingPunct="1">
              <a:spcBef>
                <a:spcPct val="20000"/>
              </a:spcBef>
              <a:buFontTx/>
              <a:buChar char="–"/>
            </a:pPr>
            <a:r>
              <a:rPr lang="en-US" altLang="en-US" sz="3600"/>
              <a:t>Pets</a:t>
            </a:r>
          </a:p>
          <a:p>
            <a:pPr lvl="1" eaLnBrk="1" hangingPunct="1">
              <a:spcBef>
                <a:spcPct val="20000"/>
              </a:spcBef>
              <a:buFontTx/>
              <a:buChar char="–"/>
            </a:pPr>
            <a:r>
              <a:rPr lang="en-US" altLang="en-US" sz="3600"/>
              <a:t>Friends</a:t>
            </a:r>
          </a:p>
          <a:p>
            <a:pPr lvl="1" eaLnBrk="1" hangingPunct="1">
              <a:spcBef>
                <a:spcPct val="20000"/>
              </a:spcBef>
              <a:buFontTx/>
              <a:buChar char="–"/>
            </a:pPr>
            <a:endParaRPr lang="en-US" altLang="en-US" sz="3600"/>
          </a:p>
        </p:txBody>
      </p:sp>
      <p:pic>
        <p:nvPicPr>
          <p:cNvPr id="9222" name="Picture 6" descr="horsebugg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4038600"/>
            <a:ext cx="3200400" cy="2316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252870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fld id="{EC04B72E-9B3F-49A3-9B5C-32F56F9758D0}" type="slidenum">
              <a:rPr lang="en-US" altLang="en-US" sz="1400"/>
              <a:pPr eaLnBrk="1" hangingPunct="1"/>
              <a:t>8</a:t>
            </a:fld>
            <a:endParaRPr lang="en-US" altLang="en-US" sz="1400"/>
          </a:p>
        </p:txBody>
      </p:sp>
      <p:sp>
        <p:nvSpPr>
          <p:cNvPr id="10243" name="Rectangle 2"/>
          <p:cNvSpPr>
            <a:spLocks noGrp="1" noChangeArrowheads="1"/>
          </p:cNvSpPr>
          <p:nvPr>
            <p:ph type="title"/>
          </p:nvPr>
        </p:nvSpPr>
        <p:spPr/>
        <p:txBody>
          <a:bodyPr/>
          <a:lstStyle/>
          <a:p>
            <a:pPr eaLnBrk="1" hangingPunct="1"/>
            <a:r>
              <a:rPr lang="en-US" altLang="en-US" sz="5400" smtClean="0"/>
              <a:t>Animal Uses</a:t>
            </a:r>
          </a:p>
        </p:txBody>
      </p:sp>
      <p:sp>
        <p:nvSpPr>
          <p:cNvPr id="10244" name="Rectangle 3"/>
          <p:cNvSpPr>
            <a:spLocks noGrp="1" noChangeArrowheads="1"/>
          </p:cNvSpPr>
          <p:nvPr>
            <p:ph type="body" idx="1"/>
          </p:nvPr>
        </p:nvSpPr>
        <p:spPr>
          <a:xfrm>
            <a:off x="533400" y="1828800"/>
            <a:ext cx="8077200" cy="4648200"/>
          </a:xfrm>
        </p:spPr>
        <p:txBody>
          <a:bodyPr/>
          <a:lstStyle/>
          <a:p>
            <a:pPr eaLnBrk="1" hangingPunct="1">
              <a:lnSpc>
                <a:spcPct val="90000"/>
              </a:lnSpc>
            </a:pPr>
            <a:r>
              <a:rPr lang="en-US" altLang="en-US" sz="3600" smtClean="0"/>
              <a:t>Research</a:t>
            </a:r>
          </a:p>
          <a:p>
            <a:pPr lvl="1" eaLnBrk="1" hangingPunct="1">
              <a:lnSpc>
                <a:spcPct val="90000"/>
              </a:lnSpc>
            </a:pPr>
            <a:r>
              <a:rPr lang="en-US" altLang="en-US" sz="3200" smtClean="0"/>
              <a:t>Pharmaceuticals</a:t>
            </a:r>
          </a:p>
          <a:p>
            <a:pPr lvl="1" eaLnBrk="1" hangingPunct="1">
              <a:lnSpc>
                <a:spcPct val="90000"/>
              </a:lnSpc>
            </a:pPr>
            <a:r>
              <a:rPr lang="en-US" altLang="en-US" sz="3200" smtClean="0"/>
              <a:t>Cosmetics</a:t>
            </a:r>
          </a:p>
          <a:p>
            <a:pPr eaLnBrk="1" hangingPunct="1">
              <a:lnSpc>
                <a:spcPct val="90000"/>
              </a:lnSpc>
            </a:pPr>
            <a:r>
              <a:rPr lang="en-US" altLang="en-US" sz="3600" smtClean="0"/>
              <a:t>Entertainment and Recreation</a:t>
            </a:r>
          </a:p>
          <a:p>
            <a:pPr lvl="1" eaLnBrk="1" hangingPunct="1">
              <a:lnSpc>
                <a:spcPct val="90000"/>
              </a:lnSpc>
            </a:pPr>
            <a:r>
              <a:rPr lang="en-US" altLang="en-US" sz="3200" smtClean="0"/>
              <a:t>Racing</a:t>
            </a:r>
          </a:p>
          <a:p>
            <a:pPr lvl="1" eaLnBrk="1" hangingPunct="1">
              <a:lnSpc>
                <a:spcPct val="90000"/>
              </a:lnSpc>
            </a:pPr>
            <a:r>
              <a:rPr lang="en-US" altLang="en-US" sz="3200" smtClean="0"/>
              <a:t>Rodeo</a:t>
            </a:r>
          </a:p>
          <a:p>
            <a:pPr lvl="1" eaLnBrk="1" hangingPunct="1">
              <a:lnSpc>
                <a:spcPct val="90000"/>
              </a:lnSpc>
            </a:pPr>
            <a:r>
              <a:rPr lang="en-US" altLang="en-US" sz="3200" smtClean="0"/>
              <a:t>Riding</a:t>
            </a:r>
          </a:p>
          <a:p>
            <a:pPr lvl="1" eaLnBrk="1" hangingPunct="1">
              <a:lnSpc>
                <a:spcPct val="90000"/>
              </a:lnSpc>
            </a:pPr>
            <a:r>
              <a:rPr lang="en-US" altLang="en-US" sz="3200" smtClean="0"/>
              <a:t>Fishing</a:t>
            </a:r>
          </a:p>
          <a:p>
            <a:pPr lvl="1" eaLnBrk="1" hangingPunct="1">
              <a:lnSpc>
                <a:spcPct val="90000"/>
              </a:lnSpc>
              <a:buFontTx/>
              <a:buNone/>
            </a:pPr>
            <a:endParaRPr lang="en-US" altLang="en-US" sz="3200" smtClean="0"/>
          </a:p>
        </p:txBody>
      </p:sp>
      <p:sp>
        <p:nvSpPr>
          <p:cNvPr id="10245" name="Rectangle 4"/>
          <p:cNvSpPr>
            <a:spLocks noChangeArrowheads="1"/>
          </p:cNvSpPr>
          <p:nvPr/>
        </p:nvSpPr>
        <p:spPr bwMode="auto">
          <a:xfrm>
            <a:off x="4953000" y="1828800"/>
            <a:ext cx="41910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sz="1600">
                <a:solidFill>
                  <a:schemeClr val="tx1"/>
                </a:solidFill>
                <a:latin typeface="Arial" panose="020B0604020202020204" pitchFamily="34" charset="0"/>
              </a:defRPr>
            </a:lvl1pPr>
            <a:lvl2pPr marL="742950" indent="-285750" eaLnBrk="0" hangingPunct="0">
              <a:defRPr sz="1600">
                <a:solidFill>
                  <a:schemeClr val="tx1"/>
                </a:solidFill>
                <a:latin typeface="Arial" panose="020B0604020202020204" pitchFamily="34" charset="0"/>
              </a:defRPr>
            </a:lvl2pPr>
            <a:lvl3pPr marL="1143000" indent="-228600" eaLnBrk="0" hangingPunct="0">
              <a:defRPr sz="1600">
                <a:solidFill>
                  <a:schemeClr val="tx1"/>
                </a:solidFill>
                <a:latin typeface="Arial" panose="020B0604020202020204" pitchFamily="34" charset="0"/>
              </a:defRPr>
            </a:lvl3pPr>
            <a:lvl4pPr marL="1600200" indent="-228600" eaLnBrk="0" hangingPunct="0">
              <a:defRPr sz="1600">
                <a:solidFill>
                  <a:schemeClr val="tx1"/>
                </a:solidFill>
                <a:latin typeface="Arial" panose="020B0604020202020204" pitchFamily="34" charset="0"/>
              </a:defRPr>
            </a:lvl4pPr>
            <a:lvl5pPr marL="2057400" indent="-228600" eaLnBrk="0" hangingPunct="0">
              <a:defRPr sz="1600">
                <a:solidFill>
                  <a:schemeClr val="tx1"/>
                </a:solidFill>
                <a:latin typeface="Arial" panose="020B0604020202020204" pitchFamily="34" charset="0"/>
              </a:defRPr>
            </a:lvl5pPr>
            <a:lvl6pPr marL="2514600" indent="-228600" eaLnBrk="0" fontAlgn="base" hangingPunct="0">
              <a:spcBef>
                <a:spcPct val="0"/>
              </a:spcBef>
              <a:spcAft>
                <a:spcPct val="0"/>
              </a:spcAft>
              <a:defRPr sz="1600">
                <a:solidFill>
                  <a:schemeClr val="tx1"/>
                </a:solidFill>
                <a:latin typeface="Arial" panose="020B0604020202020204" pitchFamily="34" charset="0"/>
              </a:defRPr>
            </a:lvl6pPr>
            <a:lvl7pPr marL="2971800" indent="-228600" eaLnBrk="0" fontAlgn="base" hangingPunct="0">
              <a:spcBef>
                <a:spcPct val="0"/>
              </a:spcBef>
              <a:spcAft>
                <a:spcPct val="0"/>
              </a:spcAft>
              <a:defRPr sz="1600">
                <a:solidFill>
                  <a:schemeClr val="tx1"/>
                </a:solidFill>
                <a:latin typeface="Arial" panose="020B0604020202020204" pitchFamily="34" charset="0"/>
              </a:defRPr>
            </a:lvl7pPr>
            <a:lvl8pPr marL="3429000" indent="-228600" eaLnBrk="0" fontAlgn="base" hangingPunct="0">
              <a:spcBef>
                <a:spcPct val="0"/>
              </a:spcBef>
              <a:spcAft>
                <a:spcPct val="0"/>
              </a:spcAft>
              <a:defRPr sz="1600">
                <a:solidFill>
                  <a:schemeClr val="tx1"/>
                </a:solidFill>
                <a:latin typeface="Arial" panose="020B0604020202020204" pitchFamily="34" charset="0"/>
              </a:defRPr>
            </a:lvl8pPr>
            <a:lvl9pPr marL="3886200" indent="-228600" eaLnBrk="0" fontAlgn="base" hangingPunct="0">
              <a:spcBef>
                <a:spcPct val="0"/>
              </a:spcBef>
              <a:spcAft>
                <a:spcPct val="0"/>
              </a:spcAft>
              <a:defRPr sz="1600">
                <a:solidFill>
                  <a:schemeClr val="tx1"/>
                </a:solidFill>
                <a:latin typeface="Arial" panose="020B0604020202020204" pitchFamily="34" charset="0"/>
              </a:defRPr>
            </a:lvl9pPr>
          </a:lstStyle>
          <a:p>
            <a:pPr eaLnBrk="1" hangingPunct="1">
              <a:spcBef>
                <a:spcPct val="20000"/>
              </a:spcBef>
              <a:buFontTx/>
              <a:buChar char="•"/>
            </a:pPr>
            <a:endParaRPr lang="en-US" altLang="en-US" sz="4000"/>
          </a:p>
        </p:txBody>
      </p:sp>
      <p:pic>
        <p:nvPicPr>
          <p:cNvPr id="10246" name="Picture 6" descr="raci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267200"/>
            <a:ext cx="3730625" cy="221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26666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itchFamily="34" charset="0"/>
                <a:cs typeface="Arial" pitchFamily="34" charset="0"/>
              </a:rPr>
              <a:t>References</a:t>
            </a:r>
            <a:endParaRPr lang="en-US" dirty="0">
              <a:latin typeface="Arial" pitchFamily="34" charset="0"/>
              <a:cs typeface="Arial" pitchFamily="34" charset="0"/>
            </a:endParaRPr>
          </a:p>
        </p:txBody>
      </p:sp>
      <p:sp>
        <p:nvSpPr>
          <p:cNvPr id="3" name="Content Placeholder 2"/>
          <p:cNvSpPr>
            <a:spLocks noGrp="1"/>
          </p:cNvSpPr>
          <p:nvPr>
            <p:ph idx="1"/>
          </p:nvPr>
        </p:nvSpPr>
        <p:spPr>
          <a:xfrm>
            <a:off x="457200" y="1828800"/>
            <a:ext cx="8229600" cy="4351282"/>
          </a:xfrm>
        </p:spPr>
        <p:txBody>
          <a:bodyPr/>
          <a:lstStyle/>
          <a:p>
            <a:pPr>
              <a:buNone/>
            </a:pPr>
            <a:r>
              <a:rPr lang="en-US" altLang="en-US" dirty="0"/>
              <a:t>Gillespie, J.R., &amp; Flanders, F.B. (</a:t>
            </a:r>
            <a:r>
              <a:rPr lang="en-US" altLang="en-US" dirty="0" smtClean="0"/>
              <a:t>2015). </a:t>
            </a:r>
            <a:r>
              <a:rPr lang="en-US" altLang="en-US" i="1" dirty="0"/>
              <a:t>Modern livestock and poultry </a:t>
            </a:r>
            <a:r>
              <a:rPr lang="en-US" altLang="en-US" i="1"/>
              <a:t>production </a:t>
            </a:r>
            <a:r>
              <a:rPr lang="en-US" altLang="en-US" i="1" smtClean="0"/>
              <a:t>(9th </a:t>
            </a:r>
            <a:r>
              <a:rPr lang="en-US" altLang="en-US" i="1" dirty="0"/>
              <a:t>ed.).</a:t>
            </a:r>
            <a:r>
              <a:rPr lang="en-US" altLang="en-US" dirty="0"/>
              <a:t> Clifton Park, NY: Delmar.</a:t>
            </a:r>
          </a:p>
        </p:txBody>
      </p:sp>
      <p:sp>
        <p:nvSpPr>
          <p:cNvPr id="4" name="Slide Number Placeholder 3"/>
          <p:cNvSpPr>
            <a:spLocks noGrp="1"/>
          </p:cNvSpPr>
          <p:nvPr>
            <p:ph type="sldNum" sz="quarter" idx="12"/>
          </p:nvPr>
        </p:nvSpPr>
        <p:spPr/>
        <p:txBody>
          <a:bodyPr/>
          <a:lstStyle/>
          <a:p>
            <a:fld id="{4B98D9DB-9F03-49E4-BBAA-20DA05506B06}" type="slidenum">
              <a:rPr lang="en-US" smtClean="0"/>
              <a:t>9</a:t>
            </a:fld>
            <a:endParaRPr lang="en-US"/>
          </a:p>
        </p:txBody>
      </p:sp>
    </p:spTree>
    <p:extLst>
      <p:ext uri="{BB962C8B-B14F-4D97-AF65-F5344CB8AC3E}">
        <p14:creationId xmlns:p14="http://schemas.microsoft.com/office/powerpoint/2010/main" val="864845353"/>
      </p:ext>
    </p:extLst>
  </p:cSld>
  <p:clrMapOvr>
    <a:masterClrMapping/>
  </p:clrMapOvr>
</p:sld>
</file>

<file path=ppt/theme/theme1.xml><?xml version="1.0" encoding="utf-8"?>
<a:theme xmlns:a="http://schemas.openxmlformats.org/drawingml/2006/main" name="NRE_Power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74A4B9C7-0CBB-4085-BC5B-DF58E3FDDE9E}" vid="{C8A44CDA-ABAE-4FB4-89C2-E4368F67DA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ASA_PPT</Template>
  <TotalTime>87</TotalTime>
  <Words>731</Words>
  <Application>Microsoft Office PowerPoint</Application>
  <PresentationFormat>On-screen Show (4:3)</PresentationFormat>
  <Paragraphs>108</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NRE_PowerPoint_Template</vt:lpstr>
      <vt:lpstr>PowerPoint Presentation</vt:lpstr>
      <vt:lpstr>Animals in Our Lives</vt:lpstr>
      <vt:lpstr>From Industry to Products</vt:lpstr>
      <vt:lpstr>Animal Uses</vt:lpstr>
      <vt:lpstr>Animal Uses</vt:lpstr>
      <vt:lpstr>Animal Uses</vt:lpstr>
      <vt:lpstr>Animal Uses</vt:lpstr>
      <vt:lpstr>Animal Uses</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Animals in Our Lives</dc:title>
  <dc:subject>ASA - Lesson 1.1 Animal Planet</dc:subject>
  <dc:creator>Marlene Mensch</dc:creator>
  <cp:lastModifiedBy>Leslie Fairchild</cp:lastModifiedBy>
  <cp:revision>10</cp:revision>
  <cp:lastPrinted>2014-10-27T18:23:57Z</cp:lastPrinted>
  <dcterms:created xsi:type="dcterms:W3CDTF">2014-09-20T19:52:21Z</dcterms:created>
  <dcterms:modified xsi:type="dcterms:W3CDTF">2015-04-02T22:14:41Z</dcterms:modified>
</cp:coreProperties>
</file>