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56" r:id="rId2"/>
    <p:sldId id="258" r:id="rId3"/>
    <p:sldId id="272" r:id="rId4"/>
    <p:sldId id="273" r:id="rId5"/>
    <p:sldId id="274" r:id="rId6"/>
    <p:sldId id="275" r:id="rId7"/>
    <p:sldId id="276" r:id="rId8"/>
    <p:sldId id="277" r:id="rId9"/>
    <p:sldId id="25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61538" autoAdjust="0"/>
  </p:normalViewPr>
  <p:slideViewPr>
    <p:cSldViewPr>
      <p:cViewPr varScale="1">
        <p:scale>
          <a:sx n="51" d="100"/>
          <a:sy n="51" d="100"/>
        </p:scale>
        <p:origin x="2318"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Respiratory and Circulatory Anatomy</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2590800" y="0"/>
            <a:ext cx="4265613" cy="457200"/>
          </a:xfrm>
          <a:prstGeom prst="rect">
            <a:avLst/>
          </a:prstGeom>
        </p:spPr>
        <p:txBody>
          <a:bodyPr vert="horz" lIns="91440" tIns="45720" rIns="91440" bIns="45720" rtlCol="0"/>
          <a:lstStyle>
            <a:lvl1pPr algn="r">
              <a:defRPr sz="1200"/>
            </a:lvl1pPr>
          </a:lstStyle>
          <a:p>
            <a:r>
              <a:rPr lang="en-US" dirty="0">
                <a:latin typeface="Arial" pitchFamily="34" charset="0"/>
                <a:cs typeface="Arial" pitchFamily="34" charset="0"/>
              </a:rPr>
              <a:t>Principles of Agricultural Science – Animal </a:t>
            </a:r>
          </a:p>
          <a:p>
            <a:r>
              <a:rPr lang="en-US" dirty="0">
                <a:latin typeface="Arial" pitchFamily="34" charset="0"/>
                <a:cs typeface="Arial" pitchFamily="34" charset="0"/>
              </a:rPr>
              <a:t>Unit 4 – Lesson 4.3 Breathing, Beating, and Body Controls </a:t>
            </a:r>
            <a:endParaRPr lang="en-US" altLang="en-US" dirty="0"/>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Respiratory and Circulatory Anatomy</a:t>
            </a:r>
            <a:endParaRPr lang="en-US" dirty="0"/>
          </a:p>
        </p:txBody>
      </p:sp>
      <p:sp>
        <p:nvSpPr>
          <p:cNvPr id="3" name="Date Placeholder 2"/>
          <p:cNvSpPr>
            <a:spLocks noGrp="1"/>
          </p:cNvSpPr>
          <p:nvPr>
            <p:ph type="dt" idx="1"/>
          </p:nvPr>
        </p:nvSpPr>
        <p:spPr>
          <a:xfrm>
            <a:off x="2667000" y="0"/>
            <a:ext cx="4189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4 – Lesson 4.3 Breathing, Beating, and Body Controls </a:t>
            </a:r>
            <a:endParaRPr lang="en-US" alt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a:t>Respiratory and Circulatory Anatomy</a:t>
            </a:r>
          </a:p>
        </p:txBody>
      </p:sp>
      <p:sp>
        <p:nvSpPr>
          <p:cNvPr id="7" name="Date Placeholder 6"/>
          <p:cNvSpPr>
            <a:spLocks noGrp="1"/>
          </p:cNvSpPr>
          <p:nvPr>
            <p:ph type="dt" idx="13"/>
          </p:nvPr>
        </p:nvSpPr>
        <p:spPr>
          <a:xfrm>
            <a:off x="2667000" y="0"/>
            <a:ext cx="41894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4 – Lesson 4.3 Breathing, Beating, and Body Controls </a:t>
            </a:r>
            <a:endParaRPr lang="en-US" altLang="en-US" dirty="0"/>
          </a:p>
        </p:txBody>
      </p:sp>
    </p:spTree>
    <p:extLst>
      <p:ext uri="{BB962C8B-B14F-4D97-AF65-F5344CB8AC3E}">
        <p14:creationId xmlns:p14="http://schemas.microsoft.com/office/powerpoint/2010/main" val="4266326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a:t>Respiratory and Circulatory Anatomy</a:t>
            </a:r>
          </a:p>
        </p:txBody>
      </p:sp>
      <p:sp>
        <p:nvSpPr>
          <p:cNvPr id="7" name="Date Placeholder 6"/>
          <p:cNvSpPr>
            <a:spLocks noGrp="1"/>
          </p:cNvSpPr>
          <p:nvPr>
            <p:ph type="dt" idx="13"/>
          </p:nvPr>
        </p:nvSpPr>
        <p:spPr>
          <a:xfrm>
            <a:off x="2667000" y="0"/>
            <a:ext cx="4189413" cy="457200"/>
          </a:xfrm>
        </p:spPr>
        <p:txBody>
          <a:bodyPr/>
          <a:lstStyle/>
          <a:p>
            <a:r>
              <a:rPr lang="en-US" dirty="0">
                <a:latin typeface="Arial" pitchFamily="34" charset="0"/>
                <a:cs typeface="Arial" pitchFamily="34" charset="0"/>
              </a:rPr>
              <a:t>Principles of Agricultural Science – Animal </a:t>
            </a:r>
          </a:p>
          <a:p>
            <a:r>
              <a:rPr lang="en-US" dirty="0">
                <a:latin typeface="Arial" pitchFamily="34" charset="0"/>
                <a:cs typeface="Arial" pitchFamily="34" charset="0"/>
              </a:rPr>
              <a:t>Unit 4 – Lesson 4.3 Breathing, Beating, and Body Controls </a:t>
            </a:r>
            <a:endParaRPr lang="en-US" alt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Respiratory and Circulatory Anatomy</a:t>
            </a:r>
          </a:p>
        </p:txBody>
      </p:sp>
      <p:sp>
        <p:nvSpPr>
          <p:cNvPr id="1536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53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2C5153B-2CC2-4787-93A0-8242ACE86F02}" type="slidenum">
              <a:rPr lang="en-US" altLang="en-US" sz="1200"/>
              <a:pPr eaLnBrk="1" hangingPunct="1"/>
              <a:t>3</a:t>
            </a:fld>
            <a:endParaRPr lang="en-US" altLang="en-US" sz="1200"/>
          </a:p>
        </p:txBody>
      </p:sp>
      <p:sp>
        <p:nvSpPr>
          <p:cNvPr id="15366" name="Rectangle 2"/>
          <p:cNvSpPr>
            <a:spLocks noGrp="1" noRot="1" noChangeAspect="1" noChangeArrowheads="1" noTextEdit="1"/>
          </p:cNvSpPr>
          <p:nvPr>
            <p:ph type="sldImg"/>
          </p:nvPr>
        </p:nvSpPr>
        <p:spPr>
          <a:ln/>
        </p:spPr>
      </p:sp>
      <p:sp>
        <p:nvSpPr>
          <p:cNvPr id="153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en-US" sz="1000" smtClean="0">
                <a:latin typeface="Arial" panose="020B0604020202020204" pitchFamily="34" charset="0"/>
              </a:rPr>
              <a:t>The respiratory tract is commonly divided into the upper and lower portions. The upper portion consists of the nose, nasal cavity, pharynx, and larynx. The trachea can be considered an upper or lower part.</a:t>
            </a:r>
          </a:p>
          <a:p>
            <a:pPr eaLnBrk="1" hangingPunct="1">
              <a:lnSpc>
                <a:spcPct val="90000"/>
              </a:lnSpc>
            </a:pPr>
            <a:endParaRPr lang="en-US" altLang="en-US" sz="1000" smtClean="0">
              <a:latin typeface="Arial" panose="020B0604020202020204" pitchFamily="34" charset="0"/>
            </a:endParaRPr>
          </a:p>
          <a:p>
            <a:pPr eaLnBrk="1" hangingPunct="1">
              <a:lnSpc>
                <a:spcPct val="90000"/>
              </a:lnSpc>
            </a:pPr>
            <a:r>
              <a:rPr lang="en-US" altLang="en-US" sz="1000" smtClean="0">
                <a:latin typeface="Arial" panose="020B0604020202020204" pitchFamily="34" charset="0"/>
              </a:rPr>
              <a:t>The nose, or mouth, is the point where air enters and exits the body. </a:t>
            </a:r>
          </a:p>
          <a:p>
            <a:pPr eaLnBrk="1" hangingPunct="1">
              <a:lnSpc>
                <a:spcPct val="90000"/>
              </a:lnSpc>
            </a:pPr>
            <a:endParaRPr lang="en-US" altLang="en-US" sz="1000" smtClean="0">
              <a:latin typeface="Arial" panose="020B0604020202020204" pitchFamily="34" charset="0"/>
            </a:endParaRPr>
          </a:p>
          <a:p>
            <a:pPr eaLnBrk="1" hangingPunct="1">
              <a:lnSpc>
                <a:spcPct val="90000"/>
              </a:lnSpc>
            </a:pPr>
            <a:r>
              <a:rPr lang="en-US" altLang="en-US" sz="1000" smtClean="0">
                <a:latin typeface="Arial" panose="020B0604020202020204" pitchFamily="34" charset="0"/>
              </a:rPr>
              <a:t>The nasal cavity warms and moistens the air before it passes to the lungs. The nasal cavity also filters particulates from the air and contains the olfactory, or smell, receptors. </a:t>
            </a:r>
          </a:p>
          <a:p>
            <a:pPr eaLnBrk="1" hangingPunct="1">
              <a:lnSpc>
                <a:spcPct val="90000"/>
              </a:lnSpc>
            </a:pPr>
            <a:endParaRPr lang="en-US" altLang="en-US" sz="1000" smtClean="0">
              <a:latin typeface="Arial" panose="020B0604020202020204" pitchFamily="34" charset="0"/>
            </a:endParaRPr>
          </a:p>
          <a:p>
            <a:pPr eaLnBrk="1" hangingPunct="1">
              <a:lnSpc>
                <a:spcPct val="90000"/>
              </a:lnSpc>
            </a:pPr>
            <a:r>
              <a:rPr lang="en-US" altLang="en-US" sz="1000" smtClean="0">
                <a:latin typeface="Arial" panose="020B0604020202020204" pitchFamily="34" charset="0"/>
              </a:rPr>
              <a:t>The pharynx is the joint passage of the respiratory and digestive tracts commonly referred to as the throat. It is also where the nasal and mouth passages join. In the pharynx, the epiglottis is a small flap that closes the passageway to the lungs, forcing food down the esophagus to the stomach. The epiglottis opens to allow air into the lungs.</a:t>
            </a:r>
          </a:p>
          <a:p>
            <a:pPr eaLnBrk="1" hangingPunct="1">
              <a:lnSpc>
                <a:spcPct val="90000"/>
              </a:lnSpc>
            </a:pPr>
            <a:endParaRPr lang="en-US" altLang="en-US" sz="1000" smtClean="0">
              <a:latin typeface="Arial" panose="020B0604020202020204" pitchFamily="34" charset="0"/>
            </a:endParaRPr>
          </a:p>
          <a:p>
            <a:pPr eaLnBrk="1" hangingPunct="1">
              <a:lnSpc>
                <a:spcPct val="90000"/>
              </a:lnSpc>
            </a:pPr>
            <a:r>
              <a:rPr lang="en-US" altLang="en-US" sz="1000" smtClean="0">
                <a:latin typeface="Arial" panose="020B0604020202020204" pitchFamily="34" charset="0"/>
              </a:rPr>
              <a:t>The larynx connects the pharynx to the trachea. It is also the site of the vocal cords, which produce sound.</a:t>
            </a:r>
          </a:p>
          <a:p>
            <a:pPr eaLnBrk="1" hangingPunct="1">
              <a:lnSpc>
                <a:spcPct val="90000"/>
              </a:lnSpc>
            </a:pPr>
            <a:endParaRPr lang="en-US" altLang="en-US" sz="1000" smtClean="0">
              <a:latin typeface="Arial" panose="020B0604020202020204" pitchFamily="34" charset="0"/>
            </a:endParaRPr>
          </a:p>
          <a:p>
            <a:pPr eaLnBrk="1" hangingPunct="1">
              <a:lnSpc>
                <a:spcPct val="90000"/>
              </a:lnSpc>
            </a:pPr>
            <a:r>
              <a:rPr lang="en-US" altLang="en-US" sz="1000" smtClean="0">
                <a:latin typeface="Arial" panose="020B0604020202020204" pitchFamily="34" charset="0"/>
              </a:rPr>
              <a:t>The trachea connects the larynx to the lungs. It is commonly referred to as the windpipe and is composed of dense cartilage rings. These rings keep the trachea from collapsing and closing off air flow.</a:t>
            </a:r>
          </a:p>
          <a:p>
            <a:pPr eaLnBrk="1" hangingPunct="1">
              <a:lnSpc>
                <a:spcPct val="90000"/>
              </a:lnSpc>
            </a:pPr>
            <a:endParaRPr lang="en-US" altLang="en-US" sz="1000" smtClean="0">
              <a:latin typeface="Arial" panose="020B0604020202020204" pitchFamily="34" charset="0"/>
            </a:endParaRPr>
          </a:p>
          <a:p>
            <a:pPr eaLnBrk="1" hangingPunct="1">
              <a:lnSpc>
                <a:spcPct val="90000"/>
              </a:lnSpc>
            </a:pPr>
            <a:r>
              <a:rPr lang="en-US" altLang="en-US" sz="1000" smtClean="0">
                <a:latin typeface="Arial" panose="020B0604020202020204" pitchFamily="34" charset="0"/>
              </a:rPr>
              <a:t>Source:</a:t>
            </a:r>
          </a:p>
          <a:p>
            <a:pPr eaLnBrk="1" hangingPunct="1">
              <a:lnSpc>
                <a:spcPct val="90000"/>
              </a:lnSpc>
            </a:pPr>
            <a:r>
              <a:rPr lang="en-US" altLang="en-US" sz="1000" smtClean="0">
                <a:latin typeface="Arial" panose="020B0604020202020204" pitchFamily="34" charset="0"/>
              </a:rPr>
              <a:t>Romich, J.A. (2006). </a:t>
            </a:r>
            <a:r>
              <a:rPr lang="en-US" altLang="en-US" sz="1000" i="1" smtClean="0">
                <a:latin typeface="Arial" panose="020B0604020202020204" pitchFamily="34" charset="0"/>
              </a:rPr>
              <a:t>An illustrated guide to veterinary medical terminology</a:t>
            </a:r>
            <a:r>
              <a:rPr lang="en-US" altLang="en-US" sz="1000" smtClean="0">
                <a:latin typeface="Arial" panose="020B0604020202020204" pitchFamily="34" charset="0"/>
              </a:rPr>
              <a:t> (2nd ed.). Clifton Park, NY: Thompson Delmar Learning.</a:t>
            </a:r>
          </a:p>
          <a:p>
            <a:pPr eaLnBrk="1" hangingPunct="1">
              <a:lnSpc>
                <a:spcPct val="90000"/>
              </a:lnSpc>
            </a:pPr>
            <a:endParaRPr lang="en-US" altLang="en-US" sz="1000" smtClean="0">
              <a:latin typeface="Arial" panose="020B0604020202020204" pitchFamily="34" charset="0"/>
            </a:endParaRPr>
          </a:p>
          <a:p>
            <a:pPr eaLnBrk="1" hangingPunct="1">
              <a:lnSpc>
                <a:spcPct val="90000"/>
              </a:lnSpc>
            </a:pPr>
            <a:endParaRPr lang="en-US" altLang="en-US" sz="1000" smtClean="0">
              <a:latin typeface="Arial" panose="020B0604020202020204" pitchFamily="34" charset="0"/>
            </a:endParaRPr>
          </a:p>
        </p:txBody>
      </p:sp>
      <p:sp>
        <p:nvSpPr>
          <p:cNvPr id="8" name="Date Placeholder 6"/>
          <p:cNvSpPr>
            <a:spLocks noGrp="1"/>
          </p:cNvSpPr>
          <p:nvPr>
            <p:ph type="dt" idx="1"/>
          </p:nvPr>
        </p:nvSpPr>
        <p:spPr>
          <a:xfrm>
            <a:off x="2667000" y="0"/>
            <a:ext cx="4189413" cy="457200"/>
          </a:xfrm>
        </p:spPr>
        <p:txBody>
          <a:bodyPr/>
          <a:lstStyle/>
          <a:p>
            <a:r>
              <a:rPr lang="en-US" dirty="0">
                <a:latin typeface="Arial" pitchFamily="34" charset="0"/>
                <a:cs typeface="Arial" pitchFamily="34" charset="0"/>
              </a:rPr>
              <a:t>Principles of Agricultural Science – Animal </a:t>
            </a:r>
          </a:p>
          <a:p>
            <a:r>
              <a:rPr lang="en-US" dirty="0">
                <a:latin typeface="Arial" pitchFamily="34" charset="0"/>
                <a:cs typeface="Arial" pitchFamily="34" charset="0"/>
              </a:rPr>
              <a:t>Unit 4 – Lesson 4.3 Breathing, Beating, and Body Controls </a:t>
            </a:r>
            <a:endParaRPr lang="en-US" altLang="en-US" dirty="0"/>
          </a:p>
        </p:txBody>
      </p:sp>
    </p:spTree>
    <p:extLst>
      <p:ext uri="{BB962C8B-B14F-4D97-AF65-F5344CB8AC3E}">
        <p14:creationId xmlns:p14="http://schemas.microsoft.com/office/powerpoint/2010/main" val="1552488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Respiratory and Circulatory Anatomy</a:t>
            </a:r>
          </a:p>
        </p:txBody>
      </p:sp>
      <p:sp>
        <p:nvSpPr>
          <p:cNvPr id="1638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AEDFD20-2D64-4621-B097-CC3F094805A3}" type="slidenum">
              <a:rPr lang="en-US" altLang="en-US" sz="1200"/>
              <a:pPr eaLnBrk="1" hangingPunct="1"/>
              <a:t>4</a:t>
            </a:fld>
            <a:endParaRPr lang="en-US" altLang="en-US" sz="1200"/>
          </a:p>
        </p:txBody>
      </p:sp>
      <p:sp>
        <p:nvSpPr>
          <p:cNvPr id="16390" name="Rectangle 2"/>
          <p:cNvSpPr>
            <a:spLocks noGrp="1" noRot="1" noChangeAspect="1" noChangeArrowheads="1" noTextEdit="1"/>
          </p:cNvSpPr>
          <p:nvPr>
            <p:ph type="sldImg"/>
          </p:nvPr>
        </p:nvSpPr>
        <p:spPr>
          <a:ln/>
        </p:spPr>
      </p:sp>
      <p:sp>
        <p:nvSpPr>
          <p:cNvPr id="163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100" dirty="0" smtClean="0">
                <a:latin typeface="Arial" panose="020B0604020202020204" pitchFamily="34" charset="0"/>
              </a:rPr>
              <a:t>The lower respiratory tract consists of the bronchi, bronchiole, alveoli, and lungs. </a:t>
            </a:r>
          </a:p>
          <a:p>
            <a:pPr eaLnBrk="1" hangingPunct="1"/>
            <a:endParaRPr lang="en-US" altLang="en-US" sz="1100" dirty="0" smtClean="0">
              <a:latin typeface="Arial" panose="020B0604020202020204" pitchFamily="34" charset="0"/>
            </a:endParaRPr>
          </a:p>
          <a:p>
            <a:pPr eaLnBrk="1" hangingPunct="1"/>
            <a:r>
              <a:rPr lang="en-US" altLang="en-US" sz="1100" dirty="0" smtClean="0">
                <a:latin typeface="Arial" panose="020B0604020202020204" pitchFamily="34" charset="0"/>
              </a:rPr>
              <a:t>The lungs are the main organ of respiration and contain the smaller portions within. The base of the trachea branches into two main bronchi (NOTE: singular is bronchus). Each bronchus leads to a lung where they further divide into smaller bronchioles. </a:t>
            </a:r>
          </a:p>
          <a:p>
            <a:pPr eaLnBrk="1" hangingPunct="1"/>
            <a:endParaRPr lang="en-US" altLang="en-US" sz="1100" dirty="0" smtClean="0">
              <a:latin typeface="Arial" panose="020B0604020202020204" pitchFamily="34" charset="0"/>
            </a:endParaRPr>
          </a:p>
          <a:p>
            <a:pPr eaLnBrk="1" hangingPunct="1"/>
            <a:r>
              <a:rPr lang="en-US" altLang="en-US" sz="1100" dirty="0" smtClean="0">
                <a:latin typeface="Arial" panose="020B0604020202020204" pitchFamily="34" charset="0"/>
              </a:rPr>
              <a:t>At the base of the bronchioles are alveoli. Alveoli are small air sacs that contract and expand with each breath. The alveoli are connected to capillaries and allow the diffusion of oxygen and carbon dioxide. The alveoli look like small grape clusters when viewed. </a:t>
            </a:r>
          </a:p>
          <a:p>
            <a:pPr eaLnBrk="1" hangingPunct="1"/>
            <a:endParaRPr lang="en-US" altLang="en-US" sz="1100" dirty="0" smtClean="0">
              <a:latin typeface="Arial" panose="020B0604020202020204" pitchFamily="34" charset="0"/>
            </a:endParaRPr>
          </a:p>
          <a:p>
            <a:pPr eaLnBrk="1" hangingPunct="1"/>
            <a:r>
              <a:rPr lang="en-US" altLang="en-US" sz="1100" dirty="0" smtClean="0">
                <a:latin typeface="Arial" panose="020B0604020202020204" pitchFamily="34" charset="0"/>
              </a:rPr>
              <a:t>Source:</a:t>
            </a:r>
          </a:p>
          <a:p>
            <a:pPr eaLnBrk="1" hangingPunct="1"/>
            <a:r>
              <a:rPr lang="en-US" altLang="en-US" sz="1100" dirty="0" err="1" smtClean="0">
                <a:latin typeface="Arial" panose="020B0604020202020204" pitchFamily="34" charset="0"/>
              </a:rPr>
              <a:t>Romich</a:t>
            </a:r>
            <a:r>
              <a:rPr lang="en-US" altLang="en-US" sz="1100" dirty="0" smtClean="0">
                <a:latin typeface="Arial" panose="020B0604020202020204" pitchFamily="34" charset="0"/>
              </a:rPr>
              <a:t>, J.A. (2006). </a:t>
            </a:r>
            <a:r>
              <a:rPr lang="en-US" altLang="en-US" sz="1100" i="1" dirty="0" smtClean="0">
                <a:latin typeface="Arial" panose="020B0604020202020204" pitchFamily="34" charset="0"/>
              </a:rPr>
              <a:t>An illustrated guide to veterinary medical terminology</a:t>
            </a:r>
            <a:r>
              <a:rPr lang="en-US" altLang="en-US" sz="1100" dirty="0" smtClean="0">
                <a:latin typeface="Arial" panose="020B0604020202020204" pitchFamily="34" charset="0"/>
              </a:rPr>
              <a:t> (2nd ed.). Clifton Park, NY: Thompson Delmar Learning.</a:t>
            </a:r>
          </a:p>
          <a:p>
            <a:pPr eaLnBrk="1" hangingPunct="1"/>
            <a:endParaRPr lang="en-US" altLang="en-US" dirty="0" smtClean="0">
              <a:latin typeface="Arial" panose="020B0604020202020204" pitchFamily="34" charset="0"/>
            </a:endParaRPr>
          </a:p>
        </p:txBody>
      </p:sp>
      <p:sp>
        <p:nvSpPr>
          <p:cNvPr id="8" name="Date Placeholder 6"/>
          <p:cNvSpPr>
            <a:spLocks noGrp="1"/>
          </p:cNvSpPr>
          <p:nvPr>
            <p:ph type="dt" idx="1"/>
          </p:nvPr>
        </p:nvSpPr>
        <p:spPr>
          <a:xfrm>
            <a:off x="2667000" y="0"/>
            <a:ext cx="4189413" cy="457200"/>
          </a:xfrm>
        </p:spPr>
        <p:txBody>
          <a:bodyPr/>
          <a:lstStyle/>
          <a:p>
            <a:r>
              <a:rPr lang="en-US" dirty="0">
                <a:latin typeface="Arial" pitchFamily="34" charset="0"/>
                <a:cs typeface="Arial" pitchFamily="34" charset="0"/>
              </a:rPr>
              <a:t>Principles of Agricultural Science – Animal </a:t>
            </a:r>
          </a:p>
          <a:p>
            <a:r>
              <a:rPr lang="en-US" dirty="0">
                <a:latin typeface="Arial" pitchFamily="34" charset="0"/>
                <a:cs typeface="Arial" pitchFamily="34" charset="0"/>
              </a:rPr>
              <a:t>Unit 4 – Lesson 4.3 Breathing, Beating, and Body Controls </a:t>
            </a:r>
            <a:endParaRPr lang="en-US" altLang="en-US" dirty="0"/>
          </a:p>
        </p:txBody>
      </p:sp>
    </p:spTree>
    <p:extLst>
      <p:ext uri="{BB962C8B-B14F-4D97-AF65-F5344CB8AC3E}">
        <p14:creationId xmlns:p14="http://schemas.microsoft.com/office/powerpoint/2010/main" val="3545470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Respiratory and Circulatory Anatomy</a:t>
            </a:r>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BFE7787-C25B-4A11-BC89-E7D4430D0DB4}" type="slidenum">
              <a:rPr lang="en-US" altLang="en-US" sz="1200"/>
              <a:pPr eaLnBrk="1" hangingPunct="1"/>
              <a:t>5</a:t>
            </a:fld>
            <a:endParaRPr lang="en-US" altLang="en-US" sz="12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There are two components of the circulatory system controlled by the heart, systemic circulation and pulmonary circulation. The heart connects the two systems. The four main parts of the heart channel the flow of blood from the organs to the lungs. The parts are numbered in order of the blood flowing through the heart.</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Source:</a:t>
            </a:r>
          </a:p>
          <a:p>
            <a:pPr eaLnBrk="1" hangingPunct="1"/>
            <a:r>
              <a:rPr lang="en-US" altLang="en-US" smtClean="0">
                <a:latin typeface="Arial" panose="020B0604020202020204" pitchFamily="34" charset="0"/>
              </a:rPr>
              <a:t>Lawhead, J., &amp; Baker, M. (2005). </a:t>
            </a:r>
            <a:r>
              <a:rPr lang="en-US" altLang="en-US" i="1" smtClean="0">
                <a:latin typeface="Arial" panose="020B0604020202020204" pitchFamily="34" charset="0"/>
              </a:rPr>
              <a:t>Introduction to veterinary science</a:t>
            </a:r>
            <a:r>
              <a:rPr lang="en-US" altLang="en-US" smtClean="0">
                <a:latin typeface="Arial" panose="020B0604020202020204" pitchFamily="34" charset="0"/>
              </a:rPr>
              <a:t>. Clifton Park, NY: Delmar. </a:t>
            </a:r>
          </a:p>
          <a:p>
            <a:pPr eaLnBrk="1" hangingPunct="1"/>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p:txBody>
      </p:sp>
      <p:sp>
        <p:nvSpPr>
          <p:cNvPr id="8" name="Date Placeholder 6"/>
          <p:cNvSpPr>
            <a:spLocks noGrp="1"/>
          </p:cNvSpPr>
          <p:nvPr>
            <p:ph type="dt" idx="1"/>
          </p:nvPr>
        </p:nvSpPr>
        <p:spPr>
          <a:xfrm>
            <a:off x="2667000" y="0"/>
            <a:ext cx="4189413" cy="457200"/>
          </a:xfrm>
        </p:spPr>
        <p:txBody>
          <a:bodyPr/>
          <a:lstStyle/>
          <a:p>
            <a:r>
              <a:rPr lang="en-US" dirty="0">
                <a:latin typeface="Arial" pitchFamily="34" charset="0"/>
                <a:cs typeface="Arial" pitchFamily="34" charset="0"/>
              </a:rPr>
              <a:t>Principles of Agricultural Science – Animal </a:t>
            </a:r>
          </a:p>
          <a:p>
            <a:r>
              <a:rPr lang="en-US" dirty="0">
                <a:latin typeface="Arial" pitchFamily="34" charset="0"/>
                <a:cs typeface="Arial" pitchFamily="34" charset="0"/>
              </a:rPr>
              <a:t>Unit 4 – Lesson 4.3 Breathing, Beating, and Body Controls </a:t>
            </a:r>
            <a:endParaRPr lang="en-US" altLang="en-US" dirty="0"/>
          </a:p>
        </p:txBody>
      </p:sp>
    </p:spTree>
    <p:extLst>
      <p:ext uri="{BB962C8B-B14F-4D97-AF65-F5344CB8AC3E}">
        <p14:creationId xmlns:p14="http://schemas.microsoft.com/office/powerpoint/2010/main" val="3301741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Respiratory and Circulatory Anatomy</a:t>
            </a:r>
          </a:p>
        </p:txBody>
      </p:sp>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32FDB71-B01D-4893-820F-8288FB3A595C}" type="slidenum">
              <a:rPr lang="en-US" altLang="en-US" sz="1200"/>
              <a:pPr eaLnBrk="1" hangingPunct="1"/>
              <a:t>6</a:t>
            </a:fld>
            <a:endParaRPr lang="en-US" altLang="en-US" sz="120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Capillaries are the smallest vessels within the body and the site of nutrient and gas exchange between cells, organs, blood, and the lungs.</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Conversely, the vena cava and aorta are the largest vessels in the body. The vena cava brings blood to the heart from the organs and the aorta returns blood to the body.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Source:</a:t>
            </a:r>
          </a:p>
          <a:p>
            <a:pPr eaLnBrk="1" hangingPunct="1"/>
            <a:r>
              <a:rPr lang="en-US" altLang="en-US" dirty="0" err="1" smtClean="0">
                <a:latin typeface="Arial" panose="020B0604020202020204" pitchFamily="34" charset="0"/>
              </a:rPr>
              <a:t>Lawhead</a:t>
            </a:r>
            <a:r>
              <a:rPr lang="en-US" altLang="en-US" dirty="0" smtClean="0">
                <a:latin typeface="Arial" panose="020B0604020202020204" pitchFamily="34" charset="0"/>
              </a:rPr>
              <a:t>, J., &amp; Baker, M. (2005). </a:t>
            </a:r>
            <a:r>
              <a:rPr lang="en-US" altLang="en-US" i="1" dirty="0" smtClean="0">
                <a:latin typeface="Arial" panose="020B0604020202020204" pitchFamily="34" charset="0"/>
              </a:rPr>
              <a:t>Introduction to veterinary science</a:t>
            </a:r>
            <a:r>
              <a:rPr lang="en-US" altLang="en-US" dirty="0" smtClean="0">
                <a:latin typeface="Arial" panose="020B0604020202020204" pitchFamily="34" charset="0"/>
              </a:rPr>
              <a:t>. Clifton Park, NY: Delmar. </a:t>
            </a:r>
          </a:p>
          <a:p>
            <a:pPr eaLnBrk="1" hangingPunct="1"/>
            <a:endParaRPr lang="en-US" altLang="en-US" dirty="0" smtClean="0">
              <a:latin typeface="Arial" panose="020B0604020202020204" pitchFamily="34" charset="0"/>
            </a:endParaRPr>
          </a:p>
          <a:p>
            <a:pPr eaLnBrk="1" hangingPunct="1"/>
            <a:endParaRPr lang="en-US" altLang="en-US" dirty="0" smtClean="0">
              <a:latin typeface="Arial" panose="020B0604020202020204" pitchFamily="34" charset="0"/>
            </a:endParaRPr>
          </a:p>
        </p:txBody>
      </p:sp>
      <p:sp>
        <p:nvSpPr>
          <p:cNvPr id="8" name="Date Placeholder 6"/>
          <p:cNvSpPr>
            <a:spLocks noGrp="1"/>
          </p:cNvSpPr>
          <p:nvPr>
            <p:ph type="dt" idx="1"/>
          </p:nvPr>
        </p:nvSpPr>
        <p:spPr>
          <a:xfrm>
            <a:off x="2590800" y="0"/>
            <a:ext cx="4265613" cy="457200"/>
          </a:xfrm>
        </p:spPr>
        <p:txBody>
          <a:bodyPr/>
          <a:lstStyle/>
          <a:p>
            <a:r>
              <a:rPr lang="en-US" dirty="0">
                <a:latin typeface="Arial" pitchFamily="34" charset="0"/>
                <a:cs typeface="Arial" pitchFamily="34" charset="0"/>
              </a:rPr>
              <a:t>Principles of Agricultural Science – Animal </a:t>
            </a:r>
          </a:p>
          <a:p>
            <a:r>
              <a:rPr lang="en-US" dirty="0">
                <a:latin typeface="Arial" pitchFamily="34" charset="0"/>
                <a:cs typeface="Arial" pitchFamily="34" charset="0"/>
              </a:rPr>
              <a:t>Unit 4 – Lesson 4.3 Breathing, Beating, and Body Controls </a:t>
            </a:r>
            <a:endParaRPr lang="en-US" altLang="en-US" dirty="0"/>
          </a:p>
        </p:txBody>
      </p:sp>
    </p:spTree>
    <p:extLst>
      <p:ext uri="{BB962C8B-B14F-4D97-AF65-F5344CB8AC3E}">
        <p14:creationId xmlns:p14="http://schemas.microsoft.com/office/powerpoint/2010/main" val="2086056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Respiratory and Circulatory Anatomy</a:t>
            </a:r>
          </a:p>
        </p:txBody>
      </p:sp>
      <p:sp>
        <p:nvSpPr>
          <p:cNvPr id="1946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535CB73-7754-41FF-98A9-3F65948780A9}" type="slidenum">
              <a:rPr lang="en-US" altLang="en-US" sz="1200"/>
              <a:pPr eaLnBrk="1" hangingPunct="1"/>
              <a:t>7</a:t>
            </a:fld>
            <a:endParaRPr lang="en-US" altLang="en-US" sz="120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final two components of the circulatory systems are arteries and veins. Arteries carry blood away from the heart, while veins bring blood to the heart. An easy way to remember the direction of flow is A=away.</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Typically arteries carry oxygen-rich blood to the organs and veins carry oxygen-poor blood to the heart. The exception is blood flow between the heart and lungs. Oxygen-poor blood flows through the pulmonary arteries to the lungs and returns oxygen-rich through the pulmonary veins.</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Source:</a:t>
            </a:r>
          </a:p>
          <a:p>
            <a:pPr eaLnBrk="1" hangingPunct="1"/>
            <a:r>
              <a:rPr lang="en-US" altLang="en-US" smtClean="0">
                <a:latin typeface="Arial" panose="020B0604020202020204" pitchFamily="34" charset="0"/>
              </a:rPr>
              <a:t>Lawhead, J., &amp; Baker, M. (2005). </a:t>
            </a:r>
            <a:r>
              <a:rPr lang="en-US" altLang="en-US" i="1" smtClean="0">
                <a:latin typeface="Arial" panose="020B0604020202020204" pitchFamily="34" charset="0"/>
              </a:rPr>
              <a:t>Introduction to veterinary science</a:t>
            </a:r>
            <a:r>
              <a:rPr lang="en-US" altLang="en-US" smtClean="0">
                <a:latin typeface="Arial" panose="020B0604020202020204" pitchFamily="34" charset="0"/>
              </a:rPr>
              <a:t>. Clifton Park, NY: Delmar. </a:t>
            </a:r>
          </a:p>
          <a:p>
            <a:pPr eaLnBrk="1" hangingPunct="1"/>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p:txBody>
      </p:sp>
      <p:sp>
        <p:nvSpPr>
          <p:cNvPr id="8" name="Date Placeholder 6"/>
          <p:cNvSpPr>
            <a:spLocks noGrp="1"/>
          </p:cNvSpPr>
          <p:nvPr>
            <p:ph type="dt" idx="1"/>
          </p:nvPr>
        </p:nvSpPr>
        <p:spPr>
          <a:xfrm>
            <a:off x="2667000" y="0"/>
            <a:ext cx="4189413" cy="457200"/>
          </a:xfrm>
        </p:spPr>
        <p:txBody>
          <a:bodyPr/>
          <a:lstStyle/>
          <a:p>
            <a:r>
              <a:rPr lang="en-US" dirty="0">
                <a:latin typeface="Arial" pitchFamily="34" charset="0"/>
                <a:cs typeface="Arial" pitchFamily="34" charset="0"/>
              </a:rPr>
              <a:t>Principles of Agricultural Science – Animal </a:t>
            </a:r>
          </a:p>
          <a:p>
            <a:r>
              <a:rPr lang="en-US" dirty="0">
                <a:latin typeface="Arial" pitchFamily="34" charset="0"/>
                <a:cs typeface="Arial" pitchFamily="34" charset="0"/>
              </a:rPr>
              <a:t>Unit 4 – Lesson 4.3 Breathing, Beating, and Body Controls </a:t>
            </a:r>
            <a:endParaRPr lang="en-US" altLang="en-US" dirty="0"/>
          </a:p>
        </p:txBody>
      </p:sp>
    </p:spTree>
    <p:extLst>
      <p:ext uri="{BB962C8B-B14F-4D97-AF65-F5344CB8AC3E}">
        <p14:creationId xmlns:p14="http://schemas.microsoft.com/office/powerpoint/2010/main" val="908572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Respiratory and Circulatory Anatomy</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5C72312-C3BC-4D27-8450-BC3418290DBA}" type="slidenum">
              <a:rPr lang="en-US" altLang="en-US" sz="1200"/>
              <a:pPr eaLnBrk="1" hangingPunct="1"/>
              <a:t>8</a:t>
            </a:fld>
            <a:endParaRPr lang="en-US" altLang="en-US" sz="12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Have students complete </a:t>
            </a:r>
            <a:r>
              <a:rPr lang="en-US" altLang="en-US" b="1" smtClean="0">
                <a:latin typeface="Arial" panose="020B0604020202020204" pitchFamily="34" charset="0"/>
              </a:rPr>
              <a:t>Activity 4.3.1 Show What I Know</a:t>
            </a:r>
            <a:r>
              <a:rPr lang="en-US" altLang="en-US" smtClean="0">
                <a:latin typeface="Arial" panose="020B0604020202020204" pitchFamily="34" charset="0"/>
              </a:rPr>
              <a:t>.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Answer any questions and ask students to share any areas where their previous knowledge was incorrect. </a:t>
            </a:r>
            <a:endParaRPr lang="en-US" altLang="en-US" b="1" smtClean="0">
              <a:latin typeface="Arial" panose="020B0604020202020204" pitchFamily="34" charset="0"/>
            </a:endParaRPr>
          </a:p>
        </p:txBody>
      </p:sp>
      <p:sp>
        <p:nvSpPr>
          <p:cNvPr id="8" name="Date Placeholder 6"/>
          <p:cNvSpPr>
            <a:spLocks noGrp="1"/>
          </p:cNvSpPr>
          <p:nvPr>
            <p:ph type="dt" idx="1"/>
          </p:nvPr>
        </p:nvSpPr>
        <p:spPr>
          <a:xfrm>
            <a:off x="2667000" y="0"/>
            <a:ext cx="4189413" cy="457200"/>
          </a:xfrm>
        </p:spPr>
        <p:txBody>
          <a:bodyPr/>
          <a:lstStyle/>
          <a:p>
            <a:r>
              <a:rPr lang="en-US" dirty="0">
                <a:latin typeface="Arial" pitchFamily="34" charset="0"/>
                <a:cs typeface="Arial" pitchFamily="34" charset="0"/>
              </a:rPr>
              <a:t>Principles of Agricultural Science – Animal </a:t>
            </a:r>
          </a:p>
          <a:p>
            <a:r>
              <a:rPr lang="en-US" dirty="0">
                <a:latin typeface="Arial" pitchFamily="34" charset="0"/>
                <a:cs typeface="Arial" pitchFamily="34" charset="0"/>
              </a:rPr>
              <a:t>Unit 4 – Lesson 4.3 Breathing, Beating, and Body Controls </a:t>
            </a:r>
            <a:endParaRPr lang="en-US" altLang="en-US" dirty="0"/>
          </a:p>
        </p:txBody>
      </p:sp>
    </p:spTree>
    <p:extLst>
      <p:ext uri="{BB962C8B-B14F-4D97-AF65-F5344CB8AC3E}">
        <p14:creationId xmlns:p14="http://schemas.microsoft.com/office/powerpoint/2010/main" val="4271776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9</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Respiratory and Circulatory Anatomy</a:t>
            </a:r>
            <a:endParaRPr lang="en-US" dirty="0"/>
          </a:p>
        </p:txBody>
      </p:sp>
      <p:sp>
        <p:nvSpPr>
          <p:cNvPr id="8" name="Date Placeholder 6"/>
          <p:cNvSpPr>
            <a:spLocks noGrp="1"/>
          </p:cNvSpPr>
          <p:nvPr>
            <p:ph type="dt" idx="1"/>
          </p:nvPr>
        </p:nvSpPr>
        <p:spPr>
          <a:xfrm>
            <a:off x="2667000" y="0"/>
            <a:ext cx="4189413" cy="457200"/>
          </a:xfrm>
        </p:spPr>
        <p:txBody>
          <a:bodyPr/>
          <a:lstStyle/>
          <a:p>
            <a:r>
              <a:rPr lang="en-US" dirty="0">
                <a:latin typeface="Arial" pitchFamily="34" charset="0"/>
                <a:cs typeface="Arial" pitchFamily="34" charset="0"/>
              </a:rPr>
              <a:t>Principles of Agricultural Science – Animal </a:t>
            </a:r>
          </a:p>
          <a:p>
            <a:r>
              <a:rPr lang="en-US" dirty="0">
                <a:latin typeface="Arial" pitchFamily="34" charset="0"/>
                <a:cs typeface="Arial" pitchFamily="34" charset="0"/>
              </a:rPr>
              <a:t>Unit 4 – Lesson 4.3 Breathing, Beating, and Body Controls </a:t>
            </a:r>
            <a:endParaRPr lang="en-US" altLang="en-US" dirty="0"/>
          </a:p>
        </p:txBody>
      </p:sp>
    </p:spTree>
    <p:extLst>
      <p:ext uri="{BB962C8B-B14F-4D97-AF65-F5344CB8AC3E}">
        <p14:creationId xmlns:p14="http://schemas.microsoft.com/office/powerpoint/2010/main" val="3364366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331CE85-D622-4070-823B-BECF481B3CBD}" type="slidenum">
              <a:rPr lang="en-US" altLang="en-US"/>
              <a:pPr/>
              <a:t>‹#›</a:t>
            </a:fld>
            <a:endParaRPr lang="en-US" altLang="en-US"/>
          </a:p>
        </p:txBody>
      </p:sp>
    </p:spTree>
    <p:extLst>
      <p:ext uri="{BB962C8B-B14F-4D97-AF65-F5344CB8AC3E}">
        <p14:creationId xmlns:p14="http://schemas.microsoft.com/office/powerpoint/2010/main" val="3704669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CA71189-2A0E-41C3-BA9F-ACC132F9BF44}" type="slidenum">
              <a:rPr lang="en-US" altLang="en-US"/>
              <a:pPr/>
              <a:t>‹#›</a:t>
            </a:fld>
            <a:endParaRPr lang="en-US" altLang="en-US"/>
          </a:p>
        </p:txBody>
      </p:sp>
    </p:spTree>
    <p:extLst>
      <p:ext uri="{BB962C8B-B14F-4D97-AF65-F5344CB8AC3E}">
        <p14:creationId xmlns:p14="http://schemas.microsoft.com/office/powerpoint/2010/main" val="3076264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health.howstuffworks.com/human-body/systems/respiratory/lung2.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health.howstuffworks.com/human-body/systems/circulatory/heart.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fontScale="90000"/>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Respiratory</a:t>
            </a:r>
            <a:r>
              <a:rPr kumimoji="0" lang="en-US" sz="4400" b="0" i="0" u="none" strike="noStrike" kern="0" cap="none" spc="0" normalizeH="0" noProof="0" dirty="0" smtClean="0">
                <a:ln>
                  <a:noFill/>
                </a:ln>
                <a:solidFill>
                  <a:sysClr val="windowText" lastClr="000000"/>
                </a:solidFill>
                <a:effectLst/>
                <a:uLnTx/>
                <a:uFillTx/>
                <a:latin typeface="Arial" pitchFamily="34" charset="0"/>
                <a:cs typeface="Arial" pitchFamily="34" charset="0"/>
              </a:rPr>
              <a:t> and Circulatory Anatomy</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107721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4 – Lesson </a:t>
            </a:r>
            <a:r>
              <a:rPr lang="en-US" sz="3200" kern="0" noProof="0" dirty="0" smtClean="0">
                <a:solidFill>
                  <a:sysClr val="windowText" lastClr="000000"/>
                </a:solidFill>
                <a:latin typeface="Arial" pitchFamily="34" charset="0"/>
                <a:cs typeface="Arial" pitchFamily="34" charset="0"/>
              </a:rPr>
              <a:t>4.3 Breathing, Beating, and Body Controls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89A6372-B4CB-4F12-8E20-72CAEEEA8E20}" type="slidenum">
              <a:rPr lang="en-US" altLang="en-US" sz="1400"/>
              <a:pPr eaLnBrk="1" hangingPunct="1"/>
              <a:t>3</a:t>
            </a:fld>
            <a:endParaRPr lang="en-US" altLang="en-US" sz="1400"/>
          </a:p>
        </p:txBody>
      </p:sp>
      <p:pic>
        <p:nvPicPr>
          <p:cNvPr id="5123" name="Picture 18" descr="upperrespjp"/>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8200" y="2776538"/>
            <a:ext cx="4038600" cy="2400300"/>
          </a:xfrm>
          <a:noFill/>
        </p:spPr>
      </p:pic>
      <p:sp>
        <p:nvSpPr>
          <p:cNvPr id="5124" name="Rectangle 2"/>
          <p:cNvSpPr>
            <a:spLocks noGrp="1" noChangeArrowheads="1"/>
          </p:cNvSpPr>
          <p:nvPr>
            <p:ph type="title"/>
          </p:nvPr>
        </p:nvSpPr>
        <p:spPr>
          <a:xfrm>
            <a:off x="0" y="274638"/>
            <a:ext cx="9144000" cy="1020762"/>
          </a:xfrm>
        </p:spPr>
        <p:txBody>
          <a:bodyPr/>
          <a:lstStyle/>
          <a:p>
            <a:pPr eaLnBrk="1" hangingPunct="1"/>
            <a:r>
              <a:rPr lang="en-US" altLang="en-US" sz="4800" smtClean="0"/>
              <a:t>Upper Respiratory Tract</a:t>
            </a:r>
          </a:p>
        </p:txBody>
      </p:sp>
      <p:sp>
        <p:nvSpPr>
          <p:cNvPr id="5125" name="Text Box 10"/>
          <p:cNvSpPr txBox="1">
            <a:spLocks noChangeArrowheads="1"/>
          </p:cNvSpPr>
          <p:nvPr/>
        </p:nvSpPr>
        <p:spPr bwMode="auto">
          <a:xfrm>
            <a:off x="0" y="2514600"/>
            <a:ext cx="6019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a:t>1. Nose/mouth – entry and exit of air</a:t>
            </a:r>
          </a:p>
        </p:txBody>
      </p:sp>
      <p:sp>
        <p:nvSpPr>
          <p:cNvPr id="5126" name="Text Box 11"/>
          <p:cNvSpPr txBox="1">
            <a:spLocks noChangeArrowheads="1"/>
          </p:cNvSpPr>
          <p:nvPr/>
        </p:nvSpPr>
        <p:spPr bwMode="auto">
          <a:xfrm>
            <a:off x="304800" y="3276600"/>
            <a:ext cx="3200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a:t>2. Nasal cavity – </a:t>
            </a:r>
          </a:p>
        </p:txBody>
      </p:sp>
      <p:sp>
        <p:nvSpPr>
          <p:cNvPr id="5127" name="Text Box 12"/>
          <p:cNvSpPr txBox="1">
            <a:spLocks noChangeArrowheads="1"/>
          </p:cNvSpPr>
          <p:nvPr/>
        </p:nvSpPr>
        <p:spPr bwMode="auto">
          <a:xfrm>
            <a:off x="685800" y="3657600"/>
            <a:ext cx="419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a:t>warms and moistens air</a:t>
            </a:r>
          </a:p>
        </p:txBody>
      </p:sp>
      <p:sp>
        <p:nvSpPr>
          <p:cNvPr id="5128" name="Text Box 13"/>
          <p:cNvSpPr txBox="1">
            <a:spLocks noChangeArrowheads="1"/>
          </p:cNvSpPr>
          <p:nvPr/>
        </p:nvSpPr>
        <p:spPr bwMode="auto">
          <a:xfrm>
            <a:off x="609600" y="4343400"/>
            <a:ext cx="38862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buFontTx/>
              <a:buAutoNum type="arabicPeriod" startAt="3"/>
            </a:pPr>
            <a:r>
              <a:rPr lang="en-US" altLang="en-US" sz="2800"/>
              <a:t>Pharynx – nose and mouth passages join</a:t>
            </a:r>
          </a:p>
        </p:txBody>
      </p:sp>
      <p:sp>
        <p:nvSpPr>
          <p:cNvPr id="5129" name="Text Box 14"/>
          <p:cNvSpPr txBox="1">
            <a:spLocks noChangeArrowheads="1"/>
          </p:cNvSpPr>
          <p:nvPr/>
        </p:nvSpPr>
        <p:spPr bwMode="auto">
          <a:xfrm>
            <a:off x="1295400" y="5334000"/>
            <a:ext cx="6477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a:t>4. Larynx – vocal cords</a:t>
            </a:r>
          </a:p>
        </p:txBody>
      </p:sp>
      <p:sp>
        <p:nvSpPr>
          <p:cNvPr id="5130" name="Text Box 15"/>
          <p:cNvSpPr txBox="1">
            <a:spLocks noChangeArrowheads="1"/>
          </p:cNvSpPr>
          <p:nvPr/>
        </p:nvSpPr>
        <p:spPr bwMode="auto">
          <a:xfrm>
            <a:off x="304800" y="5867400"/>
            <a:ext cx="8229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a:t>5. Trachea – windpipe, attaches larynx to lung</a:t>
            </a:r>
          </a:p>
        </p:txBody>
      </p:sp>
      <p:sp>
        <p:nvSpPr>
          <p:cNvPr id="5131" name="Rectangle 16"/>
          <p:cNvSpPr>
            <a:spLocks noChangeArrowheads="1"/>
          </p:cNvSpPr>
          <p:nvPr/>
        </p:nvSpPr>
        <p:spPr bwMode="auto">
          <a:xfrm>
            <a:off x="5715000" y="5181600"/>
            <a:ext cx="34290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lnSpc>
                <a:spcPct val="80000"/>
              </a:lnSpc>
              <a:spcBef>
                <a:spcPct val="20000"/>
              </a:spcBef>
            </a:pPr>
            <a:r>
              <a:rPr lang="en-US" altLang="en-US" sz="1000"/>
              <a:t>Romich, J.A. (2006). </a:t>
            </a:r>
            <a:r>
              <a:rPr lang="en-US" altLang="en-US" sz="1000" i="1"/>
              <a:t>An illustrated guide to veterinary medical terminology</a:t>
            </a:r>
            <a:r>
              <a:rPr lang="en-US" altLang="en-US" sz="1000"/>
              <a:t> (2nd ed.). Clifton Park, NY: Thompson Delmar Learning.</a:t>
            </a:r>
          </a:p>
        </p:txBody>
      </p:sp>
    </p:spTree>
    <p:extLst>
      <p:ext uri="{BB962C8B-B14F-4D97-AF65-F5344CB8AC3E}">
        <p14:creationId xmlns:p14="http://schemas.microsoft.com/office/powerpoint/2010/main" val="9864163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2C61C37-FE07-4E92-B16D-52A75160BFC3}" type="slidenum">
              <a:rPr lang="en-US" altLang="en-US" sz="1400"/>
              <a:pPr eaLnBrk="1" hangingPunct="1"/>
              <a:t>4</a:t>
            </a:fld>
            <a:endParaRPr lang="en-US" altLang="en-US" sz="1400"/>
          </a:p>
        </p:txBody>
      </p:sp>
      <p:pic>
        <p:nvPicPr>
          <p:cNvPr id="6147" name="Picture 14" descr="lowerrespjp"/>
          <p:cNvPicPr>
            <a:picLocks noGrp="1" noChangeAspect="1" noChangeArrowheads="1"/>
          </p:cNvPicPr>
          <p:nvPr>
            <p:ph sz="half" idx="1"/>
          </p:nvPr>
        </p:nvPicPr>
        <p:blipFill rotWithShape="1">
          <a:blip r:embed="rId3">
            <a:extLst>
              <a:ext uri="{28A0092B-C50C-407E-A947-70E740481C1C}">
                <a14:useLocalDpi xmlns:a14="http://schemas.microsoft.com/office/drawing/2010/main" val="0"/>
              </a:ext>
            </a:extLst>
          </a:blip>
          <a:srcRect t="762" b="1569"/>
          <a:stretch/>
        </p:blipFill>
        <p:spPr>
          <a:xfrm>
            <a:off x="457200" y="2133600"/>
            <a:ext cx="4038600" cy="3657600"/>
          </a:xfrm>
          <a:noFill/>
          <a:ln>
            <a:noFill/>
          </a:ln>
        </p:spPr>
      </p:pic>
      <p:sp>
        <p:nvSpPr>
          <p:cNvPr id="6148" name="Rectangle 3"/>
          <p:cNvSpPr>
            <a:spLocks noGrp="1" noChangeArrowheads="1"/>
          </p:cNvSpPr>
          <p:nvPr>
            <p:ph type="body" sz="half" idx="2"/>
          </p:nvPr>
        </p:nvSpPr>
        <p:spPr>
          <a:xfrm>
            <a:off x="4572000" y="2743200"/>
            <a:ext cx="4191000" cy="2438400"/>
          </a:xfrm>
        </p:spPr>
        <p:txBody>
          <a:bodyPr/>
          <a:lstStyle/>
          <a:p>
            <a:pPr marL="533400" indent="-533400" eaLnBrk="1" hangingPunct="1">
              <a:buFontTx/>
              <a:buAutoNum type="arabicPeriod" startAt="7"/>
            </a:pPr>
            <a:r>
              <a:rPr lang="en-US" altLang="en-US" sz="2800" dirty="0" smtClean="0"/>
              <a:t>Alveoli – air sacs where gas exchange occurs</a:t>
            </a:r>
          </a:p>
          <a:p>
            <a:pPr marL="533400" indent="-533400" eaLnBrk="1" hangingPunct="1">
              <a:buFontTx/>
              <a:buAutoNum type="arabicPeriod" startAt="7"/>
            </a:pPr>
            <a:r>
              <a:rPr lang="en-US" altLang="en-US" sz="2800" dirty="0" smtClean="0"/>
              <a:t>Lung – main organ of respiration</a:t>
            </a:r>
          </a:p>
          <a:p>
            <a:pPr marL="533400" indent="-533400" eaLnBrk="1" hangingPunct="1">
              <a:buFontTx/>
              <a:buAutoNum type="arabicPeriod" startAt="7"/>
            </a:pPr>
            <a:endParaRPr lang="en-US" altLang="en-US" sz="2800" dirty="0" smtClean="0"/>
          </a:p>
        </p:txBody>
      </p:sp>
      <p:sp>
        <p:nvSpPr>
          <p:cNvPr id="6149" name="Rectangle 8"/>
          <p:cNvSpPr>
            <a:spLocks noChangeArrowheads="1"/>
          </p:cNvSpPr>
          <p:nvPr/>
        </p:nvSpPr>
        <p:spPr bwMode="auto">
          <a:xfrm>
            <a:off x="4572000" y="5037930"/>
            <a:ext cx="4572000" cy="86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33400" indent="-5334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20000"/>
              </a:spcBef>
              <a:buFontTx/>
              <a:buAutoNum type="arabicPeriod" startAt="9"/>
            </a:pPr>
            <a:r>
              <a:rPr lang="en-US" altLang="en-US" sz="2800" dirty="0"/>
              <a:t>Bronchi – two main branches of the trachea that lead to each lung</a:t>
            </a:r>
          </a:p>
        </p:txBody>
      </p:sp>
      <p:sp>
        <p:nvSpPr>
          <p:cNvPr id="6150" name="Rectangle 9"/>
          <p:cNvSpPr>
            <a:spLocks noChangeArrowheads="1"/>
          </p:cNvSpPr>
          <p:nvPr/>
        </p:nvSpPr>
        <p:spPr bwMode="auto">
          <a:xfrm>
            <a:off x="4572000" y="1828800"/>
            <a:ext cx="4572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33400" indent="-5334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20000"/>
              </a:spcBef>
              <a:buFontTx/>
              <a:buAutoNum type="arabicPeriod" startAt="6"/>
            </a:pPr>
            <a:r>
              <a:rPr lang="en-US" altLang="en-US" sz="2800" dirty="0"/>
              <a:t>Bronchiole – small branches of the bronchi</a:t>
            </a:r>
          </a:p>
        </p:txBody>
      </p:sp>
      <p:sp>
        <p:nvSpPr>
          <p:cNvPr id="6151" name="Rectangle 11"/>
          <p:cNvSpPr>
            <a:spLocks noGrp="1" noChangeArrowheads="1"/>
          </p:cNvSpPr>
          <p:nvPr>
            <p:ph type="title"/>
          </p:nvPr>
        </p:nvSpPr>
        <p:spPr>
          <a:xfrm>
            <a:off x="0" y="274638"/>
            <a:ext cx="9144000" cy="1020762"/>
          </a:xfrm>
          <a:noFill/>
        </p:spPr>
        <p:txBody>
          <a:bodyPr/>
          <a:lstStyle/>
          <a:p>
            <a:pPr eaLnBrk="1" hangingPunct="1"/>
            <a:r>
              <a:rPr lang="en-US" altLang="en-US" sz="4800" smtClean="0"/>
              <a:t>Lower Respiratory Tract</a:t>
            </a:r>
          </a:p>
        </p:txBody>
      </p:sp>
      <p:sp>
        <p:nvSpPr>
          <p:cNvPr id="6152" name="Rectangle 12"/>
          <p:cNvSpPr>
            <a:spLocks noChangeArrowheads="1"/>
          </p:cNvSpPr>
          <p:nvPr/>
        </p:nvSpPr>
        <p:spPr bwMode="auto">
          <a:xfrm>
            <a:off x="381000" y="579120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lnSpc>
                <a:spcPct val="80000"/>
              </a:lnSpc>
              <a:spcBef>
                <a:spcPct val="20000"/>
              </a:spcBef>
            </a:pPr>
            <a:r>
              <a:rPr lang="en-US" altLang="en-US" sz="1000"/>
              <a:t>Romich, J.A. (2006). </a:t>
            </a:r>
            <a:r>
              <a:rPr lang="en-US" altLang="en-US" sz="1000" i="1"/>
              <a:t>An illustrated guide to veterinary medical terminology</a:t>
            </a:r>
            <a:r>
              <a:rPr lang="en-US" altLang="en-US" sz="1000"/>
              <a:t> (2nd ed.). Clifton Park, NY: Thompson Delmar Learning.</a:t>
            </a:r>
          </a:p>
        </p:txBody>
      </p:sp>
    </p:spTree>
    <p:extLst>
      <p:ext uri="{BB962C8B-B14F-4D97-AF65-F5344CB8AC3E}">
        <p14:creationId xmlns:p14="http://schemas.microsoft.com/office/powerpoint/2010/main" val="1944836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A83BFC6-7335-4426-97E8-7708CF5E6828}" type="slidenum">
              <a:rPr lang="en-US" altLang="en-US" sz="1400"/>
              <a:pPr eaLnBrk="1" hangingPunct="1"/>
              <a:t>5</a:t>
            </a:fld>
            <a:endParaRPr lang="en-US" altLang="en-US" sz="1400"/>
          </a:p>
        </p:txBody>
      </p:sp>
      <p:pic>
        <p:nvPicPr>
          <p:cNvPr id="7171" name="Picture 9" descr="cir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1752600"/>
            <a:ext cx="4419600" cy="436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2"/>
          <p:cNvSpPr>
            <a:spLocks noGrp="1" noChangeArrowheads="1"/>
          </p:cNvSpPr>
          <p:nvPr>
            <p:ph type="title"/>
          </p:nvPr>
        </p:nvSpPr>
        <p:spPr>
          <a:xfrm>
            <a:off x="0" y="274638"/>
            <a:ext cx="9144000" cy="1020762"/>
          </a:xfrm>
        </p:spPr>
        <p:txBody>
          <a:bodyPr/>
          <a:lstStyle/>
          <a:p>
            <a:pPr eaLnBrk="1" hangingPunct="1"/>
            <a:r>
              <a:rPr lang="en-US" altLang="en-US" smtClean="0"/>
              <a:t>Circulatory Parts and Their Function</a:t>
            </a:r>
          </a:p>
        </p:txBody>
      </p:sp>
      <p:sp>
        <p:nvSpPr>
          <p:cNvPr id="7173" name="Rectangle 3"/>
          <p:cNvSpPr>
            <a:spLocks noGrp="1" noChangeArrowheads="1"/>
          </p:cNvSpPr>
          <p:nvPr>
            <p:ph type="body" idx="1"/>
          </p:nvPr>
        </p:nvSpPr>
        <p:spPr>
          <a:xfrm>
            <a:off x="457200" y="1828800"/>
            <a:ext cx="4343400" cy="4724400"/>
          </a:xfrm>
        </p:spPr>
        <p:txBody>
          <a:bodyPr/>
          <a:lstStyle/>
          <a:p>
            <a:pPr marL="457200" indent="-457200" eaLnBrk="1" hangingPunct="1">
              <a:lnSpc>
                <a:spcPct val="90000"/>
              </a:lnSpc>
              <a:buFontTx/>
              <a:buNone/>
            </a:pPr>
            <a:r>
              <a:rPr lang="en-US" altLang="en-US" sz="2800" smtClean="0"/>
              <a:t>Heart Parts:</a:t>
            </a:r>
          </a:p>
          <a:p>
            <a:pPr marL="457200" indent="-457200" eaLnBrk="1" hangingPunct="1">
              <a:lnSpc>
                <a:spcPct val="90000"/>
              </a:lnSpc>
              <a:buFontTx/>
              <a:buAutoNum type="arabicPeriod"/>
            </a:pPr>
            <a:r>
              <a:rPr lang="en-US" altLang="en-US" sz="2400" smtClean="0"/>
              <a:t>Right atrium – blood enters from vena cava, </a:t>
            </a:r>
            <a:r>
              <a:rPr lang="en-US" altLang="en-US" sz="2400" smtClean="0">
                <a:cs typeface="Arial" panose="020B0604020202020204" pitchFamily="34" charset="0"/>
              </a:rPr>
              <a:t>↓ O</a:t>
            </a:r>
            <a:r>
              <a:rPr lang="en-US" altLang="en-US" sz="2400" baseline="-25000" smtClean="0">
                <a:cs typeface="Arial" panose="020B0604020202020204" pitchFamily="34" charset="0"/>
              </a:rPr>
              <a:t>2</a:t>
            </a:r>
            <a:r>
              <a:rPr lang="en-US" altLang="en-US" sz="2400" smtClean="0">
                <a:cs typeface="Arial" panose="020B0604020202020204" pitchFamily="34" charset="0"/>
              </a:rPr>
              <a:t>, ↑CO</a:t>
            </a:r>
            <a:r>
              <a:rPr lang="en-US" altLang="en-US" sz="2400" baseline="-25000" smtClean="0">
                <a:cs typeface="Arial" panose="020B0604020202020204" pitchFamily="34" charset="0"/>
              </a:rPr>
              <a:t>2</a:t>
            </a:r>
          </a:p>
          <a:p>
            <a:pPr marL="457200" indent="-457200" eaLnBrk="1" hangingPunct="1">
              <a:lnSpc>
                <a:spcPct val="90000"/>
              </a:lnSpc>
              <a:buFontTx/>
              <a:buAutoNum type="arabicPeriod"/>
            </a:pPr>
            <a:r>
              <a:rPr lang="en-US" altLang="en-US" sz="2400" smtClean="0"/>
              <a:t>Right ventricle – sends blood to lungs via pulmonary artery</a:t>
            </a:r>
          </a:p>
          <a:p>
            <a:pPr marL="457200" indent="-457200" eaLnBrk="1" hangingPunct="1">
              <a:lnSpc>
                <a:spcPct val="90000"/>
              </a:lnSpc>
              <a:buFontTx/>
              <a:buAutoNum type="arabicPeriod"/>
            </a:pPr>
            <a:r>
              <a:rPr lang="en-US" altLang="en-US" sz="2400" smtClean="0"/>
              <a:t>Left atrium – blood returns from lung oxygenated via the pulmonary vein</a:t>
            </a:r>
          </a:p>
          <a:p>
            <a:pPr marL="457200" indent="-457200" eaLnBrk="1" hangingPunct="1">
              <a:lnSpc>
                <a:spcPct val="90000"/>
              </a:lnSpc>
              <a:buFontTx/>
              <a:buAutoNum type="arabicPeriod"/>
            </a:pPr>
            <a:r>
              <a:rPr lang="en-US" altLang="en-US" sz="2400" smtClean="0"/>
              <a:t>Left ventricle – sends oxygen rich blood to the body via aorta.</a:t>
            </a:r>
          </a:p>
        </p:txBody>
      </p:sp>
      <p:sp>
        <p:nvSpPr>
          <p:cNvPr id="7174" name="Rectangle 8"/>
          <p:cNvSpPr>
            <a:spLocks noChangeArrowheads="1"/>
          </p:cNvSpPr>
          <p:nvPr/>
        </p:nvSpPr>
        <p:spPr bwMode="auto">
          <a:xfrm>
            <a:off x="5257800" y="6019800"/>
            <a:ext cx="3886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lnSpc>
                <a:spcPct val="80000"/>
              </a:lnSpc>
              <a:spcBef>
                <a:spcPct val="20000"/>
              </a:spcBef>
            </a:pPr>
            <a:r>
              <a:rPr lang="en-US" altLang="en-US" sz="1000"/>
              <a:t>Lawhead, J., &amp; Baker, M. (2005). </a:t>
            </a:r>
            <a:r>
              <a:rPr lang="en-US" altLang="en-US" sz="1000" i="1"/>
              <a:t>Introduction to veterinary science</a:t>
            </a:r>
            <a:r>
              <a:rPr lang="en-US" altLang="en-US" sz="1000"/>
              <a:t>. Clifton Park, NY: Delmar. </a:t>
            </a:r>
          </a:p>
        </p:txBody>
      </p:sp>
    </p:spTree>
    <p:extLst>
      <p:ext uri="{BB962C8B-B14F-4D97-AF65-F5344CB8AC3E}">
        <p14:creationId xmlns:p14="http://schemas.microsoft.com/office/powerpoint/2010/main" val="23953104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4C1CCDA-8922-4966-8FD7-A6897B4956C2}" type="slidenum">
              <a:rPr lang="en-US" altLang="en-US" sz="1400"/>
              <a:pPr eaLnBrk="1" hangingPunct="1"/>
              <a:t>6</a:t>
            </a:fld>
            <a:endParaRPr lang="en-US" altLang="en-US" sz="1400"/>
          </a:p>
        </p:txBody>
      </p:sp>
      <p:pic>
        <p:nvPicPr>
          <p:cNvPr id="8195" name="Picture 15" descr="circ"/>
          <p:cNvPicPr>
            <a:picLocks noGrp="1" noChangeAspect="1" noChangeArrowheads="1"/>
          </p:cNvPicPr>
          <p:nvPr>
            <p:ph sz="half" idx="1"/>
          </p:nvPr>
        </p:nvPicPr>
        <p:blipFill rotWithShape="1">
          <a:blip r:embed="rId3">
            <a:extLst>
              <a:ext uri="{28A0092B-C50C-407E-A947-70E740481C1C}">
                <a14:useLocalDpi xmlns:a14="http://schemas.microsoft.com/office/drawing/2010/main" val="0"/>
              </a:ext>
            </a:extLst>
          </a:blip>
          <a:srcRect t="3816" b="4573"/>
          <a:stretch/>
        </p:blipFill>
        <p:spPr>
          <a:xfrm>
            <a:off x="228599" y="1795731"/>
            <a:ext cx="4325773" cy="3917681"/>
          </a:xfrm>
          <a:noFill/>
        </p:spPr>
      </p:pic>
      <p:sp>
        <p:nvSpPr>
          <p:cNvPr id="8196" name="Rectangle 7"/>
          <p:cNvSpPr>
            <a:spLocks noGrp="1" noChangeArrowheads="1"/>
          </p:cNvSpPr>
          <p:nvPr>
            <p:ph type="body" sz="half" idx="2"/>
          </p:nvPr>
        </p:nvSpPr>
        <p:spPr>
          <a:xfrm>
            <a:off x="4267200" y="1828800"/>
            <a:ext cx="4876800" cy="4297363"/>
          </a:xfrm>
        </p:spPr>
        <p:txBody>
          <a:bodyPr/>
          <a:lstStyle/>
          <a:p>
            <a:pPr marL="533400" indent="-533400" eaLnBrk="1" hangingPunct="1">
              <a:buFontTx/>
              <a:buAutoNum type="arabicPeriod" startAt="5"/>
            </a:pPr>
            <a:r>
              <a:rPr lang="en-US" altLang="en-US" sz="2800" smtClean="0"/>
              <a:t>Capillaries – smallest vessel carrying blood, site of nutrient and gas transfer</a:t>
            </a:r>
          </a:p>
          <a:p>
            <a:pPr marL="533400" indent="-533400" eaLnBrk="1" hangingPunct="1">
              <a:buFontTx/>
              <a:buAutoNum type="arabicPeriod" startAt="5"/>
            </a:pPr>
            <a:r>
              <a:rPr lang="en-US" altLang="en-US" sz="2800" smtClean="0"/>
              <a:t>Vena cava – large vein entering the heart</a:t>
            </a:r>
          </a:p>
          <a:p>
            <a:pPr marL="533400" indent="-533400" eaLnBrk="1" hangingPunct="1">
              <a:buFontTx/>
              <a:buAutoNum type="arabicPeriod" startAt="5"/>
            </a:pPr>
            <a:r>
              <a:rPr lang="en-US" altLang="en-US" sz="2800" smtClean="0"/>
              <a:t>Aorta – main vessel that carries blood to all organs except lungs</a:t>
            </a:r>
          </a:p>
        </p:txBody>
      </p:sp>
      <p:sp>
        <p:nvSpPr>
          <p:cNvPr id="8197" name="Rectangle 16"/>
          <p:cNvSpPr>
            <a:spLocks noChangeArrowheads="1"/>
          </p:cNvSpPr>
          <p:nvPr/>
        </p:nvSpPr>
        <p:spPr bwMode="auto">
          <a:xfrm>
            <a:off x="457200" y="5943600"/>
            <a:ext cx="3886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lnSpc>
                <a:spcPct val="80000"/>
              </a:lnSpc>
              <a:spcBef>
                <a:spcPct val="20000"/>
              </a:spcBef>
            </a:pPr>
            <a:r>
              <a:rPr lang="en-US" altLang="en-US" sz="1000"/>
              <a:t>Lawhead, J., &amp; Baker, M. (2005). </a:t>
            </a:r>
            <a:r>
              <a:rPr lang="en-US" altLang="en-US" sz="1000" i="1"/>
              <a:t>Introduction to veterinary science</a:t>
            </a:r>
            <a:r>
              <a:rPr lang="en-US" altLang="en-US" sz="1000"/>
              <a:t>. Clifton Park, NY: Delmar. </a:t>
            </a:r>
          </a:p>
        </p:txBody>
      </p:sp>
      <p:sp>
        <p:nvSpPr>
          <p:cNvPr id="8198" name="Rectangle 18"/>
          <p:cNvSpPr>
            <a:spLocks noGrp="1" noChangeArrowheads="1"/>
          </p:cNvSpPr>
          <p:nvPr>
            <p:ph type="title"/>
          </p:nvPr>
        </p:nvSpPr>
        <p:spPr>
          <a:xfrm>
            <a:off x="0" y="274638"/>
            <a:ext cx="9144000" cy="1020762"/>
          </a:xfrm>
          <a:noFill/>
        </p:spPr>
        <p:txBody>
          <a:bodyPr/>
          <a:lstStyle/>
          <a:p>
            <a:pPr eaLnBrk="1" hangingPunct="1"/>
            <a:r>
              <a:rPr lang="en-US" altLang="en-US" smtClean="0"/>
              <a:t>Circulatory Parts and Their Function</a:t>
            </a:r>
          </a:p>
        </p:txBody>
      </p:sp>
    </p:spTree>
    <p:extLst>
      <p:ext uri="{BB962C8B-B14F-4D97-AF65-F5344CB8AC3E}">
        <p14:creationId xmlns:p14="http://schemas.microsoft.com/office/powerpoint/2010/main" val="2807835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169C746-2589-4BC0-9548-3D18BF010AA1}" type="slidenum">
              <a:rPr lang="en-US" altLang="en-US" sz="1400"/>
              <a:pPr eaLnBrk="1" hangingPunct="1"/>
              <a:t>7</a:t>
            </a:fld>
            <a:endParaRPr lang="en-US" altLang="en-US" sz="1400"/>
          </a:p>
        </p:txBody>
      </p:sp>
      <p:sp>
        <p:nvSpPr>
          <p:cNvPr id="9219" name="Rectangle 3"/>
          <p:cNvSpPr>
            <a:spLocks noGrp="1" noChangeArrowheads="1"/>
          </p:cNvSpPr>
          <p:nvPr>
            <p:ph type="body" sz="half" idx="2"/>
          </p:nvPr>
        </p:nvSpPr>
        <p:spPr>
          <a:xfrm>
            <a:off x="4648200" y="2667000"/>
            <a:ext cx="4038600" cy="3459163"/>
          </a:xfrm>
        </p:spPr>
        <p:txBody>
          <a:bodyPr/>
          <a:lstStyle/>
          <a:p>
            <a:pPr marL="533400" indent="-533400" eaLnBrk="1" hangingPunct="1">
              <a:buFontTx/>
              <a:buAutoNum type="arabicPeriod" startAt="8"/>
            </a:pPr>
            <a:r>
              <a:rPr lang="en-US" altLang="en-US" sz="2800" smtClean="0"/>
              <a:t>Vein – carry blood toward the heart</a:t>
            </a:r>
          </a:p>
          <a:p>
            <a:pPr marL="533400" indent="-533400" eaLnBrk="1" hangingPunct="1">
              <a:buFontTx/>
              <a:buAutoNum type="arabicPeriod" startAt="8"/>
            </a:pPr>
            <a:r>
              <a:rPr lang="en-US" altLang="en-US" sz="2800" smtClean="0"/>
              <a:t>Artery – carry blood away from the heart</a:t>
            </a:r>
          </a:p>
        </p:txBody>
      </p:sp>
      <p:sp>
        <p:nvSpPr>
          <p:cNvPr id="9220" name="Rectangle 7"/>
          <p:cNvSpPr>
            <a:spLocks noChangeArrowheads="1"/>
          </p:cNvSpPr>
          <p:nvPr/>
        </p:nvSpPr>
        <p:spPr bwMode="auto">
          <a:xfrm>
            <a:off x="457200" y="6019800"/>
            <a:ext cx="3886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lnSpc>
                <a:spcPct val="80000"/>
              </a:lnSpc>
              <a:spcBef>
                <a:spcPct val="20000"/>
              </a:spcBef>
            </a:pPr>
            <a:r>
              <a:rPr lang="en-US" altLang="en-US" sz="1000"/>
              <a:t>Lawhead, J., &amp; Baker, M. (2005). </a:t>
            </a:r>
            <a:r>
              <a:rPr lang="en-US" altLang="en-US" sz="1000" i="1"/>
              <a:t>Introduction to veterinary science</a:t>
            </a:r>
            <a:r>
              <a:rPr lang="en-US" altLang="en-US" sz="1000"/>
              <a:t>. Clifton Park, NY: Delmar. </a:t>
            </a:r>
          </a:p>
        </p:txBody>
      </p:sp>
      <p:pic>
        <p:nvPicPr>
          <p:cNvPr id="9221" name="Picture 9" descr="circ"/>
          <p:cNvPicPr>
            <a:picLocks noGrp="1" noChangeAspect="1" noChangeArrowheads="1"/>
          </p:cNvPicPr>
          <p:nvPr>
            <p:ph sz="half" idx="1"/>
          </p:nvPr>
        </p:nvPicPr>
        <p:blipFill rotWithShape="1">
          <a:blip r:embed="rId3">
            <a:extLst>
              <a:ext uri="{28A0092B-C50C-407E-A947-70E740481C1C}">
                <a14:useLocalDpi xmlns:a14="http://schemas.microsoft.com/office/drawing/2010/main" val="0"/>
              </a:ext>
            </a:extLst>
          </a:blip>
          <a:srcRect t="3817" b="2664"/>
          <a:stretch/>
        </p:blipFill>
        <p:spPr>
          <a:xfrm>
            <a:off x="116568" y="1797051"/>
            <a:ext cx="4567463" cy="4222749"/>
          </a:xfrm>
          <a:noFill/>
        </p:spPr>
      </p:pic>
      <p:sp>
        <p:nvSpPr>
          <p:cNvPr id="9222" name="Rectangle 11"/>
          <p:cNvSpPr>
            <a:spLocks noGrp="1" noChangeArrowheads="1"/>
          </p:cNvSpPr>
          <p:nvPr>
            <p:ph type="title"/>
          </p:nvPr>
        </p:nvSpPr>
        <p:spPr>
          <a:xfrm>
            <a:off x="0" y="274638"/>
            <a:ext cx="9144000" cy="1020762"/>
          </a:xfrm>
          <a:noFill/>
        </p:spPr>
        <p:txBody>
          <a:bodyPr/>
          <a:lstStyle/>
          <a:p>
            <a:pPr eaLnBrk="1" hangingPunct="1"/>
            <a:r>
              <a:rPr lang="en-US" altLang="en-US" smtClean="0"/>
              <a:t>Circulatory Parts and Their Function</a:t>
            </a:r>
          </a:p>
        </p:txBody>
      </p:sp>
    </p:spTree>
    <p:extLst>
      <p:ext uri="{BB962C8B-B14F-4D97-AF65-F5344CB8AC3E}">
        <p14:creationId xmlns:p14="http://schemas.microsoft.com/office/powerpoint/2010/main" val="1388481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37B6159-A8FC-43D2-BB69-AB17C626C323}" type="slidenum">
              <a:rPr lang="en-US" altLang="en-US" sz="1400"/>
              <a:pPr eaLnBrk="1" hangingPunct="1"/>
              <a:t>8</a:t>
            </a:fld>
            <a:endParaRPr lang="en-US" altLang="en-US" sz="1400"/>
          </a:p>
        </p:txBody>
      </p:sp>
      <p:sp>
        <p:nvSpPr>
          <p:cNvPr id="10243" name="Rectangle 2"/>
          <p:cNvSpPr>
            <a:spLocks noGrp="1" noChangeArrowheads="1"/>
          </p:cNvSpPr>
          <p:nvPr>
            <p:ph type="title"/>
          </p:nvPr>
        </p:nvSpPr>
        <p:spPr>
          <a:xfrm>
            <a:off x="381000" y="2057400"/>
            <a:ext cx="8229600" cy="3200400"/>
          </a:xfrm>
        </p:spPr>
        <p:txBody>
          <a:bodyPr/>
          <a:lstStyle/>
          <a:p>
            <a:pPr eaLnBrk="1" hangingPunct="1"/>
            <a:r>
              <a:rPr lang="en-US" altLang="en-US" dirty="0" smtClean="0"/>
              <a:t>Finalize </a:t>
            </a:r>
            <a:r>
              <a:rPr lang="en-US" altLang="en-US" i="1" dirty="0" smtClean="0"/>
              <a:t>Activity 4.3.1 Show What I Know </a:t>
            </a:r>
            <a:r>
              <a:rPr lang="en-US" altLang="en-US" dirty="0" smtClean="0"/>
              <a:t>and answer Conclusion questions</a:t>
            </a:r>
          </a:p>
        </p:txBody>
      </p:sp>
    </p:spTree>
    <p:extLst>
      <p:ext uri="{BB962C8B-B14F-4D97-AF65-F5344CB8AC3E}">
        <p14:creationId xmlns:p14="http://schemas.microsoft.com/office/powerpoint/2010/main" val="1212185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normAutofit lnSpcReduction="10000"/>
          </a:bodyPr>
          <a:lstStyle/>
          <a:p>
            <a:pPr lvl="0" fontAlgn="base">
              <a:lnSpc>
                <a:spcPct val="80000"/>
              </a:lnSpc>
              <a:spcAft>
                <a:spcPct val="0"/>
              </a:spcAft>
              <a:buNone/>
            </a:pPr>
            <a:r>
              <a:rPr lang="en-US" altLang="en-US" sz="2400" kern="0" dirty="0">
                <a:solidFill>
                  <a:srgbClr val="000000"/>
                </a:solidFill>
                <a:latin typeface="Arial"/>
                <a:cs typeface="+mn-cs"/>
              </a:rPr>
              <a:t>Gillespie, J.R., &amp; Flanders, F.B. (</a:t>
            </a:r>
            <a:r>
              <a:rPr lang="en-US" altLang="en-US" sz="2400" kern="0" dirty="0" smtClean="0">
                <a:solidFill>
                  <a:srgbClr val="000000"/>
                </a:solidFill>
                <a:latin typeface="Arial"/>
                <a:cs typeface="+mn-cs"/>
              </a:rPr>
              <a:t>2015). </a:t>
            </a:r>
            <a:r>
              <a:rPr lang="en-US" altLang="en-US" sz="2400" i="1" kern="0" dirty="0">
                <a:solidFill>
                  <a:srgbClr val="000000"/>
                </a:solidFill>
                <a:latin typeface="Arial"/>
                <a:cs typeface="+mn-cs"/>
              </a:rPr>
              <a:t>Modern livestock and poultry production </a:t>
            </a:r>
            <a:r>
              <a:rPr lang="en-US" altLang="en-US" sz="2400" i="1" kern="0" dirty="0" smtClean="0">
                <a:solidFill>
                  <a:srgbClr val="000000"/>
                </a:solidFill>
                <a:latin typeface="Arial"/>
                <a:cs typeface="+mn-cs"/>
              </a:rPr>
              <a:t>(9th </a:t>
            </a:r>
            <a:r>
              <a:rPr lang="en-US" altLang="en-US" sz="2400" i="1" kern="0" dirty="0">
                <a:solidFill>
                  <a:srgbClr val="000000"/>
                </a:solidFill>
                <a:latin typeface="Arial"/>
                <a:cs typeface="+mn-cs"/>
              </a:rPr>
              <a:t>ed.)</a:t>
            </a:r>
            <a:r>
              <a:rPr lang="en-US" altLang="en-US" sz="2400" kern="0" dirty="0">
                <a:solidFill>
                  <a:srgbClr val="000000"/>
                </a:solidFill>
                <a:latin typeface="Arial"/>
                <a:cs typeface="+mn-cs"/>
              </a:rPr>
              <a:t>. Clifton Park, NY: Delmar.</a:t>
            </a:r>
          </a:p>
          <a:p>
            <a:pPr lvl="0" fontAlgn="base">
              <a:lnSpc>
                <a:spcPct val="80000"/>
              </a:lnSpc>
              <a:spcAft>
                <a:spcPct val="0"/>
              </a:spcAft>
              <a:buNone/>
            </a:pPr>
            <a:r>
              <a:rPr lang="en-US" altLang="en-US" sz="2400" kern="0" dirty="0">
                <a:solidFill>
                  <a:srgbClr val="000000"/>
                </a:solidFill>
                <a:latin typeface="Arial"/>
                <a:cs typeface="+mn-cs"/>
              </a:rPr>
              <a:t>HowStuffWorks.com. (2005). </a:t>
            </a:r>
            <a:r>
              <a:rPr lang="en-US" altLang="en-US" sz="2400" i="1" kern="0" dirty="0" smtClean="0">
                <a:solidFill>
                  <a:srgbClr val="000000"/>
                </a:solidFill>
                <a:latin typeface="Arial"/>
                <a:cs typeface="+mn-cs"/>
              </a:rPr>
              <a:t>How your lungs work.</a:t>
            </a:r>
            <a:r>
              <a:rPr lang="en-US" altLang="en-US" sz="2400" kern="0" dirty="0" smtClean="0">
                <a:solidFill>
                  <a:srgbClr val="000000"/>
                </a:solidFill>
                <a:latin typeface="Arial"/>
                <a:cs typeface="+mn-cs"/>
              </a:rPr>
              <a:t> Retrieved </a:t>
            </a:r>
            <a:r>
              <a:rPr lang="en-US" altLang="en-US" sz="2400" kern="0" dirty="0">
                <a:solidFill>
                  <a:srgbClr val="000000"/>
                </a:solidFill>
                <a:latin typeface="Arial"/>
                <a:cs typeface="+mn-cs"/>
              </a:rPr>
              <a:t>from </a:t>
            </a:r>
            <a:r>
              <a:rPr lang="en-US" altLang="en-US" sz="2400" kern="0" dirty="0">
                <a:solidFill>
                  <a:srgbClr val="000000"/>
                </a:solidFill>
                <a:latin typeface="Arial"/>
                <a:cs typeface="+mn-cs"/>
                <a:hlinkClick r:id="rId3"/>
              </a:rPr>
              <a:t>http://</a:t>
            </a:r>
            <a:r>
              <a:rPr lang="en-US" altLang="en-US" sz="2400" kern="0" dirty="0" smtClean="0">
                <a:solidFill>
                  <a:srgbClr val="000000"/>
                </a:solidFill>
                <a:latin typeface="Arial"/>
                <a:cs typeface="+mn-cs"/>
                <a:hlinkClick r:id="rId3"/>
              </a:rPr>
              <a:t>health.howstuffworks.com/human-body/systems/respiratory/lung2.htm</a:t>
            </a:r>
            <a:r>
              <a:rPr lang="en-US" altLang="en-US" sz="2400" kern="0" dirty="0" smtClean="0">
                <a:solidFill>
                  <a:srgbClr val="000000"/>
                </a:solidFill>
                <a:latin typeface="Arial"/>
                <a:cs typeface="+mn-cs"/>
              </a:rPr>
              <a:t> </a:t>
            </a:r>
            <a:endParaRPr lang="en-US" altLang="en-US" sz="2400" kern="0" dirty="0">
              <a:solidFill>
                <a:srgbClr val="000000"/>
              </a:solidFill>
              <a:latin typeface="Arial"/>
              <a:cs typeface="+mn-cs"/>
            </a:endParaRPr>
          </a:p>
          <a:p>
            <a:pPr lvl="0" fontAlgn="base">
              <a:lnSpc>
                <a:spcPct val="80000"/>
              </a:lnSpc>
              <a:spcAft>
                <a:spcPct val="0"/>
              </a:spcAft>
              <a:buNone/>
            </a:pPr>
            <a:r>
              <a:rPr lang="en-US" altLang="en-US" sz="2400" kern="0" dirty="0">
                <a:solidFill>
                  <a:srgbClr val="000000"/>
                </a:solidFill>
                <a:latin typeface="Arial"/>
                <a:cs typeface="+mn-cs"/>
              </a:rPr>
              <a:t>HowStuffWorks.com. (2005). </a:t>
            </a:r>
            <a:r>
              <a:rPr lang="en-US" altLang="en-US" sz="2400" i="1" kern="0" smtClean="0">
                <a:solidFill>
                  <a:srgbClr val="000000"/>
                </a:solidFill>
                <a:latin typeface="Arial"/>
                <a:cs typeface="+mn-cs"/>
              </a:rPr>
              <a:t>How </a:t>
            </a:r>
            <a:r>
              <a:rPr lang="en-US" altLang="en-US" sz="2400" i="1" kern="0" dirty="0" smtClean="0">
                <a:solidFill>
                  <a:srgbClr val="000000"/>
                </a:solidFill>
                <a:latin typeface="Arial"/>
                <a:cs typeface="+mn-cs"/>
              </a:rPr>
              <a:t>your heart works.</a:t>
            </a:r>
            <a:r>
              <a:rPr lang="en-US" altLang="en-US" sz="2400" kern="0" dirty="0" smtClean="0">
                <a:solidFill>
                  <a:srgbClr val="000000"/>
                </a:solidFill>
                <a:latin typeface="Arial"/>
                <a:cs typeface="+mn-cs"/>
              </a:rPr>
              <a:t> Retrieved </a:t>
            </a:r>
            <a:r>
              <a:rPr lang="en-US" altLang="en-US" sz="2400" kern="0" dirty="0">
                <a:solidFill>
                  <a:srgbClr val="000000"/>
                </a:solidFill>
                <a:latin typeface="Arial"/>
                <a:cs typeface="+mn-cs"/>
              </a:rPr>
              <a:t>from </a:t>
            </a:r>
            <a:r>
              <a:rPr lang="en-US" altLang="en-US" sz="2400" kern="0" dirty="0">
                <a:solidFill>
                  <a:srgbClr val="000000"/>
                </a:solidFill>
                <a:latin typeface="Arial"/>
                <a:cs typeface="+mn-cs"/>
                <a:hlinkClick r:id="rId4"/>
              </a:rPr>
              <a:t>http://</a:t>
            </a:r>
            <a:r>
              <a:rPr lang="en-US" altLang="en-US" sz="2400" kern="0" dirty="0" smtClean="0">
                <a:solidFill>
                  <a:srgbClr val="000000"/>
                </a:solidFill>
                <a:latin typeface="Arial"/>
                <a:cs typeface="+mn-cs"/>
                <a:hlinkClick r:id="rId4"/>
              </a:rPr>
              <a:t>health.howstuffworks.com/human-body/systems/circulatory/heart.htm</a:t>
            </a:r>
            <a:r>
              <a:rPr lang="en-US" altLang="en-US" sz="2400" kern="0" dirty="0" smtClean="0">
                <a:solidFill>
                  <a:srgbClr val="000000"/>
                </a:solidFill>
                <a:latin typeface="Arial"/>
                <a:cs typeface="+mn-cs"/>
              </a:rPr>
              <a:t>    </a:t>
            </a:r>
            <a:endParaRPr lang="en-US" altLang="en-US" sz="2400" kern="0" dirty="0">
              <a:solidFill>
                <a:srgbClr val="000000"/>
              </a:solidFill>
              <a:latin typeface="Arial"/>
              <a:cs typeface="+mn-cs"/>
            </a:endParaRPr>
          </a:p>
          <a:p>
            <a:pPr lvl="0" fontAlgn="base">
              <a:lnSpc>
                <a:spcPct val="80000"/>
              </a:lnSpc>
              <a:spcAft>
                <a:spcPct val="0"/>
              </a:spcAft>
              <a:buNone/>
            </a:pPr>
            <a:r>
              <a:rPr lang="en-US" altLang="en-US" sz="2400" kern="0" dirty="0" err="1">
                <a:solidFill>
                  <a:srgbClr val="000000"/>
                </a:solidFill>
                <a:latin typeface="Arial"/>
                <a:cs typeface="+mn-cs"/>
              </a:rPr>
              <a:t>Lawhead</a:t>
            </a:r>
            <a:r>
              <a:rPr lang="en-US" altLang="en-US" sz="2400" kern="0" dirty="0">
                <a:solidFill>
                  <a:srgbClr val="000000"/>
                </a:solidFill>
                <a:latin typeface="Arial"/>
                <a:cs typeface="+mn-cs"/>
              </a:rPr>
              <a:t>, J., &amp; Baker, M. (2005). </a:t>
            </a:r>
            <a:r>
              <a:rPr lang="en-US" altLang="en-US" sz="2400" i="1" kern="0" dirty="0">
                <a:solidFill>
                  <a:srgbClr val="000000"/>
                </a:solidFill>
                <a:latin typeface="Arial"/>
                <a:cs typeface="+mn-cs"/>
              </a:rPr>
              <a:t>Introduction to veterinary science</a:t>
            </a:r>
            <a:r>
              <a:rPr lang="en-US" altLang="en-US" sz="2400" kern="0" dirty="0">
                <a:solidFill>
                  <a:srgbClr val="000000"/>
                </a:solidFill>
                <a:latin typeface="Arial"/>
                <a:cs typeface="+mn-cs"/>
              </a:rPr>
              <a:t>. Clifton Park, NY: Delmar. </a:t>
            </a:r>
          </a:p>
          <a:p>
            <a:pPr lvl="0" fontAlgn="base">
              <a:lnSpc>
                <a:spcPct val="80000"/>
              </a:lnSpc>
              <a:spcAft>
                <a:spcPct val="0"/>
              </a:spcAft>
              <a:buNone/>
            </a:pPr>
            <a:r>
              <a:rPr lang="en-US" altLang="en-US" sz="2400" kern="0" dirty="0" err="1">
                <a:solidFill>
                  <a:srgbClr val="000000"/>
                </a:solidFill>
                <a:latin typeface="Arial"/>
                <a:cs typeface="+mn-cs"/>
              </a:rPr>
              <a:t>Romich</a:t>
            </a:r>
            <a:r>
              <a:rPr lang="en-US" altLang="en-US" sz="2400" kern="0" dirty="0">
                <a:solidFill>
                  <a:srgbClr val="000000"/>
                </a:solidFill>
                <a:latin typeface="Arial"/>
                <a:cs typeface="+mn-cs"/>
              </a:rPr>
              <a:t>, J.A. (2006). </a:t>
            </a:r>
            <a:r>
              <a:rPr lang="en-US" altLang="en-US" sz="2400" i="1" kern="0" dirty="0">
                <a:solidFill>
                  <a:srgbClr val="000000"/>
                </a:solidFill>
                <a:latin typeface="Arial"/>
                <a:cs typeface="+mn-cs"/>
              </a:rPr>
              <a:t>An illustrated guide to veterinary medical terminology</a:t>
            </a:r>
            <a:r>
              <a:rPr lang="en-US" altLang="en-US" sz="2400" kern="0" dirty="0">
                <a:solidFill>
                  <a:srgbClr val="000000"/>
                </a:solidFill>
                <a:latin typeface="Arial"/>
                <a:cs typeface="+mn-cs"/>
              </a:rPr>
              <a:t> (2nd ed.). Clifton Park, NY: Thompson Delmar Learning.</a:t>
            </a:r>
          </a:p>
        </p:txBody>
      </p:sp>
      <p:sp>
        <p:nvSpPr>
          <p:cNvPr id="4" name="Slide Number Placeholder 3"/>
          <p:cNvSpPr>
            <a:spLocks noGrp="1"/>
          </p:cNvSpPr>
          <p:nvPr>
            <p:ph type="sldNum" sz="quarter" idx="12"/>
          </p:nvPr>
        </p:nvSpPr>
        <p:spPr/>
        <p:txBody>
          <a:bodyPr/>
          <a:lstStyle/>
          <a:p>
            <a:fld id="{4B98D9DB-9F03-49E4-BBAA-20DA05506B06}" type="slidenum">
              <a:rPr lang="en-US" smtClean="0"/>
              <a:t>9</a:t>
            </a:fld>
            <a:endParaRPr lang="en-US"/>
          </a:p>
        </p:txBody>
      </p:sp>
    </p:spTree>
    <p:extLst>
      <p:ext uri="{BB962C8B-B14F-4D97-AF65-F5344CB8AC3E}">
        <p14:creationId xmlns:p14="http://schemas.microsoft.com/office/powerpoint/2010/main" val="864845353"/>
      </p:ext>
    </p:extLst>
  </p:cSld>
  <p:clrMapOvr>
    <a:masterClrMapping/>
  </p:clrMapOvr>
  <p:timing>
    <p:tnLst>
      <p:par>
        <p:cTn id="1" dur="indefinite" restart="never" nodeType="tmRoot"/>
      </p:par>
    </p:tn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61</TotalTime>
  <Words>1367</Words>
  <Application>Microsoft Office PowerPoint</Application>
  <PresentationFormat>On-screen Show (4:3)</PresentationFormat>
  <Paragraphs>134</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NRE_PowerPoint_Template</vt:lpstr>
      <vt:lpstr>PowerPoint Presentation</vt:lpstr>
      <vt:lpstr>Respiratory and Circulatory Anatomy</vt:lpstr>
      <vt:lpstr>Upper Respiratory Tract</vt:lpstr>
      <vt:lpstr>Lower Respiratory Tract</vt:lpstr>
      <vt:lpstr>Circulatory Parts and Their Function</vt:lpstr>
      <vt:lpstr>Circulatory Parts and Their Function</vt:lpstr>
      <vt:lpstr>Circulatory Parts and Their Function</vt:lpstr>
      <vt:lpstr>Finalize Activity 4.3.1 Show What I Know and answer Conclusion questions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Respiratory and Circulatory Anatomy</dc:title>
  <dc:subject>ASA - Lesson 4.3 Breathing, Beating, and Body Controls</dc:subject>
  <dc:creator>Marlene Mensch</dc:creator>
  <cp:lastModifiedBy>Leslie Fairchild</cp:lastModifiedBy>
  <cp:revision>12</cp:revision>
  <dcterms:created xsi:type="dcterms:W3CDTF">2014-11-12T16:42:22Z</dcterms:created>
  <dcterms:modified xsi:type="dcterms:W3CDTF">2015-04-13T13:25:20Z</dcterms:modified>
</cp:coreProperties>
</file>