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handoutMasterIdLst>
    <p:handoutMasterId r:id="rId18"/>
  </p:handoutMasterIdLst>
  <p:sldIdLst>
    <p:sldId id="256" r:id="rId2"/>
    <p:sldId id="258" r:id="rId3"/>
    <p:sldId id="272" r:id="rId4"/>
    <p:sldId id="273" r:id="rId5"/>
    <p:sldId id="274" r:id="rId6"/>
    <p:sldId id="275" r:id="rId7"/>
    <p:sldId id="276" r:id="rId8"/>
    <p:sldId id="277" r:id="rId9"/>
    <p:sldId id="278" r:id="rId10"/>
    <p:sldId id="279" r:id="rId11"/>
    <p:sldId id="280" r:id="rId12"/>
    <p:sldId id="281" r:id="rId13"/>
    <p:sldId id="282" r:id="rId14"/>
    <p:sldId id="283" r:id="rId15"/>
    <p:sldId id="25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lene Mensch" initials="MM" lastIdx="2" clrIdx="0">
    <p:extLst>
      <p:ext uri="{19B8F6BF-5375-455C-9EA6-DF929625EA0E}">
        <p15:presenceInfo xmlns:p15="http://schemas.microsoft.com/office/powerpoint/2012/main" userId="e1c724a07b98bdc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FF1D"/>
    <a:srgbClr val="9966FF"/>
    <a:srgbClr val="FF05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2729" autoAdjust="0"/>
  </p:normalViewPr>
  <p:slideViewPr>
    <p:cSldViewPr>
      <p:cViewPr varScale="1">
        <p:scale>
          <a:sx n="54" d="100"/>
          <a:sy n="54" d="100"/>
        </p:scale>
        <p:origin x="1594"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0" d="100"/>
          <a:sy n="70" d="100"/>
        </p:scale>
        <p:origin x="324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latin typeface="Arial" pitchFamily="34" charset="0"/>
                <a:cs typeface="Arial" pitchFamily="34" charset="0"/>
              </a:rPr>
              <a:t>Reading Labels</a:t>
            </a:r>
            <a:endParaRPr lang="en-US" dirty="0">
              <a:latin typeface="Arial" pitchFamily="34" charset="0"/>
              <a:cs typeface="Arial" pitchFamily="34" charset="0"/>
            </a:endParaRPr>
          </a:p>
        </p:txBody>
      </p:sp>
      <p:sp>
        <p:nvSpPr>
          <p:cNvPr id="3" name="Date Placeholder 2"/>
          <p:cNvSpPr>
            <a:spLocks noGrp="1"/>
          </p:cNvSpPr>
          <p:nvPr>
            <p:ph type="dt" sz="quarter" idx="1"/>
          </p:nvPr>
        </p:nvSpPr>
        <p:spPr>
          <a:xfrm>
            <a:off x="3733800" y="0"/>
            <a:ext cx="31226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5 – Lesson 5.3 Feedstuffs</a:t>
            </a:r>
            <a:endParaRPr lang="en-US" dirty="0">
              <a:latin typeface="Arial" pitchFamily="34" charset="0"/>
              <a:cs typeface="Arial" pitchFamily="34" charset="0"/>
            </a:endParaRPr>
          </a:p>
        </p:txBody>
      </p:sp>
      <p:sp>
        <p:nvSpPr>
          <p:cNvPr id="4" name="Footer Placeholder 3"/>
          <p:cNvSpPr>
            <a:spLocks noGrp="1"/>
          </p:cNvSpPr>
          <p:nvPr>
            <p:ph type="ftr" sz="quarter" idx="2"/>
          </p:nvPr>
        </p:nvSpPr>
        <p:spPr>
          <a:xfrm>
            <a:off x="0" y="8685213"/>
            <a:ext cx="33528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a:latin typeface="Arial" pitchFamily="34" charset="0"/>
              <a:cs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51402E-0581-4045-9571-3EE683493364}" type="slidenum">
              <a:rPr lang="en-US" smtClean="0">
                <a:latin typeface="Arial" pitchFamily="34" charset="0"/>
                <a:cs typeface="Arial" pitchFamily="34" charset="0"/>
              </a:rPr>
              <a:t>‹#›</a:t>
            </a:fld>
            <a:endParaRPr lang="en-US">
              <a:latin typeface="Arial" pitchFamily="34" charset="0"/>
              <a:cs typeface="Arial"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248149012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cs typeface="Arial" pitchFamily="34" charset="0"/>
              </a:defRPr>
            </a:lvl1pPr>
          </a:lstStyle>
          <a:p>
            <a:r>
              <a:rPr lang="en-US" dirty="0" smtClean="0"/>
              <a:t>Reading Labels</a:t>
            </a:r>
            <a:endParaRPr lang="en-US" dirty="0"/>
          </a:p>
        </p:txBody>
      </p:sp>
      <p:sp>
        <p:nvSpPr>
          <p:cNvPr id="3" name="Date Placeholder 2"/>
          <p:cNvSpPr>
            <a:spLocks noGrp="1"/>
          </p:cNvSpPr>
          <p:nvPr>
            <p:ph type="dt" idx="1"/>
          </p:nvPr>
        </p:nvSpPr>
        <p:spPr>
          <a:xfrm>
            <a:off x="3810000" y="0"/>
            <a:ext cx="30464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a:t>
            </a:r>
          </a:p>
          <a:p>
            <a:r>
              <a:rPr lang="en-US" smtClean="0">
                <a:latin typeface="Arial" pitchFamily="34" charset="0"/>
                <a:cs typeface="Arial" pitchFamily="34" charset="0"/>
              </a:rPr>
              <a:t>    Unit 5 – Lesson 5.3 Feedstuffs</a:t>
            </a:r>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32766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cs typeface="Arial" pitchFamily="34" charset="0"/>
              </a:defRPr>
            </a:lvl1pPr>
          </a:lstStyle>
          <a:p>
            <a:fld id="{36C789E7-B821-4804-81D0-B1DDBDB5FECC}" type="slidenum">
              <a:rPr lang="en-US" smtClean="0"/>
              <a:pPr/>
              <a:t>‹#›</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104357138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Arial" pitchFamily="34" charset="0"/>
        <a:ea typeface="+mn-ea"/>
        <a:cs typeface="Arial" pitchFamily="34" charset="0"/>
      </a:defRPr>
    </a:lvl1pPr>
    <a:lvl2pPr marL="457200" algn="l" defTabSz="914400" rtl="0" eaLnBrk="1" latinLnBrk="0" hangingPunct="1">
      <a:defRPr sz="1200" kern="1200">
        <a:solidFill>
          <a:schemeClr val="tx1"/>
        </a:solidFill>
        <a:latin typeface="Arial" pitchFamily="34" charset="0"/>
        <a:ea typeface="+mn-ea"/>
        <a:cs typeface="Arial" pitchFamily="34" charset="0"/>
      </a:defRPr>
    </a:lvl2pPr>
    <a:lvl3pPr marL="914400" algn="l" defTabSz="914400" rtl="0" eaLnBrk="1" latinLnBrk="0" hangingPunct="1">
      <a:defRPr sz="1200" kern="1200">
        <a:solidFill>
          <a:schemeClr val="tx1"/>
        </a:solidFill>
        <a:latin typeface="Arial" pitchFamily="34" charset="0"/>
        <a:ea typeface="+mn-ea"/>
        <a:cs typeface="Arial" pitchFamily="34" charset="0"/>
      </a:defRPr>
    </a:lvl3pPr>
    <a:lvl4pPr marL="1371600" algn="l" defTabSz="914400" rtl="0" eaLnBrk="1" latinLnBrk="0" hangingPunct="1">
      <a:defRPr sz="1200" kern="1200">
        <a:solidFill>
          <a:schemeClr val="tx1"/>
        </a:solidFill>
        <a:latin typeface="Arial" pitchFamily="34" charset="0"/>
        <a:ea typeface="+mn-ea"/>
        <a:cs typeface="Arial" pitchFamily="34" charset="0"/>
      </a:defRPr>
    </a:lvl4pPr>
    <a:lvl5pPr marL="1828800" algn="l" defTabSz="914400" rtl="0" eaLnBrk="1" latinLnBrk="0" hangingPunct="1">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Reading Labels</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5 – Lesson 5.3 Feedstuffs</a:t>
            </a:r>
            <a:endParaRPr lang="en-US" dirty="0"/>
          </a:p>
        </p:txBody>
      </p:sp>
    </p:spTree>
    <p:extLst>
      <p:ext uri="{BB962C8B-B14F-4D97-AF65-F5344CB8AC3E}">
        <p14:creationId xmlns:p14="http://schemas.microsoft.com/office/powerpoint/2010/main" val="42663265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Reading Labels</a:t>
            </a:r>
          </a:p>
        </p:txBody>
      </p:sp>
      <p:sp>
        <p:nvSpPr>
          <p:cNvPr id="28676" name="Rectangle 6"/>
          <p:cNvSpPr>
            <a:spLocks noGrp="1" noChangeArrowheads="1"/>
          </p:cNvSpPr>
          <p:nvPr>
            <p:ph type="ftr" sz="quarter" idx="4"/>
          </p:nvPr>
        </p:nvSpPr>
        <p:spPr>
          <a:xfrm>
            <a:off x="0" y="8674101"/>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867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ED2D75D8-BF68-4F31-87F9-D0E4934533AB}" type="slidenum">
              <a:rPr lang="en-US" altLang="en-US" sz="1200"/>
              <a:pPr eaLnBrk="1" hangingPunct="1"/>
              <a:t>10</a:t>
            </a:fld>
            <a:endParaRPr lang="en-US" altLang="en-US" sz="1200"/>
          </a:p>
        </p:txBody>
      </p:sp>
      <p:sp>
        <p:nvSpPr>
          <p:cNvPr id="28678" name="Rectangle 2"/>
          <p:cNvSpPr>
            <a:spLocks noGrp="1" noRot="1" noChangeAspect="1" noChangeArrowheads="1" noTextEdit="1"/>
          </p:cNvSpPr>
          <p:nvPr>
            <p:ph type="sldImg"/>
          </p:nvPr>
        </p:nvSpPr>
        <p:spPr>
          <a:ln/>
        </p:spPr>
      </p:sp>
      <p:sp>
        <p:nvSpPr>
          <p:cNvPr id="286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Animal feeds use megacalories per kilogram as the unit of measurement for energy. </a:t>
            </a:r>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5 – Lesson 5.3 Feedstuffs</a:t>
            </a:r>
            <a:endParaRPr lang="en-US" dirty="0"/>
          </a:p>
        </p:txBody>
      </p:sp>
    </p:spTree>
    <p:extLst>
      <p:ext uri="{BB962C8B-B14F-4D97-AF65-F5344CB8AC3E}">
        <p14:creationId xmlns:p14="http://schemas.microsoft.com/office/powerpoint/2010/main" val="19037221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Reading Labels</a:t>
            </a:r>
          </a:p>
        </p:txBody>
      </p:sp>
      <p:sp>
        <p:nvSpPr>
          <p:cNvPr id="29700"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970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F864D1F4-910C-4DFC-A2AB-FB15CC79D660}" type="slidenum">
              <a:rPr lang="en-US" altLang="en-US" sz="1200"/>
              <a:pPr eaLnBrk="1" hangingPunct="1"/>
              <a:t>11</a:t>
            </a:fld>
            <a:endParaRPr lang="en-US" altLang="en-US" sz="1200"/>
          </a:p>
        </p:txBody>
      </p:sp>
      <p:sp>
        <p:nvSpPr>
          <p:cNvPr id="29702" name="Rectangle 2"/>
          <p:cNvSpPr>
            <a:spLocks noGrp="1" noRot="1" noChangeAspect="1" noChangeArrowheads="1" noTextEdit="1"/>
          </p:cNvSpPr>
          <p:nvPr>
            <p:ph type="sldImg"/>
          </p:nvPr>
        </p:nvSpPr>
        <p:spPr>
          <a:xfrm>
            <a:off x="1219200" y="838200"/>
            <a:ext cx="4656138" cy="3492500"/>
          </a:xfrm>
          <a:ln/>
        </p:spPr>
      </p:sp>
      <p:sp>
        <p:nvSpPr>
          <p:cNvPr id="29703" name="Rectangle 3"/>
          <p:cNvSpPr>
            <a:spLocks noGrp="1" noChangeArrowheads="1"/>
          </p:cNvSpPr>
          <p:nvPr>
            <p:ph type="body" idx="1"/>
          </p:nvPr>
        </p:nvSpPr>
        <p:spPr>
          <a:xfrm>
            <a:off x="701675" y="4648200"/>
            <a:ext cx="5616575" cy="40370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Let’s convert a food calorie to </a:t>
            </a:r>
            <a:r>
              <a:rPr lang="en-US" altLang="en-US" dirty="0" err="1" smtClean="0">
                <a:latin typeface="Arial" panose="020B0604020202020204" pitchFamily="34" charset="0"/>
              </a:rPr>
              <a:t>Mcal</a:t>
            </a:r>
            <a:r>
              <a:rPr lang="en-US" altLang="en-US" dirty="0" smtClean="0">
                <a:latin typeface="Arial" panose="020B0604020202020204" pitchFamily="34" charset="0"/>
              </a:rPr>
              <a:t>/kg. </a:t>
            </a:r>
          </a:p>
          <a:p>
            <a:pPr eaLnBrk="1" hangingPunct="1"/>
            <a:endParaRPr lang="en-US" altLang="en-US" dirty="0" smtClean="0">
              <a:latin typeface="Arial" panose="020B0604020202020204" pitchFamily="34" charset="0"/>
            </a:endParaRPr>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5 – Lesson 5.3 Feedstuffs</a:t>
            </a:r>
            <a:endParaRPr lang="en-US" dirty="0"/>
          </a:p>
        </p:txBody>
      </p:sp>
    </p:spTree>
    <p:extLst>
      <p:ext uri="{BB962C8B-B14F-4D97-AF65-F5344CB8AC3E}">
        <p14:creationId xmlns:p14="http://schemas.microsoft.com/office/powerpoint/2010/main" val="14309467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Reading Labels</a:t>
            </a:r>
          </a:p>
        </p:txBody>
      </p:sp>
      <p:sp>
        <p:nvSpPr>
          <p:cNvPr id="30724"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3072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B0080BCD-C216-43F6-9518-04BEA2E22191}" type="slidenum">
              <a:rPr lang="en-US" altLang="en-US" sz="1200"/>
              <a:pPr eaLnBrk="1" hangingPunct="1"/>
              <a:t>12</a:t>
            </a:fld>
            <a:endParaRPr lang="en-US" altLang="en-US" sz="1200"/>
          </a:p>
        </p:txBody>
      </p:sp>
      <p:sp>
        <p:nvSpPr>
          <p:cNvPr id="30726" name="Rectangle 2"/>
          <p:cNvSpPr>
            <a:spLocks noGrp="1" noRot="1" noChangeAspect="1" noChangeArrowheads="1" noTextEdit="1"/>
          </p:cNvSpPr>
          <p:nvPr>
            <p:ph type="sldImg"/>
          </p:nvPr>
        </p:nvSpPr>
        <p:spPr>
          <a:xfrm>
            <a:off x="1219200" y="720725"/>
            <a:ext cx="4525963" cy="3395663"/>
          </a:xfrm>
          <a:ln/>
        </p:spPr>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5 – Lesson 5.3 Feedstuffs</a:t>
            </a:r>
            <a:endParaRPr lang="en-US" dirty="0"/>
          </a:p>
        </p:txBody>
      </p:sp>
      <p:sp>
        <p:nvSpPr>
          <p:cNvPr id="2" name="Notes Placeholder 1"/>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12077117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Reading Labels</a:t>
            </a:r>
          </a:p>
        </p:txBody>
      </p:sp>
      <p:sp>
        <p:nvSpPr>
          <p:cNvPr id="31748"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317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3D3C64DD-B028-4A23-A21B-0C9721606986}" type="slidenum">
              <a:rPr lang="en-US" altLang="en-US" sz="1200"/>
              <a:pPr eaLnBrk="1" hangingPunct="1"/>
              <a:t>13</a:t>
            </a:fld>
            <a:endParaRPr lang="en-US" altLang="en-US" sz="1200"/>
          </a:p>
        </p:txBody>
      </p:sp>
      <p:sp>
        <p:nvSpPr>
          <p:cNvPr id="31750" name="Rectangle 2"/>
          <p:cNvSpPr>
            <a:spLocks noGrp="1" noRot="1" noChangeAspect="1" noChangeArrowheads="1" noTextEdit="1"/>
          </p:cNvSpPr>
          <p:nvPr>
            <p:ph type="sldImg"/>
          </p:nvPr>
        </p:nvSpPr>
        <p:spPr>
          <a:xfrm>
            <a:off x="1143000" y="838200"/>
            <a:ext cx="4656138" cy="3492500"/>
          </a:xfrm>
          <a:ln/>
        </p:spPr>
      </p:sp>
      <p:sp>
        <p:nvSpPr>
          <p:cNvPr id="31751" name="Rectangle 3"/>
          <p:cNvSpPr>
            <a:spLocks noGrp="1" noChangeArrowheads="1"/>
          </p:cNvSpPr>
          <p:nvPr>
            <p:ph type="body" idx="1"/>
          </p:nvPr>
        </p:nvSpPr>
        <p:spPr>
          <a:xfrm>
            <a:off x="701675" y="4648200"/>
            <a:ext cx="5616575" cy="40370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5 – Lesson 5.3 Feedstuffs</a:t>
            </a:r>
            <a:endParaRPr lang="en-US" dirty="0"/>
          </a:p>
        </p:txBody>
      </p:sp>
    </p:spTree>
    <p:extLst>
      <p:ext uri="{BB962C8B-B14F-4D97-AF65-F5344CB8AC3E}">
        <p14:creationId xmlns:p14="http://schemas.microsoft.com/office/powerpoint/2010/main" val="36828142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Reading Labels</a:t>
            </a:r>
          </a:p>
        </p:txBody>
      </p:sp>
      <p:sp>
        <p:nvSpPr>
          <p:cNvPr id="32772"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3277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6C71CB97-68E0-4036-9D9E-013F6CCCE3F0}" type="slidenum">
              <a:rPr lang="en-US" altLang="en-US" sz="1200"/>
              <a:pPr eaLnBrk="1" hangingPunct="1"/>
              <a:t>14</a:t>
            </a:fld>
            <a:endParaRPr lang="en-US" altLang="en-US" sz="1200"/>
          </a:p>
        </p:txBody>
      </p:sp>
      <p:sp>
        <p:nvSpPr>
          <p:cNvPr id="32774" name="Rectangle 2"/>
          <p:cNvSpPr>
            <a:spLocks noGrp="1" noRot="1" noChangeAspect="1" noChangeArrowheads="1" noTextEdit="1"/>
          </p:cNvSpPr>
          <p:nvPr>
            <p:ph type="sldImg"/>
          </p:nvPr>
        </p:nvSpPr>
        <p:spPr>
          <a:xfrm>
            <a:off x="1335088" y="622300"/>
            <a:ext cx="4349750" cy="3263900"/>
          </a:xfrm>
          <a:ln/>
        </p:spPr>
      </p:sp>
      <p:sp>
        <p:nvSpPr>
          <p:cNvPr id="32775" name="Rectangle 3"/>
          <p:cNvSpPr>
            <a:spLocks noGrp="1" noChangeArrowheads="1"/>
          </p:cNvSpPr>
          <p:nvPr>
            <p:ph type="body" idx="1"/>
          </p:nvPr>
        </p:nvSpPr>
        <p:spPr>
          <a:xfrm>
            <a:off x="701675" y="4051300"/>
            <a:ext cx="5616575" cy="46339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This is not a perfect comparison as the candy bar may have a different value for digestible energy in cattle, but does show the comparison of a nutrition label versus a feed label. This analysis demonstrates that this particular candy bar is a high energy food.</a:t>
            </a:r>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5 – Lesson 5.3 Feedstuffs</a:t>
            </a:r>
            <a:endParaRPr lang="en-US" dirty="0"/>
          </a:p>
        </p:txBody>
      </p:sp>
    </p:spTree>
    <p:extLst>
      <p:ext uri="{BB962C8B-B14F-4D97-AF65-F5344CB8AC3E}">
        <p14:creationId xmlns:p14="http://schemas.microsoft.com/office/powerpoint/2010/main" val="10094710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15</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dirty="0" smtClean="0">
                <a:latin typeface="Arial" pitchFamily="34" charset="0"/>
                <a:cs typeface="Arial" pitchFamily="34" charset="0"/>
              </a:rPr>
              <a:t>Curriculum for Agricultural Science Education Copyright 2015</a:t>
            </a:r>
          </a:p>
        </p:txBody>
      </p:sp>
      <p:sp>
        <p:nvSpPr>
          <p:cNvPr id="6" name="Header Placeholder 5"/>
          <p:cNvSpPr>
            <a:spLocks noGrp="1"/>
          </p:cNvSpPr>
          <p:nvPr>
            <p:ph type="hdr" sz="quarter" idx="12"/>
          </p:nvPr>
        </p:nvSpPr>
        <p:spPr/>
        <p:txBody>
          <a:bodyPr/>
          <a:lstStyle/>
          <a:p>
            <a:r>
              <a:rPr lang="en-US" dirty="0" smtClean="0"/>
              <a:t>Reading Labels</a:t>
            </a:r>
            <a:endParaRPr lang="en-US" dirty="0"/>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5 – Lesson 5.3 Feedstuffs</a:t>
            </a:r>
            <a:endParaRPr lang="en-US" dirty="0"/>
          </a:p>
        </p:txBody>
      </p:sp>
    </p:spTree>
    <p:extLst>
      <p:ext uri="{BB962C8B-B14F-4D97-AF65-F5344CB8AC3E}">
        <p14:creationId xmlns:p14="http://schemas.microsoft.com/office/powerpoint/2010/main" val="336436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2</a:t>
            </a:fld>
            <a:endParaRPr lang="en-US">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Reading Labels</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5 – Lesson 5.3 Feedstuffs</a:t>
            </a:r>
            <a:endParaRPr lang="en-US" dirty="0"/>
          </a:p>
        </p:txBody>
      </p:sp>
    </p:spTree>
    <p:extLst>
      <p:ext uri="{BB962C8B-B14F-4D97-AF65-F5344CB8AC3E}">
        <p14:creationId xmlns:p14="http://schemas.microsoft.com/office/powerpoint/2010/main" val="3131452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Reading Labels</a:t>
            </a:r>
          </a:p>
        </p:txBody>
      </p:sp>
      <p:sp>
        <p:nvSpPr>
          <p:cNvPr id="21508" name="Rectangle 6"/>
          <p:cNvSpPr>
            <a:spLocks noGrp="1" noChangeArrowheads="1"/>
          </p:cNvSpPr>
          <p:nvPr>
            <p:ph type="ftr" sz="quarter" idx="4"/>
          </p:nvPr>
        </p:nvSpPr>
        <p:spPr>
          <a:xfrm>
            <a:off x="9525"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15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22E66537-7B93-43EE-9F03-7575E797F3BA}" type="slidenum">
              <a:rPr lang="en-US" altLang="en-US" sz="1200"/>
              <a:pPr eaLnBrk="1" hangingPunct="1"/>
              <a:t>3</a:t>
            </a:fld>
            <a:endParaRPr lang="en-US" altLang="en-US" sz="1200"/>
          </a:p>
        </p:txBody>
      </p:sp>
      <p:sp>
        <p:nvSpPr>
          <p:cNvPr id="21510" name="Rectangle 2"/>
          <p:cNvSpPr>
            <a:spLocks noGrp="1" noRot="1" noChangeAspect="1" noChangeArrowheads="1" noTextEdit="1"/>
          </p:cNvSpPr>
          <p:nvPr>
            <p:ph type="sldImg"/>
          </p:nvPr>
        </p:nvSpPr>
        <p:spPr>
          <a:ln/>
        </p:spPr>
      </p:sp>
      <p:sp>
        <p:nvSpPr>
          <p:cNvPr id="215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5 – Lesson 5.3 Feedstuffs</a:t>
            </a:r>
            <a:endParaRPr lang="en-US" dirty="0"/>
          </a:p>
        </p:txBody>
      </p:sp>
    </p:spTree>
    <p:extLst>
      <p:ext uri="{BB962C8B-B14F-4D97-AF65-F5344CB8AC3E}">
        <p14:creationId xmlns:p14="http://schemas.microsoft.com/office/powerpoint/2010/main" val="36647017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Reading Labels</a:t>
            </a:r>
          </a:p>
        </p:txBody>
      </p:sp>
      <p:sp>
        <p:nvSpPr>
          <p:cNvPr id="22532" name="Rectangle 6"/>
          <p:cNvSpPr>
            <a:spLocks noGrp="1" noChangeArrowheads="1"/>
          </p:cNvSpPr>
          <p:nvPr>
            <p:ph type="ftr" sz="quarter" idx="4"/>
          </p:nvPr>
        </p:nvSpPr>
        <p:spPr>
          <a:xfrm>
            <a:off x="0" y="8675688"/>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25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833DADB0-9F12-40B6-A339-BB5AC2B2C935}" type="slidenum">
              <a:rPr lang="en-US" altLang="en-US" sz="1200"/>
              <a:pPr eaLnBrk="1" hangingPunct="1"/>
              <a:t>4</a:t>
            </a:fld>
            <a:endParaRPr lang="en-US" altLang="en-US" sz="1200"/>
          </a:p>
        </p:txBody>
      </p:sp>
      <p:sp>
        <p:nvSpPr>
          <p:cNvPr id="22534" name="Rectangle 2"/>
          <p:cNvSpPr>
            <a:spLocks noGrp="1" noRot="1" noChangeAspect="1" noChangeArrowheads="1" noTextEdit="1"/>
          </p:cNvSpPr>
          <p:nvPr>
            <p:ph type="sldImg"/>
          </p:nvPr>
        </p:nvSpPr>
        <p:spPr>
          <a:ln/>
        </p:spPr>
      </p:sp>
      <p:sp>
        <p:nvSpPr>
          <p:cNvPr id="225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5 – Lesson 5.3 Feedstuffs</a:t>
            </a:r>
            <a:endParaRPr lang="en-US" dirty="0"/>
          </a:p>
        </p:txBody>
      </p:sp>
    </p:spTree>
    <p:extLst>
      <p:ext uri="{BB962C8B-B14F-4D97-AF65-F5344CB8AC3E}">
        <p14:creationId xmlns:p14="http://schemas.microsoft.com/office/powerpoint/2010/main" val="20256430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Reading Labels</a:t>
            </a:r>
          </a:p>
        </p:txBody>
      </p:sp>
      <p:sp>
        <p:nvSpPr>
          <p:cNvPr id="23556" name="Rectangle 6"/>
          <p:cNvSpPr>
            <a:spLocks noGrp="1" noChangeArrowheads="1"/>
          </p:cNvSpPr>
          <p:nvPr>
            <p:ph type="ftr" sz="quarter" idx="4"/>
          </p:nvPr>
        </p:nvSpPr>
        <p:spPr>
          <a:xfrm>
            <a:off x="0" y="866616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35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79906BB4-53CB-40EF-954E-F00B9D6B4AC9}" type="slidenum">
              <a:rPr lang="en-US" altLang="en-US" sz="1200"/>
              <a:pPr eaLnBrk="1" hangingPunct="1"/>
              <a:t>5</a:t>
            </a:fld>
            <a:endParaRPr lang="en-US" altLang="en-US" sz="1200"/>
          </a:p>
        </p:txBody>
      </p:sp>
      <p:sp>
        <p:nvSpPr>
          <p:cNvPr id="23558" name="Rectangle 2"/>
          <p:cNvSpPr>
            <a:spLocks noGrp="1" noRot="1" noChangeAspect="1" noChangeArrowheads="1" noTextEdit="1"/>
          </p:cNvSpPr>
          <p:nvPr>
            <p:ph type="sldImg"/>
          </p:nvPr>
        </p:nvSpPr>
        <p:spPr>
          <a:ln/>
        </p:spPr>
      </p:sp>
      <p:sp>
        <p:nvSpPr>
          <p:cNvPr id="235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5 – Lesson 5.3 Feedstuffs</a:t>
            </a:r>
            <a:endParaRPr lang="en-US" dirty="0"/>
          </a:p>
        </p:txBody>
      </p:sp>
    </p:spTree>
    <p:extLst>
      <p:ext uri="{BB962C8B-B14F-4D97-AF65-F5344CB8AC3E}">
        <p14:creationId xmlns:p14="http://schemas.microsoft.com/office/powerpoint/2010/main" val="37054661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Reading Labels</a:t>
            </a:r>
          </a:p>
        </p:txBody>
      </p:sp>
      <p:sp>
        <p:nvSpPr>
          <p:cNvPr id="24580"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45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6D0EA8AE-50A0-4B95-9B0A-F5A2EC716CB1}" type="slidenum">
              <a:rPr lang="en-US" altLang="en-US" sz="1200"/>
              <a:pPr eaLnBrk="1" hangingPunct="1"/>
              <a:t>6</a:t>
            </a:fld>
            <a:endParaRPr lang="en-US" altLang="en-US" sz="1200"/>
          </a:p>
        </p:txBody>
      </p:sp>
      <p:sp>
        <p:nvSpPr>
          <p:cNvPr id="24582" name="Rectangle 2"/>
          <p:cNvSpPr>
            <a:spLocks noGrp="1" noRot="1" noChangeAspect="1" noChangeArrowheads="1" noTextEdit="1"/>
          </p:cNvSpPr>
          <p:nvPr>
            <p:ph type="sldImg"/>
          </p:nvPr>
        </p:nvSpPr>
        <p:spPr>
          <a:ln/>
        </p:spPr>
      </p:sp>
      <p:sp>
        <p:nvSpPr>
          <p:cNvPr id="245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The most accurate method of determining the nutritional value of a feed or feedstuff is through feed analysis. To analyze a feed, samples are sent to a chemical laboratory. At the lab, the feed sample undergoes a series of tests to determine the dry matter, protein, fiber, fat, energy, and mineral contents.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Due to costs and time, many people use the NRC Feed Composition Tables discussed in the Feedstuffs presentation for a base feed analysis to compute rations.   </a:t>
            </a:r>
          </a:p>
          <a:p>
            <a:pPr eaLnBrk="1" hangingPunct="1"/>
            <a:endParaRPr lang="en-US" altLang="en-US" dirty="0" smtClean="0">
              <a:latin typeface="Arial" panose="020B0604020202020204" pitchFamily="34" charset="0"/>
            </a:endParaRPr>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5 – Lesson 5.3 Feedstuffs</a:t>
            </a:r>
            <a:endParaRPr lang="en-US" dirty="0"/>
          </a:p>
        </p:txBody>
      </p:sp>
    </p:spTree>
    <p:extLst>
      <p:ext uri="{BB962C8B-B14F-4D97-AF65-F5344CB8AC3E}">
        <p14:creationId xmlns:p14="http://schemas.microsoft.com/office/powerpoint/2010/main" val="31925890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Reading Labels</a:t>
            </a:r>
          </a:p>
        </p:txBody>
      </p:sp>
      <p:sp>
        <p:nvSpPr>
          <p:cNvPr id="25604" name="Rectangle 6"/>
          <p:cNvSpPr>
            <a:spLocks noGrp="1" noChangeArrowheads="1"/>
          </p:cNvSpPr>
          <p:nvPr>
            <p:ph type="ftr" sz="quarter" idx="4"/>
          </p:nvPr>
        </p:nvSpPr>
        <p:spPr>
          <a:xfrm>
            <a:off x="9525"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56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D8EA1C42-F401-419F-B81E-294E87C36140}" type="slidenum">
              <a:rPr lang="en-US" altLang="en-US" sz="1200"/>
              <a:pPr eaLnBrk="1" hangingPunct="1"/>
              <a:t>7</a:t>
            </a:fld>
            <a:endParaRPr lang="en-US" altLang="en-US" sz="1200"/>
          </a:p>
        </p:txBody>
      </p:sp>
      <p:sp>
        <p:nvSpPr>
          <p:cNvPr id="25606" name="Rectangle 2"/>
          <p:cNvSpPr>
            <a:spLocks noGrp="1" noRot="1" noChangeAspect="1" noChangeArrowheads="1" noTextEdit="1"/>
          </p:cNvSpPr>
          <p:nvPr>
            <p:ph type="sldImg"/>
          </p:nvPr>
        </p:nvSpPr>
        <p:spPr>
          <a:ln/>
        </p:spPr>
      </p:sp>
      <p:sp>
        <p:nvSpPr>
          <p:cNvPr id="256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Commercially prepared feeds are required to have a feed label with guaranteed levels of nutrients.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Always read the ingredients as well as the guaranteed analysis as some feeds use unpalatable or indigestible items to increase the nutrient content of the feed.</a:t>
            </a:r>
          </a:p>
          <a:p>
            <a:pPr eaLnBrk="1" hangingPunct="1"/>
            <a:endParaRPr lang="en-US" altLang="en-US" dirty="0" smtClean="0">
              <a:latin typeface="Arial" panose="020B0604020202020204" pitchFamily="34" charset="0"/>
            </a:endParaRPr>
          </a:p>
          <a:p>
            <a:pPr eaLnBrk="1" hangingPunct="1"/>
            <a:endParaRPr lang="en-US" altLang="en-US" dirty="0" smtClean="0">
              <a:latin typeface="Arial" panose="020B0604020202020204" pitchFamily="34" charset="0"/>
            </a:endParaRPr>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5 – Lesson 5.3 Feedstuffs</a:t>
            </a:r>
            <a:endParaRPr lang="en-US" dirty="0"/>
          </a:p>
        </p:txBody>
      </p:sp>
    </p:spTree>
    <p:extLst>
      <p:ext uri="{BB962C8B-B14F-4D97-AF65-F5344CB8AC3E}">
        <p14:creationId xmlns:p14="http://schemas.microsoft.com/office/powerpoint/2010/main" val="11427623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Reading Labels</a:t>
            </a:r>
          </a:p>
        </p:txBody>
      </p:sp>
      <p:sp>
        <p:nvSpPr>
          <p:cNvPr id="26628"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662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34FEA7B4-DDE9-48AB-87C9-1903775F5F68}" type="slidenum">
              <a:rPr lang="en-US" altLang="en-US" sz="1200"/>
              <a:pPr eaLnBrk="1" hangingPunct="1"/>
              <a:t>8</a:t>
            </a:fld>
            <a:endParaRPr lang="en-US" altLang="en-US" sz="1200"/>
          </a:p>
        </p:txBody>
      </p:sp>
      <p:sp>
        <p:nvSpPr>
          <p:cNvPr id="26630" name="Rectangle 2"/>
          <p:cNvSpPr>
            <a:spLocks noGrp="1" noRot="1" noChangeAspect="1" noChangeArrowheads="1" noTextEdit="1"/>
          </p:cNvSpPr>
          <p:nvPr>
            <p:ph type="sldImg"/>
          </p:nvPr>
        </p:nvSpPr>
        <p:spPr>
          <a:ln/>
        </p:spPr>
      </p:sp>
      <p:sp>
        <p:nvSpPr>
          <p:cNvPr id="266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To protect the consumer, commercial feed labels have a guaranteed analysis. In the guaranteed analysis, the buyer is assured the feed will have a minimum or maximum amount of a nutrient in that feed. The feed is allowed to have less than the maximum or more than the minimum. This is to allow for the variability in nutritional value of feedstuffs.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Nutrients, such as protein and fat are typically guaranteed as minimum levels. Fiber is guaranteed as a maximum percentage. </a:t>
            </a:r>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5 – Lesson 5.3 Feedstuffs</a:t>
            </a:r>
            <a:endParaRPr lang="en-US" dirty="0"/>
          </a:p>
        </p:txBody>
      </p:sp>
    </p:spTree>
    <p:extLst>
      <p:ext uri="{BB962C8B-B14F-4D97-AF65-F5344CB8AC3E}">
        <p14:creationId xmlns:p14="http://schemas.microsoft.com/office/powerpoint/2010/main" val="533664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Reading Labels</a:t>
            </a:r>
          </a:p>
        </p:txBody>
      </p:sp>
      <p:sp>
        <p:nvSpPr>
          <p:cNvPr id="27652" name="Rectangle 6"/>
          <p:cNvSpPr>
            <a:spLocks noGrp="1" noChangeArrowheads="1"/>
          </p:cNvSpPr>
          <p:nvPr>
            <p:ph type="ftr" sz="quarter" idx="4"/>
          </p:nvPr>
        </p:nvSpPr>
        <p:spPr>
          <a:xfrm>
            <a:off x="-1905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76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47CEA8D7-8DDC-4982-AF72-09B77EA2938F}" type="slidenum">
              <a:rPr lang="en-US" altLang="en-US" sz="1200"/>
              <a:pPr eaLnBrk="1" hangingPunct="1"/>
              <a:t>9</a:t>
            </a:fld>
            <a:endParaRPr lang="en-US" altLang="en-US" sz="1200"/>
          </a:p>
        </p:txBody>
      </p:sp>
      <p:sp>
        <p:nvSpPr>
          <p:cNvPr id="27654" name="Rectangle 2"/>
          <p:cNvSpPr>
            <a:spLocks noGrp="1" noRot="1" noChangeAspect="1" noChangeArrowheads="1" noTextEdit="1"/>
          </p:cNvSpPr>
          <p:nvPr>
            <p:ph type="sldImg"/>
          </p:nvPr>
        </p:nvSpPr>
        <p:spPr>
          <a:ln/>
        </p:spPr>
      </p:sp>
      <p:sp>
        <p:nvSpPr>
          <p:cNvPr id="276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Products for human consumption use calories as a measure of energy in the food. The food calorie is actually 1000 calories. The amount of calories is based on the serving size of the food. </a:t>
            </a:r>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5 – Lesson 5.3 Feedstuffs</a:t>
            </a:r>
            <a:endParaRPr lang="en-US" dirty="0"/>
          </a:p>
        </p:txBody>
      </p:sp>
    </p:spTree>
    <p:extLst>
      <p:ext uri="{BB962C8B-B14F-4D97-AF65-F5344CB8AC3E}">
        <p14:creationId xmlns:p14="http://schemas.microsoft.com/office/powerpoint/2010/main" val="12451547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7" name="Group 10"/>
          <p:cNvGrpSpPr>
            <a:grpSpLocks/>
          </p:cNvGrpSpPr>
          <p:nvPr userDrawn="1"/>
        </p:nvGrpSpPr>
        <p:grpSpPr bwMode="auto">
          <a:xfrm>
            <a:off x="838200" y="228600"/>
            <a:ext cx="8305800" cy="5480050"/>
            <a:chOff x="528" y="144"/>
            <a:chExt cx="5232" cy="3452"/>
          </a:xfrm>
        </p:grpSpPr>
        <p:pic>
          <p:nvPicPr>
            <p:cNvPr id="8" name="Picture 7"/>
            <p:cNvPicPr>
              <a:picLocks noChangeAspect="1" noChangeArrowheads="1"/>
            </p:cNvPicPr>
            <p:nvPr/>
          </p:nvPicPr>
          <p:blipFill>
            <a:blip r:embed="rId2" cstate="print"/>
            <a:srcRect/>
            <a:stretch>
              <a:fillRect/>
            </a:stretch>
          </p:blipFill>
          <p:spPr bwMode="auto">
            <a:xfrm>
              <a:off x="1200" y="144"/>
              <a:ext cx="3452" cy="3452"/>
            </a:xfrm>
            <a:prstGeom prst="rect">
              <a:avLst/>
            </a:prstGeom>
            <a:noFill/>
            <a:ln w="9525">
              <a:noFill/>
              <a:miter lim="800000"/>
              <a:headEnd/>
              <a:tailEnd/>
            </a:ln>
          </p:spPr>
        </p:pic>
        <p:sp>
          <p:nvSpPr>
            <p:cNvPr id="9" name="Text Box 8"/>
            <p:cNvSpPr txBox="1">
              <a:spLocks noChangeArrowheads="1"/>
            </p:cNvSpPr>
            <p:nvPr/>
          </p:nvSpPr>
          <p:spPr bwMode="auto">
            <a:xfrm>
              <a:off x="528" y="3072"/>
              <a:ext cx="5232" cy="33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grpSp>
    </p:spTree>
    <p:extLst>
      <p:ext uri="{BB962C8B-B14F-4D97-AF65-F5344CB8AC3E}">
        <p14:creationId xmlns:p14="http://schemas.microsoft.com/office/powerpoint/2010/main" val="3742685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2588872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4129386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8288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1"/>
            <a:ext cx="4038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739361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309581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959041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297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828800"/>
            <a:ext cx="4038600" cy="4297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p>
        </p:txBody>
      </p:sp>
      <p:sp>
        <p:nvSpPr>
          <p:cNvPr id="6" name="Footer Placeholder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4DD5C9B4-8E8D-4F4A-91D0-3221F6B6653F}" type="slidenum">
              <a:rPr lang="en-US" altLang="en-US"/>
              <a:pPr/>
              <a:t>‹#›</a:t>
            </a:fld>
            <a:endParaRPr lang="en-US" altLang="en-US"/>
          </a:p>
        </p:txBody>
      </p:sp>
    </p:spTree>
    <p:extLst>
      <p:ext uri="{BB962C8B-B14F-4D97-AF65-F5344CB8AC3E}">
        <p14:creationId xmlns:p14="http://schemas.microsoft.com/office/powerpoint/2010/main" val="3503760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828800"/>
            <a:ext cx="4038600" cy="4297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297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p>
        </p:txBody>
      </p:sp>
      <p:sp>
        <p:nvSpPr>
          <p:cNvPr id="6" name="Footer Placeholder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FB4CEE3A-F512-40E6-9689-92587E1D5E18}" type="slidenum">
              <a:rPr lang="en-US" altLang="en-US"/>
              <a:pPr/>
              <a:t>‹#›</a:t>
            </a:fld>
            <a:endParaRPr lang="en-US" altLang="en-US"/>
          </a:p>
        </p:txBody>
      </p:sp>
    </p:spTree>
    <p:extLst>
      <p:ext uri="{BB962C8B-B14F-4D97-AF65-F5344CB8AC3E}">
        <p14:creationId xmlns:p14="http://schemas.microsoft.com/office/powerpoint/2010/main" val="3101633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828800"/>
            <a:ext cx="4038600" cy="4297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828800"/>
            <a:ext cx="4038600" cy="20716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4052888"/>
            <a:ext cx="4038600" cy="20732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p>
        </p:txBody>
      </p:sp>
      <p:sp>
        <p:nvSpPr>
          <p:cNvPr id="7"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fld id="{5F543306-5CDA-461E-97A5-9EC7F5D91CBA}" type="slidenum">
              <a:rPr lang="en-US" altLang="en-US"/>
              <a:pPr/>
              <a:t>‹#›</a:t>
            </a:fld>
            <a:endParaRPr lang="en-US" altLang="en-US"/>
          </a:p>
        </p:txBody>
      </p:sp>
    </p:spTree>
    <p:extLst>
      <p:ext uri="{BB962C8B-B14F-4D97-AF65-F5344CB8AC3E}">
        <p14:creationId xmlns:p14="http://schemas.microsoft.com/office/powerpoint/2010/main" val="3861195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0842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70776"/>
            <a:ext cx="8229600" cy="440930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98D9DB-9F03-49E4-BBAA-20DA05506B06}" type="slidenum">
              <a:rPr lang="en-US" smtClean="0"/>
              <a:t>‹#›</a:t>
            </a:fld>
            <a:endParaRPr lang="en-US"/>
          </a:p>
        </p:txBody>
      </p:sp>
      <p:sp>
        <p:nvSpPr>
          <p:cNvPr id="7" name="Text Box 7"/>
          <p:cNvSpPr txBox="1">
            <a:spLocks noChangeArrowheads="1"/>
          </p:cNvSpPr>
          <p:nvPr/>
        </p:nvSpPr>
        <p:spPr bwMode="auto">
          <a:xfrm>
            <a:off x="838200" y="1396180"/>
            <a:ext cx="8305800" cy="366713"/>
          </a:xfrm>
          <a:prstGeom prst="rect">
            <a:avLst/>
          </a:prstGeom>
          <a:solidFill>
            <a:srgbClr val="FF6600"/>
          </a:solidFill>
          <a:ln w="9525">
            <a:noFill/>
            <a:miter lim="800000"/>
            <a:headEnd/>
            <a:tailEnd/>
          </a:ln>
          <a:effectLst/>
        </p:spPr>
        <p:txBody>
          <a:bodyPr>
            <a:spAutoFit/>
          </a:bodyPr>
          <a:lstStyle/>
          <a:p>
            <a:pPr marL="0" marR="0" lvl="0" indent="0" defTabSz="914400" eaLnBrk="1" fontAlgn="auto" latinLnBrk="0" hangingPunct="1">
              <a:lnSpc>
                <a:spcPct val="100000"/>
              </a:lnSpc>
              <a:spcBef>
                <a:spcPct val="5000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pic>
        <p:nvPicPr>
          <p:cNvPr id="4" name="Picture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7315200" y="6328582"/>
            <a:ext cx="1066892" cy="420660"/>
          </a:xfrm>
          <a:prstGeom prst="rect">
            <a:avLst/>
          </a:prstGeom>
        </p:spPr>
      </p:pic>
    </p:spTree>
    <p:extLst>
      <p:ext uri="{BB962C8B-B14F-4D97-AF65-F5344CB8AC3E}">
        <p14:creationId xmlns:p14="http://schemas.microsoft.com/office/powerpoint/2010/main" val="32341158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 id="2147483656" r:id="rId7"/>
    <p:sldLayoutId id="2147483657" r:id="rId8"/>
    <p:sldLayoutId id="2147483658" r:id="rId9"/>
  </p:sldLayoutIdLst>
  <p:hf hdr="0" ftr="0" dt="0"/>
  <p:txStyles>
    <p:titleStyle>
      <a:lvl1pPr algn="ctr" defTabSz="914400" rtl="0"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93259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B2092E55-B023-4A8F-BAC5-F8653A1A536E}" type="slidenum">
              <a:rPr lang="en-US" altLang="en-US" sz="1400"/>
              <a:pPr eaLnBrk="1" hangingPunct="1"/>
              <a:t>10</a:t>
            </a:fld>
            <a:endParaRPr lang="en-US" altLang="en-US" sz="1400"/>
          </a:p>
        </p:txBody>
      </p:sp>
      <p:sp>
        <p:nvSpPr>
          <p:cNvPr id="12291" name="Rectangle 4"/>
          <p:cNvSpPr>
            <a:spLocks noGrp="1" noChangeArrowheads="1"/>
          </p:cNvSpPr>
          <p:nvPr>
            <p:ph type="title"/>
          </p:nvPr>
        </p:nvSpPr>
        <p:spPr>
          <a:noFill/>
        </p:spPr>
        <p:txBody>
          <a:bodyPr>
            <a:normAutofit fontScale="90000"/>
          </a:bodyPr>
          <a:lstStyle/>
          <a:p>
            <a:pPr eaLnBrk="1" hangingPunct="1"/>
            <a:r>
              <a:rPr lang="en-US" altLang="en-US" dirty="0" smtClean="0"/>
              <a:t>Nutrition vs. Feed Label – Energy</a:t>
            </a:r>
          </a:p>
        </p:txBody>
      </p:sp>
      <p:sp>
        <p:nvSpPr>
          <p:cNvPr id="12292" name="Rectangle 5"/>
          <p:cNvSpPr>
            <a:spLocks noGrp="1" noChangeArrowheads="1"/>
          </p:cNvSpPr>
          <p:nvPr>
            <p:ph type="body" sz="half" idx="1"/>
          </p:nvPr>
        </p:nvSpPr>
        <p:spPr/>
        <p:txBody>
          <a:bodyPr/>
          <a:lstStyle/>
          <a:p>
            <a:pPr eaLnBrk="1" hangingPunct="1">
              <a:buFontTx/>
              <a:buNone/>
            </a:pPr>
            <a:r>
              <a:rPr lang="en-US" altLang="en-US" sz="2800" smtClean="0"/>
              <a:t>Feed labels</a:t>
            </a:r>
          </a:p>
          <a:p>
            <a:pPr eaLnBrk="1" hangingPunct="1"/>
            <a:r>
              <a:rPr lang="en-US" altLang="en-US" sz="2800" smtClean="0"/>
              <a:t>Energy expressed in megacalories per kilogram or Mcal/kg.</a:t>
            </a:r>
          </a:p>
          <a:p>
            <a:pPr eaLnBrk="1" hangingPunct="1"/>
            <a:r>
              <a:rPr lang="en-US" altLang="en-US" sz="2800" smtClean="0"/>
              <a:t>One megacalorie equals 1,000,000 calories.</a:t>
            </a:r>
          </a:p>
        </p:txBody>
      </p:sp>
      <p:graphicFrame>
        <p:nvGraphicFramePr>
          <p:cNvPr id="69493" name="Group 885"/>
          <p:cNvGraphicFramePr>
            <a:graphicFrameLocks noGrp="1"/>
          </p:cNvGraphicFramePr>
          <p:nvPr>
            <p:ph sz="quarter" idx="3"/>
          </p:nvPr>
        </p:nvGraphicFramePr>
        <p:xfrm>
          <a:off x="4419600" y="2438400"/>
          <a:ext cx="4038600" cy="2773488"/>
        </p:xfrm>
        <a:graphic>
          <a:graphicData uri="http://schemas.openxmlformats.org/drawingml/2006/table">
            <a:tbl>
              <a:tblPr/>
              <a:tblGrid>
                <a:gridCol w="1289050"/>
                <a:gridCol w="554038"/>
                <a:gridCol w="1279525"/>
                <a:gridCol w="915987"/>
              </a:tblGrid>
              <a:tr h="259052">
                <a:tc gridSpan="4">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100" b="1" i="1" u="none" strike="noStrike" cap="none" normalizeH="0" baseline="0" smtClean="0">
                          <a:ln>
                            <a:noFill/>
                          </a:ln>
                          <a:solidFill>
                            <a:schemeClr val="tx1"/>
                          </a:solidFill>
                          <a:effectLst/>
                          <a:latin typeface="Trebuchet MS" pitchFamily="34" charset="0"/>
                          <a:cs typeface="Times New Roman" pitchFamily="18" charset="0"/>
                        </a:rPr>
                        <a:t>Ingredients &amp; Nutrition Information</a:t>
                      </a:r>
                      <a:r>
                        <a:rPr kumimoji="0" lang="en-US" sz="900" b="0" i="0" u="none" strike="noStrike" cap="none" normalizeH="0" baseline="0" smtClean="0">
                          <a:ln>
                            <a:noFill/>
                          </a:ln>
                          <a:solidFill>
                            <a:schemeClr val="tx1"/>
                          </a:solidFill>
                          <a:effectLst/>
                          <a:latin typeface="Trebuchet MS" pitchFamily="34" charset="0"/>
                          <a:cs typeface="Times New Roman" pitchFamily="18" charset="0"/>
                        </a:rPr>
                        <a:t> </a:t>
                      </a:r>
                      <a:endParaRPr kumimoji="0" lang="en-US" sz="1800" b="0" i="0" u="none" strike="noStrike" cap="none" normalizeH="0" baseline="0" smtClean="0">
                        <a:ln>
                          <a:noFill/>
                        </a:ln>
                        <a:solidFill>
                          <a:schemeClr val="tx1"/>
                        </a:solidFill>
                        <a:effectLst/>
                        <a:latin typeface="Arial" charset="0"/>
                      </a:endParaRPr>
                    </a:p>
                  </a:txBody>
                  <a:tcPr marT="45712" marB="4571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228574">
                <a:tc gridSpan="4">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chemeClr val="tx1"/>
                          </a:solidFill>
                          <a:effectLst/>
                          <a:latin typeface="Trebuchet MS" pitchFamily="34" charset="0"/>
                          <a:cs typeface="Times New Roman" pitchFamily="18" charset="0"/>
                        </a:rPr>
                        <a:t>GUARANTEED ANALYSIS</a:t>
                      </a:r>
                      <a:endParaRPr kumimoji="0" lang="en-US" sz="1800" b="0" i="0" u="none" strike="noStrike" cap="none" normalizeH="0" baseline="0" smtClean="0">
                        <a:ln>
                          <a:noFill/>
                        </a:ln>
                        <a:solidFill>
                          <a:schemeClr val="tx1"/>
                        </a:solidFill>
                        <a:effectLst/>
                        <a:latin typeface="Arial" charset="0"/>
                      </a:endParaRPr>
                    </a:p>
                  </a:txBody>
                  <a:tcPr marT="45712" marB="4571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228574">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rebuchet MS" pitchFamily="34" charset="0"/>
                          <a:cs typeface="Times New Roman" pitchFamily="18" charset="0"/>
                        </a:rPr>
                        <a:t>Crude Protein (Min)</a:t>
                      </a:r>
                      <a:endParaRPr kumimoji="0" lang="en-US" sz="1800" b="0" i="0" u="none" strike="noStrike" cap="none" normalizeH="0" baseline="0" smtClean="0">
                        <a:ln>
                          <a:noFill/>
                        </a:ln>
                        <a:solidFill>
                          <a:schemeClr val="tx1"/>
                        </a:solidFill>
                        <a:effectLst/>
                        <a:latin typeface="Arial" charset="0"/>
                      </a:endParaRPr>
                    </a:p>
                  </a:txBody>
                  <a:tcPr marT="45712" marB="4571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rebuchet MS" pitchFamily="34" charset="0"/>
                          <a:cs typeface="Times New Roman" pitchFamily="18" charset="0"/>
                        </a:rPr>
                        <a:t>25.0%</a:t>
                      </a:r>
                      <a:endParaRPr kumimoji="0" lang="en-US" sz="1800" b="0" i="0" u="none" strike="noStrike" cap="none" normalizeH="0" baseline="0" smtClean="0">
                        <a:ln>
                          <a:noFill/>
                        </a:ln>
                        <a:solidFill>
                          <a:schemeClr val="tx1"/>
                        </a:solidFill>
                        <a:effectLst/>
                        <a:latin typeface="Arial" charset="0"/>
                      </a:endParaRPr>
                    </a:p>
                  </a:txBody>
                  <a:tcPr marT="45712" marB="4571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rebuchet MS" pitchFamily="34" charset="0"/>
                          <a:cs typeface="Times New Roman" pitchFamily="18" charset="0"/>
                        </a:rPr>
                        <a:t>Calcium (Ca) (Min)</a:t>
                      </a:r>
                      <a:endParaRPr kumimoji="0" lang="en-US" sz="1800" b="0" i="0" u="none" strike="noStrike" cap="none" normalizeH="0" baseline="0" smtClean="0">
                        <a:ln>
                          <a:noFill/>
                        </a:ln>
                        <a:solidFill>
                          <a:schemeClr val="tx1"/>
                        </a:solidFill>
                        <a:effectLst/>
                        <a:latin typeface="Arial" charset="0"/>
                      </a:endParaRPr>
                    </a:p>
                  </a:txBody>
                  <a:tcPr marT="45712" marB="4571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rebuchet MS" pitchFamily="34" charset="0"/>
                          <a:cs typeface="Times New Roman" pitchFamily="18" charset="0"/>
                        </a:rPr>
                        <a:t>1.1%</a:t>
                      </a:r>
                      <a:endParaRPr kumimoji="0" lang="en-US" sz="1800" b="0" i="0" u="none" strike="noStrike" cap="none" normalizeH="0" baseline="0" smtClean="0">
                        <a:ln>
                          <a:noFill/>
                        </a:ln>
                        <a:solidFill>
                          <a:schemeClr val="tx1"/>
                        </a:solidFill>
                        <a:effectLst/>
                        <a:latin typeface="Arial" charset="0"/>
                      </a:endParaRPr>
                    </a:p>
                  </a:txBody>
                  <a:tcPr marT="45712" marB="4571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28574">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rebuchet MS" pitchFamily="34" charset="0"/>
                          <a:cs typeface="Times New Roman" pitchFamily="18" charset="0"/>
                        </a:rPr>
                        <a:t>Crude Fat (Min)</a:t>
                      </a:r>
                      <a:endParaRPr kumimoji="0" lang="en-US" sz="1800" b="0" i="0" u="none" strike="noStrike" cap="none" normalizeH="0" baseline="0" smtClean="0">
                        <a:ln>
                          <a:noFill/>
                        </a:ln>
                        <a:solidFill>
                          <a:schemeClr val="tx1"/>
                        </a:solidFill>
                        <a:effectLst/>
                        <a:latin typeface="Arial" charset="0"/>
                      </a:endParaRPr>
                    </a:p>
                  </a:txBody>
                  <a:tcPr marT="45712" marB="4571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rebuchet MS" pitchFamily="34" charset="0"/>
                          <a:cs typeface="Times New Roman" pitchFamily="18" charset="0"/>
                        </a:rPr>
                        <a:t>10.0%</a:t>
                      </a:r>
                      <a:endParaRPr kumimoji="0" lang="en-US" sz="1800" b="0" i="0" u="none" strike="noStrike" cap="none" normalizeH="0" baseline="0" smtClean="0">
                        <a:ln>
                          <a:noFill/>
                        </a:ln>
                        <a:solidFill>
                          <a:schemeClr val="tx1"/>
                        </a:solidFill>
                        <a:effectLst/>
                        <a:latin typeface="Arial" charset="0"/>
                      </a:endParaRPr>
                    </a:p>
                  </a:txBody>
                  <a:tcPr marT="45712" marB="4571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rebuchet MS" pitchFamily="34" charset="0"/>
                          <a:cs typeface="Times New Roman" pitchFamily="18" charset="0"/>
                        </a:rPr>
                        <a:t>Iron (Fe) (Min)</a:t>
                      </a:r>
                      <a:endParaRPr kumimoji="0" lang="en-US" sz="1800" b="0" i="0" u="none" strike="noStrike" cap="none" normalizeH="0" baseline="0" smtClean="0">
                        <a:ln>
                          <a:noFill/>
                        </a:ln>
                        <a:solidFill>
                          <a:schemeClr val="tx1"/>
                        </a:solidFill>
                        <a:effectLst/>
                        <a:latin typeface="Arial" charset="0"/>
                      </a:endParaRPr>
                    </a:p>
                  </a:txBody>
                  <a:tcPr marT="45712" marB="4571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rebuchet MS" pitchFamily="34" charset="0"/>
                          <a:cs typeface="Times New Roman" pitchFamily="18" charset="0"/>
                        </a:rPr>
                        <a:t>200 mg/kg</a:t>
                      </a:r>
                      <a:endParaRPr kumimoji="0" lang="en-US" sz="1800" b="0" i="0" u="none" strike="noStrike" cap="none" normalizeH="0" baseline="0" smtClean="0">
                        <a:ln>
                          <a:noFill/>
                        </a:ln>
                        <a:solidFill>
                          <a:schemeClr val="tx1"/>
                        </a:solidFill>
                        <a:effectLst/>
                        <a:latin typeface="Arial" charset="0"/>
                      </a:endParaRPr>
                    </a:p>
                  </a:txBody>
                  <a:tcPr marT="45712" marB="4571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28574">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rebuchet MS" pitchFamily="34" charset="0"/>
                          <a:cs typeface="Times New Roman" pitchFamily="18" charset="0"/>
                        </a:rPr>
                        <a:t>Crude Fiber (Max)</a:t>
                      </a:r>
                      <a:endParaRPr kumimoji="0" lang="en-US" sz="1800" b="0" i="0" u="none" strike="noStrike" cap="none" normalizeH="0" baseline="0" smtClean="0">
                        <a:ln>
                          <a:noFill/>
                        </a:ln>
                        <a:solidFill>
                          <a:schemeClr val="tx1"/>
                        </a:solidFill>
                        <a:effectLst/>
                        <a:latin typeface="Arial" charset="0"/>
                      </a:endParaRPr>
                    </a:p>
                  </a:txBody>
                  <a:tcPr marT="45712" marB="4571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rebuchet MS" pitchFamily="34" charset="0"/>
                          <a:cs typeface="Times New Roman" pitchFamily="18" charset="0"/>
                        </a:rPr>
                        <a:t>4.0%</a:t>
                      </a:r>
                      <a:endParaRPr kumimoji="0" lang="en-US" sz="1800" b="0" i="0" u="none" strike="noStrike" cap="none" normalizeH="0" baseline="0" smtClean="0">
                        <a:ln>
                          <a:noFill/>
                        </a:ln>
                        <a:solidFill>
                          <a:schemeClr val="tx1"/>
                        </a:solidFill>
                        <a:effectLst/>
                        <a:latin typeface="Arial" charset="0"/>
                      </a:endParaRPr>
                    </a:p>
                  </a:txBody>
                  <a:tcPr marT="45712" marB="4571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rebuchet MS" pitchFamily="34" charset="0"/>
                          <a:cs typeface="Times New Roman" pitchFamily="18" charset="0"/>
                        </a:rPr>
                        <a:t>Selenium (Se) (Min)</a:t>
                      </a:r>
                      <a:endParaRPr kumimoji="0" lang="en-US" sz="1800" b="0" i="0" u="none" strike="noStrike" cap="none" normalizeH="0" baseline="0" smtClean="0">
                        <a:ln>
                          <a:noFill/>
                        </a:ln>
                        <a:solidFill>
                          <a:schemeClr val="tx1"/>
                        </a:solidFill>
                        <a:effectLst/>
                        <a:latin typeface="Arial" charset="0"/>
                      </a:endParaRPr>
                    </a:p>
                  </a:txBody>
                  <a:tcPr marT="45712" marB="4571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rebuchet MS" pitchFamily="34" charset="0"/>
                          <a:cs typeface="Times New Roman" pitchFamily="18" charset="0"/>
                        </a:rPr>
                        <a:t>0.2 mg/kg</a:t>
                      </a:r>
                      <a:endParaRPr kumimoji="0" lang="en-US" sz="1800" b="0" i="0" u="none" strike="noStrike" cap="none" normalizeH="0" baseline="0" smtClean="0">
                        <a:ln>
                          <a:noFill/>
                        </a:ln>
                        <a:solidFill>
                          <a:schemeClr val="tx1"/>
                        </a:solidFill>
                        <a:effectLst/>
                        <a:latin typeface="Arial" charset="0"/>
                      </a:endParaRPr>
                    </a:p>
                  </a:txBody>
                  <a:tcPr marT="45712" marB="4571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28574">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rebuchet MS" pitchFamily="34" charset="0"/>
                          <a:cs typeface="Times New Roman" pitchFamily="18" charset="0"/>
                        </a:rPr>
                        <a:t>Moisture (Max)</a:t>
                      </a:r>
                      <a:endParaRPr kumimoji="0" lang="en-US" sz="1800" b="0" i="0" u="none" strike="noStrike" cap="none" normalizeH="0" baseline="0" smtClean="0">
                        <a:ln>
                          <a:noFill/>
                        </a:ln>
                        <a:solidFill>
                          <a:schemeClr val="tx1"/>
                        </a:solidFill>
                        <a:effectLst/>
                        <a:latin typeface="Arial" charset="0"/>
                      </a:endParaRPr>
                    </a:p>
                  </a:txBody>
                  <a:tcPr marT="45712" marB="4571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rebuchet MS" pitchFamily="34" charset="0"/>
                          <a:cs typeface="Times New Roman" pitchFamily="18" charset="0"/>
                        </a:rPr>
                        <a:t>14.0% </a:t>
                      </a:r>
                      <a:endParaRPr kumimoji="0" lang="en-US" sz="1800" b="0" i="0" u="none" strike="noStrike" cap="none" normalizeH="0" baseline="0" smtClean="0">
                        <a:ln>
                          <a:noFill/>
                        </a:ln>
                        <a:solidFill>
                          <a:schemeClr val="tx1"/>
                        </a:solidFill>
                        <a:effectLst/>
                        <a:latin typeface="Arial" charset="0"/>
                      </a:endParaRPr>
                    </a:p>
                  </a:txBody>
                  <a:tcPr marT="45712" marB="4571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rebuchet MS" pitchFamily="34" charset="0"/>
                          <a:cs typeface="Times New Roman" pitchFamily="18" charset="0"/>
                        </a:rPr>
                        <a:t>Vitamin A (Min)</a:t>
                      </a:r>
                      <a:endParaRPr kumimoji="0" lang="en-US" sz="1800" b="0" i="0" u="none" strike="noStrike" cap="none" normalizeH="0" baseline="0" smtClean="0">
                        <a:ln>
                          <a:noFill/>
                        </a:ln>
                        <a:solidFill>
                          <a:schemeClr val="tx1"/>
                        </a:solidFill>
                        <a:effectLst/>
                        <a:latin typeface="Arial" charset="0"/>
                      </a:endParaRPr>
                    </a:p>
                  </a:txBody>
                  <a:tcPr marT="45712" marB="4571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rebuchet MS" pitchFamily="34" charset="0"/>
                          <a:cs typeface="Times New Roman" pitchFamily="18" charset="0"/>
                        </a:rPr>
                        <a:t>10,000 IU/kg</a:t>
                      </a:r>
                      <a:endParaRPr kumimoji="0" lang="en-US" sz="1800" b="0" i="0" u="none" strike="noStrike" cap="none" normalizeH="0" baseline="0" smtClean="0">
                        <a:ln>
                          <a:noFill/>
                        </a:ln>
                        <a:solidFill>
                          <a:schemeClr val="tx1"/>
                        </a:solidFill>
                        <a:effectLst/>
                        <a:latin typeface="Arial" charset="0"/>
                      </a:endParaRPr>
                    </a:p>
                  </a:txBody>
                  <a:tcPr marT="45712" marB="4571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28574">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rebuchet MS" pitchFamily="34" charset="0"/>
                          <a:cs typeface="Times New Roman" pitchFamily="18" charset="0"/>
                        </a:rPr>
                        <a:t>Linoleic Acid (Min)</a:t>
                      </a:r>
                      <a:endParaRPr kumimoji="0" lang="en-US" sz="1800" b="0" i="0" u="none" strike="noStrike" cap="none" normalizeH="0" baseline="0" smtClean="0">
                        <a:ln>
                          <a:noFill/>
                        </a:ln>
                        <a:solidFill>
                          <a:schemeClr val="tx1"/>
                        </a:solidFill>
                        <a:effectLst/>
                        <a:latin typeface="Arial" charset="0"/>
                      </a:endParaRPr>
                    </a:p>
                  </a:txBody>
                  <a:tcPr marT="45712" marB="4571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rebuchet MS" pitchFamily="34" charset="0"/>
                          <a:cs typeface="Times New Roman" pitchFamily="18" charset="0"/>
                        </a:rPr>
                        <a:t>1.5%</a:t>
                      </a:r>
                      <a:endParaRPr kumimoji="0" lang="en-US" sz="1800" b="0" i="0" u="none" strike="noStrike" cap="none" normalizeH="0" baseline="0" smtClean="0">
                        <a:ln>
                          <a:noFill/>
                        </a:ln>
                        <a:solidFill>
                          <a:schemeClr val="tx1"/>
                        </a:solidFill>
                        <a:effectLst/>
                        <a:latin typeface="Arial" charset="0"/>
                      </a:endParaRPr>
                    </a:p>
                  </a:txBody>
                  <a:tcPr marT="45712" marB="4571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rebuchet MS" pitchFamily="34" charset="0"/>
                          <a:cs typeface="Times New Roman" pitchFamily="18" charset="0"/>
                        </a:rPr>
                        <a:t>Vitamin E (Min)</a:t>
                      </a:r>
                      <a:endParaRPr kumimoji="0" lang="en-US" sz="1800" b="0" i="0" u="none" strike="noStrike" cap="none" normalizeH="0" baseline="0" smtClean="0">
                        <a:ln>
                          <a:noFill/>
                        </a:ln>
                        <a:solidFill>
                          <a:schemeClr val="tx1"/>
                        </a:solidFill>
                        <a:effectLst/>
                        <a:latin typeface="Arial" charset="0"/>
                      </a:endParaRPr>
                    </a:p>
                  </a:txBody>
                  <a:tcPr marT="45712" marB="4571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rebuchet MS" pitchFamily="34" charset="0"/>
                          <a:cs typeface="Times New Roman" pitchFamily="18" charset="0"/>
                        </a:rPr>
                        <a:t>100 IU/kg</a:t>
                      </a:r>
                      <a:endParaRPr kumimoji="0" lang="en-US" sz="1800" b="0" i="0" u="none" strike="noStrike" cap="none" normalizeH="0" baseline="0" smtClean="0">
                        <a:ln>
                          <a:noFill/>
                        </a:ln>
                        <a:solidFill>
                          <a:schemeClr val="tx1"/>
                        </a:solidFill>
                        <a:effectLst/>
                        <a:latin typeface="Arial" charset="0"/>
                      </a:endParaRPr>
                    </a:p>
                  </a:txBody>
                  <a:tcPr marT="45712" marB="4571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28574">
                <a:tc gridSpan="4">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chemeClr val="tx1"/>
                          </a:solidFill>
                          <a:effectLst/>
                          <a:latin typeface="Trebuchet MS" pitchFamily="34" charset="0"/>
                          <a:cs typeface="Times New Roman" pitchFamily="18" charset="0"/>
                        </a:rPr>
                        <a:t>CALORIE CONTENT</a:t>
                      </a:r>
                      <a:endParaRPr kumimoji="0" lang="en-US" sz="1800" b="0" i="0" u="none" strike="noStrike" cap="none" normalizeH="0" baseline="0" smtClean="0">
                        <a:ln>
                          <a:noFill/>
                        </a:ln>
                        <a:solidFill>
                          <a:schemeClr val="tx1"/>
                        </a:solidFill>
                        <a:effectLst/>
                        <a:latin typeface="Arial" charset="0"/>
                      </a:endParaRPr>
                    </a:p>
                  </a:txBody>
                  <a:tcPr marT="45712" marB="4571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228574">
                <a:tc gridSpan="4">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rebuchet MS" pitchFamily="34" charset="0"/>
                          <a:cs typeface="Times New Roman" pitchFamily="18" charset="0"/>
                        </a:rPr>
                        <a:t>Metabolizable Energy (ME)</a:t>
                      </a:r>
                      <a:endParaRPr kumimoji="0" lang="en-US" sz="1800" b="0" i="0" u="none" strike="noStrike" cap="none" normalizeH="0" baseline="0" smtClean="0">
                        <a:ln>
                          <a:noFill/>
                        </a:ln>
                        <a:solidFill>
                          <a:schemeClr val="tx1"/>
                        </a:solidFill>
                        <a:effectLst/>
                        <a:latin typeface="Arial" charset="0"/>
                      </a:endParaRPr>
                    </a:p>
                  </a:txBody>
                  <a:tcPr marT="45712" marB="4571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228574">
                <a:tc gridSpan="4">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rebuchet MS" pitchFamily="34" charset="0"/>
                          <a:cs typeface="Times New Roman" pitchFamily="18" charset="0"/>
                        </a:rPr>
                        <a:t>3.69 Mcal/kg</a:t>
                      </a:r>
                      <a:endParaRPr kumimoji="0" lang="en-US" sz="1800" b="0" i="0" u="none" strike="noStrike" cap="none" normalizeH="0" baseline="0" smtClean="0">
                        <a:ln>
                          <a:noFill/>
                        </a:ln>
                        <a:solidFill>
                          <a:schemeClr val="tx1"/>
                        </a:solidFill>
                        <a:effectLst/>
                        <a:latin typeface="Arial" charset="0"/>
                      </a:endParaRPr>
                    </a:p>
                  </a:txBody>
                  <a:tcPr marT="45712" marB="4571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228574">
                <a:tc gridSpan="4">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rebuchet MS" pitchFamily="34" charset="0"/>
                          <a:cs typeface="Times New Roman" pitchFamily="18" charset="0"/>
                        </a:rPr>
                        <a:t>16.74 Mcal/lb</a:t>
                      </a:r>
                      <a:endParaRPr kumimoji="0" lang="en-US" sz="1800" b="0" i="0" u="none" strike="noStrike" cap="none" normalizeH="0" baseline="0" smtClean="0">
                        <a:ln>
                          <a:noFill/>
                        </a:ln>
                        <a:solidFill>
                          <a:schemeClr val="tx1"/>
                        </a:solidFill>
                        <a:effectLst/>
                        <a:latin typeface="Arial" charset="0"/>
                      </a:endParaRPr>
                    </a:p>
                  </a:txBody>
                  <a:tcPr marT="45712" marB="4571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228574">
                <a:tc gridSpan="4">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rebuchet MS" pitchFamily="34" charset="0"/>
                          <a:cs typeface="Times New Roman" pitchFamily="18" charset="0"/>
                        </a:rPr>
                        <a:t>.36 Mcal/cup</a:t>
                      </a:r>
                      <a:endParaRPr kumimoji="0" lang="en-US" sz="1800" b="0" i="0" u="none" strike="noStrike" cap="none" normalizeH="0" baseline="0" smtClean="0">
                        <a:ln>
                          <a:noFill/>
                        </a:ln>
                        <a:solidFill>
                          <a:schemeClr val="tx1"/>
                        </a:solidFill>
                        <a:effectLst/>
                        <a:latin typeface="Arial" charset="0"/>
                      </a:endParaRPr>
                    </a:p>
                  </a:txBody>
                  <a:tcPr marT="45712" marB="4571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12339" name="Oval 889"/>
          <p:cNvSpPr>
            <a:spLocks noChangeArrowheads="1"/>
          </p:cNvSpPr>
          <p:nvPr/>
        </p:nvSpPr>
        <p:spPr bwMode="auto">
          <a:xfrm>
            <a:off x="4038600" y="3810000"/>
            <a:ext cx="2057400" cy="1600200"/>
          </a:xfrm>
          <a:prstGeom prst="ellipse">
            <a:avLst/>
          </a:prstGeom>
          <a:noFill/>
          <a:ln w="57150">
            <a:solidFill>
              <a:srgbClr val="00FF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12340" name="Line 890"/>
          <p:cNvSpPr>
            <a:spLocks noChangeShapeType="1"/>
          </p:cNvSpPr>
          <p:nvPr/>
        </p:nvSpPr>
        <p:spPr bwMode="auto">
          <a:xfrm rot="14123998" flipH="1">
            <a:off x="3654425" y="3883025"/>
            <a:ext cx="673100" cy="146050"/>
          </a:xfrm>
          <a:prstGeom prst="line">
            <a:avLst/>
          </a:prstGeom>
          <a:noFill/>
          <a:ln w="57150">
            <a:solidFill>
              <a:srgbClr val="00FF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341" name="Text Box 891"/>
          <p:cNvSpPr txBox="1">
            <a:spLocks noChangeArrowheads="1"/>
          </p:cNvSpPr>
          <p:nvPr/>
        </p:nvSpPr>
        <p:spPr bwMode="auto">
          <a:xfrm>
            <a:off x="5105400" y="1828800"/>
            <a:ext cx="3140075"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3200"/>
              <a:t>Dog Food Label</a:t>
            </a:r>
          </a:p>
        </p:txBody>
      </p:sp>
    </p:spTree>
    <p:extLst>
      <p:ext uri="{BB962C8B-B14F-4D97-AF65-F5344CB8AC3E}">
        <p14:creationId xmlns:p14="http://schemas.microsoft.com/office/powerpoint/2010/main" val="22940982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BAB951B3-7EC2-434C-BFDE-45F32D636687}" type="slidenum">
              <a:rPr lang="en-US" altLang="en-US" sz="1400"/>
              <a:pPr eaLnBrk="1" hangingPunct="1"/>
              <a:t>11</a:t>
            </a:fld>
            <a:endParaRPr lang="en-US" altLang="en-US" sz="1400"/>
          </a:p>
        </p:txBody>
      </p:sp>
      <p:sp>
        <p:nvSpPr>
          <p:cNvPr id="13315" name="Rectangle 2"/>
          <p:cNvSpPr>
            <a:spLocks noGrp="1" noChangeArrowheads="1"/>
          </p:cNvSpPr>
          <p:nvPr>
            <p:ph type="title"/>
          </p:nvPr>
        </p:nvSpPr>
        <p:spPr/>
        <p:txBody>
          <a:bodyPr/>
          <a:lstStyle/>
          <a:p>
            <a:pPr eaLnBrk="1" hangingPunct="1"/>
            <a:r>
              <a:rPr lang="en-US" altLang="en-US" dirty="0" smtClean="0"/>
              <a:t>Nutrition vs. Feed Label</a:t>
            </a:r>
          </a:p>
        </p:txBody>
      </p:sp>
      <p:sp>
        <p:nvSpPr>
          <p:cNvPr id="13316" name="Rectangle 7"/>
          <p:cNvSpPr>
            <a:spLocks noGrp="1" noChangeArrowheads="1"/>
          </p:cNvSpPr>
          <p:nvPr>
            <p:ph type="body" sz="half" idx="2"/>
          </p:nvPr>
        </p:nvSpPr>
        <p:spPr>
          <a:xfrm>
            <a:off x="685800" y="1828800"/>
            <a:ext cx="8001000" cy="4297363"/>
          </a:xfrm>
        </p:spPr>
        <p:txBody>
          <a:bodyPr/>
          <a:lstStyle/>
          <a:p>
            <a:pPr eaLnBrk="1" hangingPunct="1"/>
            <a:r>
              <a:rPr lang="en-US" altLang="en-US" sz="3200" dirty="0" smtClean="0"/>
              <a:t>Feed labels express energy content in </a:t>
            </a:r>
            <a:r>
              <a:rPr lang="en-US" altLang="en-US" sz="3200" dirty="0" err="1" smtClean="0"/>
              <a:t>megacalories</a:t>
            </a:r>
            <a:r>
              <a:rPr lang="en-US" altLang="en-US" sz="3200" dirty="0" smtClean="0"/>
              <a:t> per kilogram. </a:t>
            </a:r>
          </a:p>
          <a:p>
            <a:pPr eaLnBrk="1" hangingPunct="1"/>
            <a:endParaRPr lang="en-US" altLang="en-US" sz="3200" dirty="0" smtClean="0"/>
          </a:p>
          <a:p>
            <a:pPr eaLnBrk="1" hangingPunct="1"/>
            <a:r>
              <a:rPr lang="en-US" altLang="en-US" sz="3200" dirty="0" smtClean="0"/>
              <a:t>Nutrition labels express energy content in food calories based on a serving size. </a:t>
            </a:r>
          </a:p>
          <a:p>
            <a:pPr eaLnBrk="1" hangingPunct="1"/>
            <a:endParaRPr lang="en-US" altLang="en-US" sz="3200" dirty="0" smtClean="0"/>
          </a:p>
          <a:p>
            <a:pPr eaLnBrk="1" hangingPunct="1"/>
            <a:r>
              <a:rPr lang="en-US" altLang="en-US" sz="3200" dirty="0" smtClean="0"/>
              <a:t>How do these relate?</a:t>
            </a:r>
          </a:p>
          <a:p>
            <a:pPr eaLnBrk="1" hangingPunct="1"/>
            <a:endParaRPr lang="en-US" altLang="en-US" sz="3200" dirty="0" smtClean="0"/>
          </a:p>
        </p:txBody>
      </p:sp>
    </p:spTree>
    <p:extLst>
      <p:ext uri="{BB962C8B-B14F-4D97-AF65-F5344CB8AC3E}">
        <p14:creationId xmlns:p14="http://schemas.microsoft.com/office/powerpoint/2010/main" val="6530032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D3458789-5135-4F49-871F-3A4EA4CE082E}" type="slidenum">
              <a:rPr lang="en-US" altLang="en-US" sz="1400"/>
              <a:pPr eaLnBrk="1" hangingPunct="1"/>
              <a:t>12</a:t>
            </a:fld>
            <a:endParaRPr lang="en-US" altLang="en-US" sz="1400"/>
          </a:p>
        </p:txBody>
      </p:sp>
      <p:sp>
        <p:nvSpPr>
          <p:cNvPr id="14339" name="Rectangle 2"/>
          <p:cNvSpPr>
            <a:spLocks noGrp="1" noChangeArrowheads="1"/>
          </p:cNvSpPr>
          <p:nvPr>
            <p:ph type="title"/>
          </p:nvPr>
        </p:nvSpPr>
        <p:spPr/>
        <p:txBody>
          <a:bodyPr/>
          <a:lstStyle/>
          <a:p>
            <a:pPr eaLnBrk="1" hangingPunct="1"/>
            <a:r>
              <a:rPr lang="en-US" altLang="en-US" smtClean="0"/>
              <a:t>Energy Content of a Candy Bar</a:t>
            </a:r>
          </a:p>
        </p:txBody>
      </p:sp>
      <p:sp>
        <p:nvSpPr>
          <p:cNvPr id="14340" name="Rectangle 3"/>
          <p:cNvSpPr>
            <a:spLocks noGrp="1" noChangeArrowheads="1"/>
          </p:cNvSpPr>
          <p:nvPr>
            <p:ph type="body" sz="half" idx="2"/>
          </p:nvPr>
        </p:nvSpPr>
        <p:spPr>
          <a:xfrm>
            <a:off x="685800" y="1828800"/>
            <a:ext cx="8001000" cy="4297363"/>
          </a:xfrm>
        </p:spPr>
        <p:txBody>
          <a:bodyPr/>
          <a:lstStyle/>
          <a:p>
            <a:pPr eaLnBrk="1" hangingPunct="1"/>
            <a:r>
              <a:rPr lang="en-US" altLang="en-US" dirty="0" smtClean="0"/>
              <a:t>First change food calories (230 calories) to calories. Since there are 1000 calories per food calorie, multiply the calories by 1000. </a:t>
            </a:r>
          </a:p>
          <a:p>
            <a:pPr lvl="1" eaLnBrk="1" hangingPunct="1"/>
            <a:r>
              <a:rPr lang="en-US" altLang="en-US" dirty="0" smtClean="0"/>
              <a:t>There are 230,000 calories in a candy bar.</a:t>
            </a:r>
          </a:p>
          <a:p>
            <a:pPr eaLnBrk="1" hangingPunct="1"/>
            <a:endParaRPr lang="en-US" altLang="en-US" dirty="0" smtClean="0"/>
          </a:p>
          <a:p>
            <a:pPr eaLnBrk="1" hangingPunct="1"/>
            <a:r>
              <a:rPr lang="en-US" altLang="en-US" dirty="0"/>
              <a:t>T</a:t>
            </a:r>
            <a:r>
              <a:rPr lang="en-US" altLang="en-US" dirty="0" smtClean="0"/>
              <a:t>he candy bar is 43g, the next step is to determine the calories per gram. </a:t>
            </a:r>
          </a:p>
          <a:p>
            <a:pPr lvl="1" eaLnBrk="1" hangingPunct="1"/>
            <a:r>
              <a:rPr lang="en-US" altLang="en-US" dirty="0" smtClean="0"/>
              <a:t>Divide the total calories by 43. </a:t>
            </a:r>
          </a:p>
          <a:p>
            <a:pPr lvl="1" eaLnBrk="1" hangingPunct="1"/>
            <a:r>
              <a:rPr lang="en-US" altLang="en-US" dirty="0" smtClean="0"/>
              <a:t>The result is 5348.8 calories per gram.</a:t>
            </a:r>
          </a:p>
          <a:p>
            <a:pPr eaLnBrk="1" hangingPunct="1"/>
            <a:endParaRPr lang="en-US" altLang="en-US" sz="3200" dirty="0" smtClean="0"/>
          </a:p>
        </p:txBody>
      </p:sp>
    </p:spTree>
    <p:extLst>
      <p:ext uri="{BB962C8B-B14F-4D97-AF65-F5344CB8AC3E}">
        <p14:creationId xmlns:p14="http://schemas.microsoft.com/office/powerpoint/2010/main" val="40111070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A714B78B-8A7E-4860-A9D0-A36352D23F22}" type="slidenum">
              <a:rPr lang="en-US" altLang="en-US" sz="1400"/>
              <a:pPr eaLnBrk="1" hangingPunct="1"/>
              <a:t>13</a:t>
            </a:fld>
            <a:endParaRPr lang="en-US" altLang="en-US" sz="1400"/>
          </a:p>
        </p:txBody>
      </p:sp>
      <p:sp>
        <p:nvSpPr>
          <p:cNvPr id="15363" name="Rectangle 2"/>
          <p:cNvSpPr>
            <a:spLocks noGrp="1" noChangeArrowheads="1"/>
          </p:cNvSpPr>
          <p:nvPr>
            <p:ph type="title"/>
          </p:nvPr>
        </p:nvSpPr>
        <p:spPr/>
        <p:txBody>
          <a:bodyPr/>
          <a:lstStyle/>
          <a:p>
            <a:pPr eaLnBrk="1" hangingPunct="1"/>
            <a:r>
              <a:rPr lang="en-US" altLang="en-US" smtClean="0"/>
              <a:t>Energy Content of a Candy Bar</a:t>
            </a:r>
          </a:p>
        </p:txBody>
      </p:sp>
      <p:sp>
        <p:nvSpPr>
          <p:cNvPr id="15364" name="Rectangle 3"/>
          <p:cNvSpPr>
            <a:spLocks noGrp="1" noChangeArrowheads="1"/>
          </p:cNvSpPr>
          <p:nvPr>
            <p:ph type="body" sz="half" idx="2"/>
          </p:nvPr>
        </p:nvSpPr>
        <p:spPr>
          <a:xfrm>
            <a:off x="457200" y="1828800"/>
            <a:ext cx="8686800" cy="4572000"/>
          </a:xfrm>
        </p:spPr>
        <p:txBody>
          <a:bodyPr/>
          <a:lstStyle/>
          <a:p>
            <a:pPr eaLnBrk="1" hangingPunct="1">
              <a:lnSpc>
                <a:spcPct val="90000"/>
              </a:lnSpc>
            </a:pPr>
            <a:r>
              <a:rPr lang="en-US" altLang="en-US" smtClean="0"/>
              <a:t>Feed composition tables are expressed in Mcal/kg. The next step is to determine the calories per kilogram. </a:t>
            </a:r>
          </a:p>
          <a:p>
            <a:pPr lvl="1" eaLnBrk="1" hangingPunct="1">
              <a:lnSpc>
                <a:spcPct val="90000"/>
              </a:lnSpc>
            </a:pPr>
            <a:r>
              <a:rPr lang="en-US" altLang="en-US" smtClean="0"/>
              <a:t>To do this, multiply by 1000. </a:t>
            </a:r>
          </a:p>
          <a:p>
            <a:pPr lvl="1" eaLnBrk="1" hangingPunct="1">
              <a:lnSpc>
                <a:spcPct val="90000"/>
              </a:lnSpc>
            </a:pPr>
            <a:r>
              <a:rPr lang="en-US" altLang="en-US" smtClean="0"/>
              <a:t>There are 5,348,800 calories per kilogram of candy bar.</a:t>
            </a:r>
          </a:p>
          <a:p>
            <a:pPr eaLnBrk="1" hangingPunct="1">
              <a:lnSpc>
                <a:spcPct val="90000"/>
              </a:lnSpc>
            </a:pPr>
            <a:endParaRPr lang="en-US" altLang="en-US" smtClean="0"/>
          </a:p>
          <a:p>
            <a:pPr eaLnBrk="1" hangingPunct="1">
              <a:lnSpc>
                <a:spcPct val="90000"/>
              </a:lnSpc>
            </a:pPr>
            <a:r>
              <a:rPr lang="en-US" altLang="en-US" smtClean="0"/>
              <a:t>Finally, convert calories to megacalories. There are 1,000,000 calories per megacalorie. </a:t>
            </a:r>
          </a:p>
          <a:p>
            <a:pPr lvl="1" eaLnBrk="1" hangingPunct="1">
              <a:lnSpc>
                <a:spcPct val="90000"/>
              </a:lnSpc>
            </a:pPr>
            <a:r>
              <a:rPr lang="en-US" altLang="en-US" smtClean="0"/>
              <a:t>Divide 5,348,800 by 1,000,000. </a:t>
            </a:r>
          </a:p>
          <a:p>
            <a:pPr lvl="1" eaLnBrk="1" hangingPunct="1">
              <a:lnSpc>
                <a:spcPct val="90000"/>
              </a:lnSpc>
            </a:pPr>
            <a:r>
              <a:rPr lang="en-US" altLang="en-US" smtClean="0"/>
              <a:t>The result is 5.35 Mcal/kg. </a:t>
            </a:r>
          </a:p>
          <a:p>
            <a:pPr eaLnBrk="1" hangingPunct="1">
              <a:lnSpc>
                <a:spcPct val="90000"/>
              </a:lnSpc>
            </a:pPr>
            <a:endParaRPr lang="en-US" altLang="en-US" sz="3200" smtClean="0"/>
          </a:p>
        </p:txBody>
      </p:sp>
    </p:spTree>
    <p:extLst>
      <p:ext uri="{BB962C8B-B14F-4D97-AF65-F5344CB8AC3E}">
        <p14:creationId xmlns:p14="http://schemas.microsoft.com/office/powerpoint/2010/main" val="25194923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58F2415B-80D0-4860-BC2B-89AC33B6F811}" type="slidenum">
              <a:rPr lang="en-US" altLang="en-US" sz="1400"/>
              <a:pPr eaLnBrk="1" hangingPunct="1"/>
              <a:t>14</a:t>
            </a:fld>
            <a:endParaRPr lang="en-US" altLang="en-US" sz="1400"/>
          </a:p>
        </p:txBody>
      </p:sp>
      <p:sp>
        <p:nvSpPr>
          <p:cNvPr id="16387" name="Rectangle 2"/>
          <p:cNvSpPr>
            <a:spLocks noGrp="1" noChangeArrowheads="1"/>
          </p:cNvSpPr>
          <p:nvPr>
            <p:ph type="title"/>
          </p:nvPr>
        </p:nvSpPr>
        <p:spPr/>
        <p:txBody>
          <a:bodyPr/>
          <a:lstStyle/>
          <a:p>
            <a:pPr eaLnBrk="1" hangingPunct="1"/>
            <a:r>
              <a:rPr lang="en-US" altLang="en-US" sz="4000" smtClean="0"/>
              <a:t>Energy Comparison in a Candy Bar</a:t>
            </a:r>
          </a:p>
        </p:txBody>
      </p:sp>
      <p:sp>
        <p:nvSpPr>
          <p:cNvPr id="16388" name="Rectangle 3"/>
          <p:cNvSpPr>
            <a:spLocks noGrp="1" noChangeArrowheads="1"/>
          </p:cNvSpPr>
          <p:nvPr>
            <p:ph type="body" sz="half" idx="1"/>
          </p:nvPr>
        </p:nvSpPr>
        <p:spPr>
          <a:xfrm>
            <a:off x="304800" y="2209800"/>
            <a:ext cx="4343400" cy="3962400"/>
          </a:xfrm>
          <a:noFill/>
          <a:ln>
            <a:solidFill>
              <a:srgbClr val="0000FF"/>
            </a:solidFill>
            <a:miter lim="800000"/>
            <a:headEnd/>
            <a:tailEnd/>
          </a:ln>
        </p:spPr>
        <p:txBody>
          <a:bodyPr>
            <a:normAutofit lnSpcReduction="10000"/>
          </a:bodyPr>
          <a:lstStyle/>
          <a:p>
            <a:pPr eaLnBrk="1" hangingPunct="1">
              <a:buFontTx/>
              <a:buNone/>
            </a:pPr>
            <a:r>
              <a:rPr lang="en-US" altLang="en-US" sz="3200" smtClean="0">
                <a:solidFill>
                  <a:srgbClr val="0000FF"/>
                </a:solidFill>
              </a:rPr>
              <a:t>Candy Bar ~ 43g</a:t>
            </a:r>
          </a:p>
          <a:p>
            <a:pPr eaLnBrk="1" hangingPunct="1"/>
            <a:r>
              <a:rPr lang="en-US" altLang="en-US" sz="3200" smtClean="0">
                <a:solidFill>
                  <a:srgbClr val="0000FF"/>
                </a:solidFill>
              </a:rPr>
              <a:t>230 food calories/ 43g</a:t>
            </a:r>
          </a:p>
          <a:p>
            <a:pPr eaLnBrk="1" hangingPunct="1"/>
            <a:r>
              <a:rPr lang="en-US" altLang="en-US" sz="3200" smtClean="0">
                <a:solidFill>
                  <a:srgbClr val="0000FF"/>
                </a:solidFill>
              </a:rPr>
              <a:t>230000 calories/ 43g</a:t>
            </a:r>
          </a:p>
          <a:p>
            <a:pPr eaLnBrk="1" hangingPunct="1"/>
            <a:r>
              <a:rPr lang="en-US" altLang="en-US" sz="3200" smtClean="0">
                <a:solidFill>
                  <a:srgbClr val="0000FF"/>
                </a:solidFill>
              </a:rPr>
              <a:t>5348.8 cal/ 1g</a:t>
            </a:r>
          </a:p>
          <a:p>
            <a:pPr eaLnBrk="1" hangingPunct="1"/>
            <a:r>
              <a:rPr lang="en-US" altLang="en-US" sz="3200" smtClean="0">
                <a:solidFill>
                  <a:srgbClr val="0000FF"/>
                </a:solidFill>
              </a:rPr>
              <a:t>5348800 cal/ 1kg</a:t>
            </a:r>
          </a:p>
          <a:p>
            <a:pPr eaLnBrk="1" hangingPunct="1"/>
            <a:r>
              <a:rPr lang="en-US" altLang="en-US" sz="3200" b="1" smtClean="0">
                <a:solidFill>
                  <a:srgbClr val="0000FF"/>
                </a:solidFill>
              </a:rPr>
              <a:t>5.35 Mcal/kg</a:t>
            </a:r>
          </a:p>
        </p:txBody>
      </p:sp>
      <p:sp>
        <p:nvSpPr>
          <p:cNvPr id="16389" name="Rectangle 4"/>
          <p:cNvSpPr>
            <a:spLocks noGrp="1" noChangeArrowheads="1"/>
          </p:cNvSpPr>
          <p:nvPr>
            <p:ph type="body" sz="half" idx="2"/>
          </p:nvPr>
        </p:nvSpPr>
        <p:spPr>
          <a:xfrm>
            <a:off x="4648200" y="1828800"/>
            <a:ext cx="4495800" cy="4297363"/>
          </a:xfrm>
        </p:spPr>
        <p:txBody>
          <a:bodyPr/>
          <a:lstStyle/>
          <a:p>
            <a:pPr eaLnBrk="1" hangingPunct="1"/>
            <a:r>
              <a:rPr lang="en-US" altLang="en-US" sz="3200" smtClean="0"/>
              <a:t>Digestible energy for beef cattle in common feeds</a:t>
            </a:r>
          </a:p>
          <a:p>
            <a:pPr lvl="1" eaLnBrk="1" hangingPunct="1"/>
            <a:r>
              <a:rPr lang="en-US" altLang="en-US" sz="3200" smtClean="0"/>
              <a:t>Corn ~3.66 Mcal/kg</a:t>
            </a:r>
          </a:p>
          <a:p>
            <a:pPr lvl="1" eaLnBrk="1" hangingPunct="1"/>
            <a:r>
              <a:rPr lang="en-US" altLang="en-US" sz="3200" smtClean="0"/>
              <a:t>Alfalfa ~2.56 Mcal/kg</a:t>
            </a:r>
          </a:p>
          <a:p>
            <a:pPr lvl="1" eaLnBrk="1" hangingPunct="1"/>
            <a:r>
              <a:rPr lang="en-US" altLang="en-US" sz="3200" smtClean="0"/>
              <a:t>Oats ~ 3.40 Mcal/kg</a:t>
            </a:r>
          </a:p>
        </p:txBody>
      </p:sp>
    </p:spTree>
    <p:extLst>
      <p:ext uri="{BB962C8B-B14F-4D97-AF65-F5344CB8AC3E}">
        <p14:creationId xmlns:p14="http://schemas.microsoft.com/office/powerpoint/2010/main" val="38501019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itchFamily="34" charset="0"/>
                <a:cs typeface="Arial" pitchFamily="34" charset="0"/>
              </a:rPr>
              <a:t>References</a:t>
            </a:r>
            <a:endParaRPr lang="en-US" dirty="0">
              <a:latin typeface="Arial" pitchFamily="34" charset="0"/>
              <a:cs typeface="Arial" pitchFamily="34" charset="0"/>
            </a:endParaRPr>
          </a:p>
        </p:txBody>
      </p:sp>
      <p:sp>
        <p:nvSpPr>
          <p:cNvPr id="3" name="Content Placeholder 2"/>
          <p:cNvSpPr>
            <a:spLocks noGrp="1"/>
          </p:cNvSpPr>
          <p:nvPr>
            <p:ph idx="1"/>
          </p:nvPr>
        </p:nvSpPr>
        <p:spPr>
          <a:xfrm>
            <a:off x="457200" y="1828800"/>
            <a:ext cx="8229600" cy="4351282"/>
          </a:xfrm>
        </p:spPr>
        <p:txBody>
          <a:bodyPr/>
          <a:lstStyle/>
          <a:p>
            <a:pPr>
              <a:buNone/>
            </a:pPr>
            <a:r>
              <a:rPr lang="en-US" altLang="en-US" dirty="0"/>
              <a:t>Cheeke, P.R. (1991). </a:t>
            </a:r>
            <a:r>
              <a:rPr lang="en-US" altLang="en-US" i="1" dirty="0"/>
              <a:t>Applied animal nutrition: Feeds and feeding</a:t>
            </a:r>
            <a:r>
              <a:rPr lang="en-US" altLang="en-US" dirty="0"/>
              <a:t>. Englewood Cliffs, NJ: Prentice Hall.</a:t>
            </a:r>
          </a:p>
          <a:p>
            <a:pPr>
              <a:buNone/>
            </a:pPr>
            <a:r>
              <a:rPr lang="en-US" altLang="en-US" dirty="0" err="1"/>
              <a:t>Ensminger</a:t>
            </a:r>
            <a:r>
              <a:rPr lang="en-US" altLang="en-US" dirty="0"/>
              <a:t>, M.E. (1991). </a:t>
            </a:r>
            <a:r>
              <a:rPr lang="en-US" altLang="en-US" i="1" dirty="0"/>
              <a:t>Animal science</a:t>
            </a:r>
            <a:r>
              <a:rPr lang="en-US" altLang="en-US" dirty="0"/>
              <a:t>. Danville, IL: Interstate Publishers, Inc.</a:t>
            </a:r>
          </a:p>
        </p:txBody>
      </p:sp>
      <p:sp>
        <p:nvSpPr>
          <p:cNvPr id="4" name="Slide Number Placeholder 3"/>
          <p:cNvSpPr>
            <a:spLocks noGrp="1"/>
          </p:cNvSpPr>
          <p:nvPr>
            <p:ph type="sldNum" sz="quarter" idx="12"/>
          </p:nvPr>
        </p:nvSpPr>
        <p:spPr/>
        <p:txBody>
          <a:bodyPr/>
          <a:lstStyle/>
          <a:p>
            <a:fld id="{4B98D9DB-9F03-49E4-BBAA-20DA05506B06}" type="slidenum">
              <a:rPr lang="en-US" smtClean="0"/>
              <a:t>15</a:t>
            </a:fld>
            <a:endParaRPr lang="en-US"/>
          </a:p>
        </p:txBody>
      </p:sp>
    </p:spTree>
    <p:extLst>
      <p:ext uri="{BB962C8B-B14F-4D97-AF65-F5344CB8AC3E}">
        <p14:creationId xmlns:p14="http://schemas.microsoft.com/office/powerpoint/2010/main" val="864845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762000" y="1345227"/>
            <a:ext cx="8382000" cy="52322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sp>
        <p:nvSpPr>
          <p:cNvPr id="7" name="Rectangle 4"/>
          <p:cNvSpPr>
            <a:spLocks noGrp="1" noChangeArrowheads="1"/>
          </p:cNvSpPr>
          <p:nvPr>
            <p:ph type="title"/>
          </p:nvPr>
        </p:nvSpPr>
        <p:spPr>
          <a:xfrm>
            <a:off x="533400" y="2667000"/>
            <a:ext cx="8229600" cy="1173163"/>
          </a:xfrm>
          <a:prstGeom prst="rect">
            <a:avLst/>
          </a:prstGeom>
        </p:spPr>
        <p:txBody>
          <a:bodyPr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Reading</a:t>
            </a:r>
            <a:r>
              <a:rPr kumimoji="0" lang="en-US" sz="4400" b="0" i="0" u="none" strike="noStrike" kern="0" cap="none" spc="0" normalizeH="0" noProof="0" dirty="0" smtClean="0">
                <a:ln>
                  <a:noFill/>
                </a:ln>
                <a:solidFill>
                  <a:sysClr val="windowText" lastClr="000000"/>
                </a:solidFill>
                <a:effectLst/>
                <a:uLnTx/>
                <a:uFillTx/>
                <a:latin typeface="Arial" pitchFamily="34" charset="0"/>
                <a:cs typeface="Arial" pitchFamily="34" charset="0"/>
              </a:rPr>
              <a:t> Labels</a:t>
            </a:r>
            <a:endParaRPr kumimoji="0" lang="en-US" sz="4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8" name="TextBox 7"/>
          <p:cNvSpPr txBox="1"/>
          <p:nvPr/>
        </p:nvSpPr>
        <p:spPr>
          <a:xfrm>
            <a:off x="533400" y="4328359"/>
            <a:ext cx="8077200" cy="584775"/>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Unit 5 – Lesson </a:t>
            </a:r>
            <a:r>
              <a:rPr lang="en-US" sz="3200" kern="0" noProof="0" dirty="0" smtClean="0">
                <a:solidFill>
                  <a:sysClr val="windowText" lastClr="000000"/>
                </a:solidFill>
                <a:latin typeface="Arial" pitchFamily="34" charset="0"/>
                <a:cs typeface="Arial" pitchFamily="34" charset="0"/>
              </a:rPr>
              <a:t>5.3 Feedstuffs</a:t>
            </a:r>
            <a:endParaRPr kumimoji="0" lang="en-US" sz="32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9" name="Slide Number Placeholder 8"/>
          <p:cNvSpPr>
            <a:spLocks noGrp="1"/>
          </p:cNvSpPr>
          <p:nvPr>
            <p:ph type="sldNum" sz="quarter" idx="4294967295"/>
          </p:nvPr>
        </p:nvSpPr>
        <p:spPr>
          <a:xfrm>
            <a:off x="6553200" y="6356350"/>
            <a:ext cx="2133600" cy="365125"/>
          </a:xfrm>
        </p:spPr>
        <p:txBody>
          <a:bodyPr/>
          <a:lstStyle/>
          <a:p>
            <a:fld id="{4B98D9DB-9F03-49E4-BBAA-20DA05506B06}" type="slidenum">
              <a:rPr lang="en-US" smtClean="0"/>
              <a:t>2</a:t>
            </a:fld>
            <a:endParaRPr lang="en-US"/>
          </a:p>
        </p:txBody>
      </p:sp>
    </p:spTree>
    <p:extLst>
      <p:ext uri="{BB962C8B-B14F-4D97-AF65-F5344CB8AC3E}">
        <p14:creationId xmlns:p14="http://schemas.microsoft.com/office/powerpoint/2010/main" val="29337668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B9CFBF34-DAC9-43DD-ACE1-4851103FACE2}" type="slidenum">
              <a:rPr lang="en-US" altLang="en-US" sz="1400"/>
              <a:pPr eaLnBrk="1" hangingPunct="1"/>
              <a:t>3</a:t>
            </a:fld>
            <a:endParaRPr lang="en-US" altLang="en-US" sz="1400"/>
          </a:p>
        </p:txBody>
      </p:sp>
      <p:sp>
        <p:nvSpPr>
          <p:cNvPr id="5123" name="Rectangle 2"/>
          <p:cNvSpPr>
            <a:spLocks noGrp="1" noChangeArrowheads="1"/>
          </p:cNvSpPr>
          <p:nvPr>
            <p:ph type="title"/>
          </p:nvPr>
        </p:nvSpPr>
        <p:spPr/>
        <p:txBody>
          <a:bodyPr/>
          <a:lstStyle/>
          <a:p>
            <a:pPr eaLnBrk="1" hangingPunct="1"/>
            <a:r>
              <a:rPr lang="en-US" altLang="en-US" sz="5400" smtClean="0"/>
              <a:t>Terminology</a:t>
            </a:r>
          </a:p>
        </p:txBody>
      </p:sp>
      <p:sp>
        <p:nvSpPr>
          <p:cNvPr id="5124" name="Rectangle 3"/>
          <p:cNvSpPr>
            <a:spLocks noGrp="1" noChangeArrowheads="1"/>
          </p:cNvSpPr>
          <p:nvPr>
            <p:ph type="body" idx="1"/>
          </p:nvPr>
        </p:nvSpPr>
        <p:spPr/>
        <p:txBody>
          <a:bodyPr/>
          <a:lstStyle/>
          <a:p>
            <a:pPr eaLnBrk="1" hangingPunct="1"/>
            <a:r>
              <a:rPr lang="en-US" altLang="en-US" smtClean="0"/>
              <a:t>Crude Fiber		(CF)</a:t>
            </a:r>
          </a:p>
          <a:p>
            <a:pPr lvl="1" eaLnBrk="1" hangingPunct="1"/>
            <a:r>
              <a:rPr lang="en-US" altLang="en-US" smtClean="0"/>
              <a:t>The part of feeds containing the cellulose, lignin, and other structural carbohydrates as determined by the proximate analysis. </a:t>
            </a:r>
          </a:p>
          <a:p>
            <a:pPr eaLnBrk="1" hangingPunct="1"/>
            <a:r>
              <a:rPr lang="en-US" altLang="en-US" smtClean="0"/>
              <a:t>Crude Protein	(CP)</a:t>
            </a:r>
          </a:p>
          <a:p>
            <a:pPr lvl="1" eaLnBrk="1" hangingPunct="1"/>
            <a:r>
              <a:rPr lang="en-US" altLang="en-US" smtClean="0"/>
              <a:t>A measure or estimate of the total protein in a feed determined by multiplying the total nitrogen content by 6.25. </a:t>
            </a:r>
          </a:p>
        </p:txBody>
      </p:sp>
    </p:spTree>
    <p:extLst>
      <p:ext uri="{BB962C8B-B14F-4D97-AF65-F5344CB8AC3E}">
        <p14:creationId xmlns:p14="http://schemas.microsoft.com/office/powerpoint/2010/main" val="28976386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95568EAD-B422-456D-8AF8-67E3805D0F17}" type="slidenum">
              <a:rPr lang="en-US" altLang="en-US" sz="1400"/>
              <a:pPr eaLnBrk="1" hangingPunct="1"/>
              <a:t>4</a:t>
            </a:fld>
            <a:endParaRPr lang="en-US" altLang="en-US" sz="1400"/>
          </a:p>
        </p:txBody>
      </p:sp>
      <p:sp>
        <p:nvSpPr>
          <p:cNvPr id="6147" name="Rectangle 2"/>
          <p:cNvSpPr>
            <a:spLocks noGrp="1" noChangeArrowheads="1"/>
          </p:cNvSpPr>
          <p:nvPr>
            <p:ph type="title"/>
          </p:nvPr>
        </p:nvSpPr>
        <p:spPr/>
        <p:txBody>
          <a:bodyPr/>
          <a:lstStyle/>
          <a:p>
            <a:pPr eaLnBrk="1" hangingPunct="1"/>
            <a:r>
              <a:rPr lang="en-US" altLang="en-US" sz="5400" smtClean="0"/>
              <a:t>Terminology</a:t>
            </a:r>
          </a:p>
        </p:txBody>
      </p:sp>
      <p:sp>
        <p:nvSpPr>
          <p:cNvPr id="6148" name="Rectangle 3"/>
          <p:cNvSpPr>
            <a:spLocks noGrp="1" noChangeArrowheads="1"/>
          </p:cNvSpPr>
          <p:nvPr>
            <p:ph type="body" idx="1"/>
          </p:nvPr>
        </p:nvSpPr>
        <p:spPr/>
        <p:txBody>
          <a:bodyPr/>
          <a:lstStyle/>
          <a:p>
            <a:pPr eaLnBrk="1" hangingPunct="1"/>
            <a:r>
              <a:rPr lang="en-US" altLang="en-US" dirty="0" smtClean="0"/>
              <a:t>Dry Matter</a:t>
            </a:r>
            <a:r>
              <a:rPr lang="en-US" altLang="en-US" dirty="0"/>
              <a:t>	</a:t>
            </a:r>
            <a:r>
              <a:rPr lang="en-US" altLang="en-US" dirty="0" smtClean="0"/>
              <a:t>(DM)</a:t>
            </a:r>
          </a:p>
          <a:p>
            <a:pPr lvl="1" eaLnBrk="1" hangingPunct="1"/>
            <a:r>
              <a:rPr lang="en-US" altLang="en-US" dirty="0" smtClean="0"/>
              <a:t>The total amount of matter, as in a feed, less the moisture it contains. </a:t>
            </a:r>
          </a:p>
          <a:p>
            <a:pPr eaLnBrk="1" hangingPunct="1"/>
            <a:r>
              <a:rPr lang="en-US" altLang="en-US" dirty="0" err="1" smtClean="0"/>
              <a:t>Metabolizable</a:t>
            </a:r>
            <a:r>
              <a:rPr lang="en-US" altLang="en-US" dirty="0" smtClean="0"/>
              <a:t> Energy  	(ME)</a:t>
            </a:r>
          </a:p>
          <a:p>
            <a:pPr lvl="1" eaLnBrk="1" hangingPunct="1"/>
            <a:r>
              <a:rPr lang="en-US" altLang="en-US" dirty="0" smtClean="0"/>
              <a:t>The total amount of energy in feed less the losses in feces, combustible gases, and urine. Also called available energy. </a:t>
            </a:r>
          </a:p>
        </p:txBody>
      </p:sp>
    </p:spTree>
    <p:extLst>
      <p:ext uri="{BB962C8B-B14F-4D97-AF65-F5344CB8AC3E}">
        <p14:creationId xmlns:p14="http://schemas.microsoft.com/office/powerpoint/2010/main" val="26454262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CC9507DB-F16B-4006-92A8-77194A196C1D}" type="slidenum">
              <a:rPr lang="en-US" altLang="en-US" sz="1400"/>
              <a:pPr eaLnBrk="1" hangingPunct="1"/>
              <a:t>5</a:t>
            </a:fld>
            <a:endParaRPr lang="en-US" altLang="en-US" sz="1400"/>
          </a:p>
        </p:txBody>
      </p:sp>
      <p:sp>
        <p:nvSpPr>
          <p:cNvPr id="7171" name="Rectangle 2"/>
          <p:cNvSpPr>
            <a:spLocks noGrp="1" noChangeArrowheads="1"/>
          </p:cNvSpPr>
          <p:nvPr>
            <p:ph type="title"/>
          </p:nvPr>
        </p:nvSpPr>
        <p:spPr/>
        <p:txBody>
          <a:bodyPr/>
          <a:lstStyle/>
          <a:p>
            <a:pPr eaLnBrk="1" hangingPunct="1"/>
            <a:r>
              <a:rPr lang="en-US" altLang="en-US" sz="5400" smtClean="0"/>
              <a:t>Terminology</a:t>
            </a:r>
          </a:p>
        </p:txBody>
      </p:sp>
      <p:sp>
        <p:nvSpPr>
          <p:cNvPr id="7172" name="Rectangle 3"/>
          <p:cNvSpPr>
            <a:spLocks noGrp="1" noChangeArrowheads="1"/>
          </p:cNvSpPr>
          <p:nvPr>
            <p:ph type="body" idx="1"/>
          </p:nvPr>
        </p:nvSpPr>
        <p:spPr/>
        <p:txBody>
          <a:bodyPr/>
          <a:lstStyle/>
          <a:p>
            <a:pPr eaLnBrk="1" hangingPunct="1"/>
            <a:r>
              <a:rPr lang="en-US" altLang="en-US" smtClean="0"/>
              <a:t>Total Digestible Nutrients (TDN)</a:t>
            </a:r>
          </a:p>
          <a:p>
            <a:pPr lvl="1" eaLnBrk="1" hangingPunct="1"/>
            <a:r>
              <a:rPr lang="en-US" altLang="en-US" smtClean="0"/>
              <a:t>A standard evaluation of the usefulness of a particular feed for livestock, which includes all the digestible organic nutrients; protein, fiber, nitrogen-free extract, and fat. </a:t>
            </a:r>
          </a:p>
        </p:txBody>
      </p:sp>
    </p:spTree>
    <p:extLst>
      <p:ext uri="{BB962C8B-B14F-4D97-AF65-F5344CB8AC3E}">
        <p14:creationId xmlns:p14="http://schemas.microsoft.com/office/powerpoint/2010/main" val="23321439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412A82B2-505B-4020-BD40-9C49A8B604E7}" type="slidenum">
              <a:rPr lang="en-US" altLang="en-US" sz="1400"/>
              <a:pPr eaLnBrk="1" hangingPunct="1"/>
              <a:t>6</a:t>
            </a:fld>
            <a:endParaRPr lang="en-US" altLang="en-US" sz="1400"/>
          </a:p>
        </p:txBody>
      </p:sp>
      <p:sp>
        <p:nvSpPr>
          <p:cNvPr id="8195" name="Rectangle 2"/>
          <p:cNvSpPr>
            <a:spLocks noGrp="1" noChangeArrowheads="1"/>
          </p:cNvSpPr>
          <p:nvPr>
            <p:ph type="title"/>
          </p:nvPr>
        </p:nvSpPr>
        <p:spPr>
          <a:xfrm>
            <a:off x="4191000" y="274638"/>
            <a:ext cx="4495800" cy="1020762"/>
          </a:xfrm>
        </p:spPr>
        <p:txBody>
          <a:bodyPr/>
          <a:lstStyle/>
          <a:p>
            <a:pPr eaLnBrk="1" hangingPunct="1"/>
            <a:r>
              <a:rPr lang="en-US" altLang="en-US" smtClean="0"/>
              <a:t>Feed Analysis</a:t>
            </a:r>
          </a:p>
        </p:txBody>
      </p:sp>
      <p:sp>
        <p:nvSpPr>
          <p:cNvPr id="8196" name="Rectangle 5"/>
          <p:cNvSpPr>
            <a:spLocks noGrp="1" noChangeArrowheads="1"/>
          </p:cNvSpPr>
          <p:nvPr>
            <p:ph type="body" sz="half" idx="2"/>
          </p:nvPr>
        </p:nvSpPr>
        <p:spPr/>
        <p:txBody>
          <a:bodyPr/>
          <a:lstStyle/>
          <a:p>
            <a:pPr marL="0" indent="0" eaLnBrk="1" hangingPunct="1">
              <a:buFontTx/>
              <a:buNone/>
            </a:pPr>
            <a:r>
              <a:rPr lang="en-US" altLang="en-US" smtClean="0"/>
              <a:t>The chemical or material analysis of a feedstuff that is determined at a laboratory.</a:t>
            </a:r>
          </a:p>
        </p:txBody>
      </p:sp>
      <p:sp>
        <p:nvSpPr>
          <p:cNvPr id="8197" name="Rectangle 11"/>
          <p:cNvSpPr>
            <a:spLocks noGrp="1" noChangeArrowheads="1"/>
          </p:cNvSpPr>
          <p:nvPr>
            <p:ph sz="half" idx="1"/>
          </p:nvPr>
        </p:nvSpPr>
        <p:spPr/>
        <p:txBody>
          <a:bodyPr/>
          <a:lstStyle/>
          <a:p>
            <a:pPr eaLnBrk="1" hangingPunct="1"/>
            <a:endParaRPr lang="en-US" altLang="en-US" sz="2800" smtClean="0"/>
          </a:p>
        </p:txBody>
      </p:sp>
      <p:pic>
        <p:nvPicPr>
          <p:cNvPr id="8198" name="Picture 12" descr="feedanalysi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0"/>
            <a:ext cx="3875088" cy="686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140715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5BE64BB5-695B-4C26-A81D-AA13524BA2E0}" type="slidenum">
              <a:rPr lang="en-US" altLang="en-US" sz="1400"/>
              <a:pPr eaLnBrk="1" hangingPunct="1"/>
              <a:t>7</a:t>
            </a:fld>
            <a:endParaRPr lang="en-US" altLang="en-US" sz="1400"/>
          </a:p>
        </p:txBody>
      </p:sp>
      <p:sp>
        <p:nvSpPr>
          <p:cNvPr id="9219" name="Rectangle 2"/>
          <p:cNvSpPr>
            <a:spLocks noGrp="1" noChangeArrowheads="1"/>
          </p:cNvSpPr>
          <p:nvPr>
            <p:ph type="title"/>
          </p:nvPr>
        </p:nvSpPr>
        <p:spPr/>
        <p:txBody>
          <a:bodyPr/>
          <a:lstStyle/>
          <a:p>
            <a:pPr eaLnBrk="1" hangingPunct="1"/>
            <a:r>
              <a:rPr lang="en-US" altLang="en-US" sz="5400" smtClean="0"/>
              <a:t>Feed Labels</a:t>
            </a:r>
          </a:p>
        </p:txBody>
      </p:sp>
      <p:sp>
        <p:nvSpPr>
          <p:cNvPr id="9220" name="Rectangle 4"/>
          <p:cNvSpPr>
            <a:spLocks noGrp="1" noChangeArrowheads="1"/>
          </p:cNvSpPr>
          <p:nvPr>
            <p:ph type="body" sz="half" idx="1"/>
          </p:nvPr>
        </p:nvSpPr>
        <p:spPr>
          <a:xfrm>
            <a:off x="457200" y="1828800"/>
            <a:ext cx="4419600" cy="4297363"/>
          </a:xfrm>
        </p:spPr>
        <p:txBody>
          <a:bodyPr/>
          <a:lstStyle/>
          <a:p>
            <a:pPr eaLnBrk="1" hangingPunct="1"/>
            <a:r>
              <a:rPr lang="en-US" altLang="en-US" sz="3600" dirty="0" smtClean="0"/>
              <a:t>Contains less information than an analysis report.</a:t>
            </a:r>
          </a:p>
          <a:p>
            <a:pPr eaLnBrk="1" hangingPunct="1"/>
            <a:r>
              <a:rPr lang="en-US" altLang="en-US" sz="3600" dirty="0" smtClean="0"/>
              <a:t>May use estimates rather than exact percentages of nutrients.</a:t>
            </a:r>
          </a:p>
        </p:txBody>
      </p:sp>
      <p:pic>
        <p:nvPicPr>
          <p:cNvPr id="9221" name="Picture 9" descr="feedtag"/>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054600" y="1828800"/>
            <a:ext cx="3225800" cy="4297363"/>
          </a:xfrm>
          <a:noFill/>
        </p:spPr>
      </p:pic>
    </p:spTree>
    <p:extLst>
      <p:ext uri="{BB962C8B-B14F-4D97-AF65-F5344CB8AC3E}">
        <p14:creationId xmlns:p14="http://schemas.microsoft.com/office/powerpoint/2010/main" val="16670666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599FF318-7807-43F1-89A6-D87238EB286B}" type="slidenum">
              <a:rPr lang="en-US" altLang="en-US" sz="1400"/>
              <a:pPr eaLnBrk="1" hangingPunct="1"/>
              <a:t>8</a:t>
            </a:fld>
            <a:endParaRPr lang="en-US" altLang="en-US" sz="1400"/>
          </a:p>
        </p:txBody>
      </p:sp>
      <p:sp>
        <p:nvSpPr>
          <p:cNvPr id="10243" name="Rectangle 2"/>
          <p:cNvSpPr>
            <a:spLocks noGrp="1" noChangeArrowheads="1"/>
          </p:cNvSpPr>
          <p:nvPr>
            <p:ph type="title"/>
          </p:nvPr>
        </p:nvSpPr>
        <p:spPr/>
        <p:txBody>
          <a:bodyPr/>
          <a:lstStyle/>
          <a:p>
            <a:pPr eaLnBrk="1" hangingPunct="1"/>
            <a:r>
              <a:rPr lang="en-US" altLang="en-US" smtClean="0"/>
              <a:t>Guarantees</a:t>
            </a:r>
          </a:p>
        </p:txBody>
      </p:sp>
      <p:sp>
        <p:nvSpPr>
          <p:cNvPr id="10244" name="Rectangle 3"/>
          <p:cNvSpPr>
            <a:spLocks noGrp="1" noChangeArrowheads="1"/>
          </p:cNvSpPr>
          <p:nvPr>
            <p:ph type="body" idx="1"/>
          </p:nvPr>
        </p:nvSpPr>
        <p:spPr/>
        <p:txBody>
          <a:bodyPr/>
          <a:lstStyle/>
          <a:p>
            <a:pPr eaLnBrk="1" hangingPunct="1"/>
            <a:r>
              <a:rPr lang="en-US" altLang="en-US" dirty="0" smtClean="0"/>
              <a:t>Guarantees allow for some flexibility in mixing a feed.</a:t>
            </a:r>
          </a:p>
          <a:p>
            <a:pPr eaLnBrk="1" hangingPunct="1"/>
            <a:r>
              <a:rPr lang="en-US" altLang="en-US" dirty="0" smtClean="0"/>
              <a:t>Usually expressed as a percentage (%).</a:t>
            </a:r>
          </a:p>
          <a:p>
            <a:pPr eaLnBrk="1" hangingPunct="1"/>
            <a:r>
              <a:rPr lang="en-US" altLang="en-US" dirty="0" smtClean="0"/>
              <a:t>Minimum – the least amount of a nutrient included in the feed (i.e., protein &amp; fat).</a:t>
            </a:r>
          </a:p>
          <a:p>
            <a:pPr eaLnBrk="1" hangingPunct="1"/>
            <a:r>
              <a:rPr lang="en-US" altLang="en-US" dirty="0" smtClean="0"/>
              <a:t>Maximum – the greatest amount of a nutrient included in the feed (i.e., fiber).</a:t>
            </a:r>
          </a:p>
        </p:txBody>
      </p:sp>
    </p:spTree>
    <p:extLst>
      <p:ext uri="{BB962C8B-B14F-4D97-AF65-F5344CB8AC3E}">
        <p14:creationId xmlns:p14="http://schemas.microsoft.com/office/powerpoint/2010/main" val="24430197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57DDD66D-9F45-40D2-8BD9-DC7CF81F8E7C}" type="slidenum">
              <a:rPr lang="en-US" altLang="en-US" sz="1400"/>
              <a:pPr eaLnBrk="1" hangingPunct="1"/>
              <a:t>9</a:t>
            </a:fld>
            <a:endParaRPr lang="en-US" altLang="en-US" sz="1400"/>
          </a:p>
        </p:txBody>
      </p:sp>
      <p:pic>
        <p:nvPicPr>
          <p:cNvPr id="11267" name="Picture 12" descr="hersheylabe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743200"/>
            <a:ext cx="4035425" cy="302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8" name="Rectangle 2"/>
          <p:cNvSpPr>
            <a:spLocks noGrp="1" noChangeArrowheads="1"/>
          </p:cNvSpPr>
          <p:nvPr>
            <p:ph type="title"/>
          </p:nvPr>
        </p:nvSpPr>
        <p:spPr/>
        <p:txBody>
          <a:bodyPr>
            <a:normAutofit fontScale="90000"/>
          </a:bodyPr>
          <a:lstStyle/>
          <a:p>
            <a:pPr eaLnBrk="1" hangingPunct="1"/>
            <a:r>
              <a:rPr lang="en-US" altLang="en-US" dirty="0" smtClean="0"/>
              <a:t>Nutrition vs. Feed Label - Energy</a:t>
            </a:r>
          </a:p>
        </p:txBody>
      </p:sp>
      <p:sp>
        <p:nvSpPr>
          <p:cNvPr id="11269" name="Rectangle 5"/>
          <p:cNvSpPr>
            <a:spLocks noGrp="1" noChangeArrowheads="1"/>
          </p:cNvSpPr>
          <p:nvPr>
            <p:ph type="body" sz="half" idx="2"/>
          </p:nvPr>
        </p:nvSpPr>
        <p:spPr/>
        <p:txBody>
          <a:bodyPr/>
          <a:lstStyle/>
          <a:p>
            <a:pPr eaLnBrk="1" hangingPunct="1">
              <a:buFontTx/>
              <a:buNone/>
            </a:pPr>
            <a:r>
              <a:rPr lang="en-US" altLang="en-US" sz="2800" dirty="0" smtClean="0"/>
              <a:t>Nutrition labels</a:t>
            </a:r>
          </a:p>
          <a:p>
            <a:pPr eaLnBrk="1" hangingPunct="1"/>
            <a:r>
              <a:rPr lang="en-US" altLang="en-US" sz="2800" dirty="0" smtClean="0"/>
              <a:t>Calories on a label are expressed in “food” calories.</a:t>
            </a:r>
          </a:p>
          <a:p>
            <a:pPr eaLnBrk="1" hangingPunct="1"/>
            <a:r>
              <a:rPr lang="en-US" altLang="en-US" sz="2800" dirty="0" smtClean="0"/>
              <a:t>A food calorie is equal to one kilocalorie. </a:t>
            </a:r>
          </a:p>
          <a:p>
            <a:pPr eaLnBrk="1" hangingPunct="1"/>
            <a:r>
              <a:rPr lang="en-US" altLang="en-US" sz="2800" dirty="0" smtClean="0"/>
              <a:t>One food calorie equals 1000 calories.</a:t>
            </a:r>
          </a:p>
          <a:p>
            <a:pPr eaLnBrk="1" hangingPunct="1"/>
            <a:endParaRPr lang="en-US" altLang="en-US" sz="2800" dirty="0" smtClean="0"/>
          </a:p>
        </p:txBody>
      </p:sp>
      <p:sp>
        <p:nvSpPr>
          <p:cNvPr id="11270" name="Text Box 7"/>
          <p:cNvSpPr txBox="1">
            <a:spLocks noChangeArrowheads="1"/>
          </p:cNvSpPr>
          <p:nvPr/>
        </p:nvSpPr>
        <p:spPr bwMode="auto">
          <a:xfrm>
            <a:off x="304800" y="1828800"/>
            <a:ext cx="42672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spcBef>
                <a:spcPct val="50000"/>
              </a:spcBef>
            </a:pPr>
            <a:r>
              <a:rPr lang="en-US" altLang="en-US" sz="3600"/>
              <a:t>Candy Bar</a:t>
            </a:r>
          </a:p>
        </p:txBody>
      </p:sp>
      <p:sp>
        <p:nvSpPr>
          <p:cNvPr id="11271" name="Oval 8"/>
          <p:cNvSpPr>
            <a:spLocks noChangeArrowheads="1"/>
          </p:cNvSpPr>
          <p:nvPr/>
        </p:nvSpPr>
        <p:spPr bwMode="auto">
          <a:xfrm>
            <a:off x="457200" y="3657600"/>
            <a:ext cx="1066800" cy="533400"/>
          </a:xfrm>
          <a:prstGeom prst="ellipse">
            <a:avLst/>
          </a:prstGeom>
          <a:noFill/>
          <a:ln w="57150">
            <a:solidFill>
              <a:srgbClr val="00FF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11272" name="Line 10"/>
          <p:cNvSpPr>
            <a:spLocks noChangeShapeType="1"/>
          </p:cNvSpPr>
          <p:nvPr/>
        </p:nvSpPr>
        <p:spPr bwMode="auto">
          <a:xfrm flipH="1">
            <a:off x="1676400" y="2819400"/>
            <a:ext cx="3124200" cy="838200"/>
          </a:xfrm>
          <a:prstGeom prst="line">
            <a:avLst/>
          </a:prstGeom>
          <a:noFill/>
          <a:ln w="57150">
            <a:solidFill>
              <a:srgbClr val="00FF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4108068390"/>
      </p:ext>
    </p:extLst>
  </p:cSld>
  <p:clrMapOvr>
    <a:masterClrMapping/>
  </p:clrMapOvr>
  <p:timing>
    <p:tnLst>
      <p:par>
        <p:cTn id="1" dur="indefinite" restart="never" nodeType="tmRoot"/>
      </p:par>
    </p:tnLst>
  </p:timing>
</p:sld>
</file>

<file path=ppt/theme/theme1.xml><?xml version="1.0" encoding="utf-8"?>
<a:theme xmlns:a="http://schemas.openxmlformats.org/drawingml/2006/main" name="NRE_PowerPoin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74A4B9C7-0CBB-4085-BC5B-DF58E3FDDE9E}" vid="{C8A44CDA-ABAE-4FB4-89C2-E4368F67DA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ASA_PPT</Template>
  <TotalTime>148</TotalTime>
  <Words>1265</Words>
  <Application>Microsoft Office PowerPoint</Application>
  <PresentationFormat>On-screen Show (4:3)</PresentationFormat>
  <Paragraphs>201</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Times New Roman</vt:lpstr>
      <vt:lpstr>Trebuchet MS</vt:lpstr>
      <vt:lpstr>NRE_PowerPoint_Template</vt:lpstr>
      <vt:lpstr>PowerPoint Presentation</vt:lpstr>
      <vt:lpstr>Reading Labels</vt:lpstr>
      <vt:lpstr>Terminology</vt:lpstr>
      <vt:lpstr>Terminology</vt:lpstr>
      <vt:lpstr>Terminology</vt:lpstr>
      <vt:lpstr>Feed Analysis</vt:lpstr>
      <vt:lpstr>Feed Labels</vt:lpstr>
      <vt:lpstr>Guarantees</vt:lpstr>
      <vt:lpstr>Nutrition vs. Feed Label - Energy</vt:lpstr>
      <vt:lpstr>Nutrition vs. Feed Label – Energy</vt:lpstr>
      <vt:lpstr>Nutrition vs. Feed Label</vt:lpstr>
      <vt:lpstr>Energy Content of a Candy Bar</vt:lpstr>
      <vt:lpstr>Energy Content of a Candy Bar</vt:lpstr>
      <vt:lpstr>Energy Comparison in a Candy Bar</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Reading Labels</dc:title>
  <dc:subject>ASA - Lesson 5.3 Feedstuffs</dc:subject>
  <dc:creator>Marlene Mensch</dc:creator>
  <cp:lastModifiedBy>Leslie Fairchild</cp:lastModifiedBy>
  <cp:revision>13</cp:revision>
  <dcterms:created xsi:type="dcterms:W3CDTF">2014-12-07T20:17:12Z</dcterms:created>
  <dcterms:modified xsi:type="dcterms:W3CDTF">2015-04-13T16:50:28Z</dcterms:modified>
</cp:coreProperties>
</file>