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57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lene Mensch" initials="MM" lastIdx="2" clrIdx="0">
    <p:extLst>
      <p:ext uri="{19B8F6BF-5375-455C-9EA6-DF929625EA0E}">
        <p15:presenceInfo xmlns:p15="http://schemas.microsoft.com/office/powerpoint/2012/main" userId="e1c724a07b98bd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1D"/>
    <a:srgbClr val="9966FF"/>
    <a:srgbClr val="FF0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82729" autoAdjust="0"/>
  </p:normalViewPr>
  <p:slideViewPr>
    <p:cSldViewPr>
      <p:cViewPr varScale="1">
        <p:scale>
          <a:sx n="54" d="100"/>
          <a:sy n="54" d="100"/>
        </p:scale>
        <p:origin x="159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0" d="100"/>
          <a:sy n="80" d="100"/>
        </p:scale>
        <p:origin x="3000" y="-546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Nutritional Disorders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6774" y="0"/>
            <a:ext cx="3192004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Unit 5 – Lesson 5.4 Nutritional Disorders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427307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251402E-0581-4045-9571-3EE683493364}" type="slidenum">
              <a:rPr lang="en-US" smtClean="0">
                <a:latin typeface="Arial" pitchFamily="34" charset="0"/>
                <a:cs typeface="Arial" pitchFamily="34" charset="0"/>
              </a:rPr>
              <a:t>‹#›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858" y="8829967"/>
            <a:ext cx="1090601" cy="42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49012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Nutritional Disorders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38880" y="0"/>
            <a:ext cx="3269898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Unit 5 – Lesson 5.4 Nutritional Disorders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349413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fld id="{36C789E7-B821-4804-81D0-B1DDBDB5FEC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858" y="8829967"/>
            <a:ext cx="1090601" cy="427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3571385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1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Nutritional Disorders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Unit 5 – Lesson 5.4 Nutritional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26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10</a:t>
            </a:fld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Nutritional Disorders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Unit 5 – Lesson 5.4 Nutritional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36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789E7-B821-4804-81D0-B1DDBDB5FECC}" type="slidenum">
              <a:rPr lang="en-US" smtClean="0">
                <a:latin typeface="Arial" pitchFamily="34" charset="0"/>
                <a:cs typeface="Arial" pitchFamily="34" charset="0"/>
              </a:rPr>
              <a:t>2</a:t>
            </a:fld>
            <a:endParaRPr 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latin typeface="Arial" pitchFamily="34" charset="0"/>
                <a:cs typeface="Arial" pitchFamily="34" charset="0"/>
              </a:rPr>
              <a:t>Curriculum for Agricultural Science Education Copyright 2015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Nutritional Disorders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Principles of Agricultural Science – Animal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    Unit 5 – Lesson 5.4 Nutritional Disorders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4524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1638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21946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163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80BD50F-B6EF-4412-B0E5-0CCB574328A1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163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While the list of nutritional disorders is long, the most common disorder is simply hunger. Animals are not fed enough to meet their basic energy needs. 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Disorders are caused by improper or inadequate feeding programs and can be managed by providing quality feeds in balanced rations and ensuring access to clean, plentiful water. 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Some disorders are caused by a quick change in the diet of an animal, particularly by changing a diet high in roughages to one high in concentrates.</a:t>
            </a:r>
          </a:p>
        </p:txBody>
      </p:sp>
    </p:spTree>
    <p:extLst>
      <p:ext uri="{BB962C8B-B14F-4D97-AF65-F5344CB8AC3E}">
        <p14:creationId xmlns:p14="http://schemas.microsoft.com/office/powerpoint/2010/main" val="2495698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1741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20053" y="8829967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174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5936B6-CF00-4F11-B7D7-B91B81FC9EC9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174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When a diet is low in one or more specific nutrients it is said to have a deficiency. Nutrient deficiencies are caused by feeding too little feed or feeds that are low in nutrients. If a feed is really low in a nutrient or missing it entirely, another feedstuff or supplement must be added to the diet to resolve the deficiency.</a:t>
            </a:r>
          </a:p>
        </p:txBody>
      </p:sp>
    </p:spTree>
    <p:extLst>
      <p:ext uri="{BB962C8B-B14F-4D97-AF65-F5344CB8AC3E}">
        <p14:creationId xmlns:p14="http://schemas.microsoft.com/office/powerpoint/2010/main" val="4666962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1843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29967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184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FEFEFA8C-0111-436F-8195-B5EA097BD940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184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A toxicity occurs when an excess of a nutrient or toxin is ingested. Nutritional toxicities can be caused by overfeeding or when animals consume plants or other items that are poisonous.</a:t>
            </a:r>
          </a:p>
        </p:txBody>
      </p:sp>
    </p:spTree>
    <p:extLst>
      <p:ext uri="{BB962C8B-B14F-4D97-AF65-F5344CB8AC3E}">
        <p14:creationId xmlns:p14="http://schemas.microsoft.com/office/powerpoint/2010/main" val="40862571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19460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29967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194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A4B123-CD29-46C8-B649-9C6ED785BEAF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194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Energy makes up the largest requirement of the diet of an animal. Animals with an energy deficient diet frequently lose weight. Animals get energy from carbohydrates and fats.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Energy intake and availability is influenced by other nutrients, so a ration high in energy may not be high in available energy.</a:t>
            </a:r>
          </a:p>
          <a:p>
            <a:pPr eaLnBrk="1" hangingPunct="1"/>
            <a:endParaRPr lang="en-US" altLang="en-US" dirty="0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dirty="0" smtClean="0">
                <a:latin typeface="Arial" panose="020B0604020202020204" pitchFamily="34" charset="0"/>
              </a:rPr>
              <a:t>Energy in animal rations comes from the carbohydrate and fats nutrient groups.</a:t>
            </a:r>
          </a:p>
        </p:txBody>
      </p:sp>
    </p:spTree>
    <p:extLst>
      <p:ext uri="{BB962C8B-B14F-4D97-AF65-F5344CB8AC3E}">
        <p14:creationId xmlns:p14="http://schemas.microsoft.com/office/powerpoint/2010/main" val="16003591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20484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09914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04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1F3B2C0-647A-4895-B169-29F5EE939C0F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04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Protein is often a limiting factor in animal rations. </a:t>
            </a:r>
          </a:p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Essential amino acids are often deficient in monogastric rations.</a:t>
            </a:r>
          </a:p>
        </p:txBody>
      </p:sp>
    </p:spTree>
    <p:extLst>
      <p:ext uri="{BB962C8B-B14F-4D97-AF65-F5344CB8AC3E}">
        <p14:creationId xmlns:p14="http://schemas.microsoft.com/office/powerpoint/2010/main" val="3446560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31580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150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F5F53FB-A1F0-46D2-B372-87CC73ACA251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215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smtClean="0">
                <a:latin typeface="Arial" panose="020B0604020202020204" pitchFamily="34" charset="0"/>
              </a:rPr>
              <a:t>Many nutritional disorders are caused by the improper balance of vitamins and minerals in the diet. </a:t>
            </a:r>
          </a:p>
        </p:txBody>
      </p:sp>
    </p:spTree>
    <p:extLst>
      <p:ext uri="{BB962C8B-B14F-4D97-AF65-F5344CB8AC3E}">
        <p14:creationId xmlns:p14="http://schemas.microsoft.com/office/powerpoint/2010/main" val="8759139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/>
              <a:t>Nutritional Disorders</a:t>
            </a:r>
          </a:p>
          <a:p>
            <a:pPr eaLnBrk="1" hangingPunct="1"/>
            <a:endParaRPr lang="en-US" altLang="en-US" sz="12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" dirty="0"/>
              <a:t>Principles of Agricultural Science – Animal</a:t>
            </a:r>
          </a:p>
          <a:p>
            <a:pPr eaLnBrk="1" hangingPunct="1"/>
            <a:r>
              <a:rPr lang="en-US" altLang="en-US" sz="1200" dirty="0"/>
              <a:t>Unit 5 – Lesson 5.4 Nutritional Disorders</a:t>
            </a:r>
          </a:p>
          <a:p>
            <a:pPr eaLnBrk="1" hangingPunct="1"/>
            <a:endParaRPr lang="en-US" altLang="en-US" sz="1200" dirty="0"/>
          </a:p>
        </p:txBody>
      </p:sp>
      <p:sp>
        <p:nvSpPr>
          <p:cNvPr id="22532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815253"/>
            <a:ext cx="3349413" cy="46482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defTabSz="931774" eaLnBrk="1" hangingPunct="1"/>
            <a:r>
              <a:rPr lang="en-US" sz="1200" dirty="0">
                <a:solidFill>
                  <a:prstClr val="black"/>
                </a:solidFill>
                <a:cs typeface="Arial" pitchFamily="34" charset="0"/>
              </a:rPr>
              <a:t>Curriculum for Agricultural Science Education Copyright 2015</a:t>
            </a:r>
          </a:p>
        </p:txBody>
      </p:sp>
      <p:sp>
        <p:nvSpPr>
          <p:cNvPr id="2253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57066" indent="-291179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64717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30604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96491" indent="-232943" defTabSz="951186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62377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28264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94151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960038" indent="-232943" defTabSz="951186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6E42503-785F-45AF-A0A3-8771531A1B98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225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580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>
            <a:grpSpLocks/>
          </p:cNvGrpSpPr>
          <p:nvPr userDrawn="1"/>
        </p:nvGrpSpPr>
        <p:grpSpPr bwMode="auto">
          <a:xfrm>
            <a:off x="838200" y="228600"/>
            <a:ext cx="8305800" cy="5480050"/>
            <a:chOff x="528" y="144"/>
            <a:chExt cx="5232" cy="3452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200" y="144"/>
              <a:ext cx="3452" cy="3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528" y="3072"/>
              <a:ext cx="5232" cy="330"/>
            </a:xfrm>
            <a:prstGeom prst="rect">
              <a:avLst/>
            </a:prstGeom>
            <a:solidFill>
              <a:srgbClr val="FF6600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marL="0" marR="0" lvl="0" indent="0" algn="ctr" defTabSz="914400" eaLnBrk="0" fontAlgn="auto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800" b="1" i="0" u="none" strike="noStrike" kern="0" cap="none" spc="0" normalizeH="0" baseline="0" noProof="0" dirty="0" smtClean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rPr>
                <a:t>Principles of Agricultural Science – Animal</a:t>
              </a:r>
              <a:endParaRPr kumimoji="0" lang="en-US" sz="2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2685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87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386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288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1"/>
            <a:ext cx="40386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361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581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41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842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0776"/>
            <a:ext cx="8229600" cy="44093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8D9DB-9F03-49E4-BBAA-20DA05506B0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838200" y="1396180"/>
            <a:ext cx="8305800" cy="366713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6328582"/>
            <a:ext cx="1066892" cy="42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4115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932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References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351282"/>
          </a:xfrm>
        </p:spPr>
        <p:txBody>
          <a:bodyPr/>
          <a:lstStyle/>
          <a:p>
            <a:pPr>
              <a:buNone/>
            </a:pPr>
            <a:r>
              <a:rPr lang="en-US" altLang="en-US" dirty="0"/>
              <a:t>Cheeke, P.R. (1991). </a:t>
            </a:r>
            <a:r>
              <a:rPr lang="en-US" altLang="en-US" i="1" dirty="0"/>
              <a:t>Applied animal nutrition: Feeds and feeding</a:t>
            </a:r>
            <a:r>
              <a:rPr lang="en-US" altLang="en-US" dirty="0"/>
              <a:t>. Englewood Cliffs, NJ: Prentice Hall.</a:t>
            </a:r>
          </a:p>
          <a:p>
            <a:pPr>
              <a:buNone/>
            </a:pPr>
            <a:r>
              <a:rPr lang="en-US" altLang="en-US" dirty="0" err="1"/>
              <a:t>Ensminger</a:t>
            </a:r>
            <a:r>
              <a:rPr lang="en-US" altLang="en-US" dirty="0"/>
              <a:t>, M.E. (1991). </a:t>
            </a:r>
            <a:r>
              <a:rPr lang="en-US" altLang="en-US" i="1" dirty="0"/>
              <a:t>Animal science</a:t>
            </a:r>
            <a:r>
              <a:rPr lang="en-US" altLang="en-US" dirty="0"/>
              <a:t> (9th ed.). Danville, IL: Interstate Publishers, Inc.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8D9DB-9F03-49E4-BBAA-20DA05506B0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4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762000" y="1345227"/>
            <a:ext cx="8382000" cy="523220"/>
          </a:xfrm>
          <a:prstGeom prst="rect">
            <a:avLst/>
          </a:prstGeom>
          <a:solidFill>
            <a:srgbClr val="FF66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Principles of Agricultural Science – Animal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2667000"/>
            <a:ext cx="8229600" cy="11731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Nutritional Disorders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4328359"/>
            <a:ext cx="807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Unit 5 – Lesson </a:t>
            </a:r>
            <a:r>
              <a:rPr lang="en-US" sz="3200" kern="0" noProof="0" dirty="0" smtClean="0">
                <a:solidFill>
                  <a:sysClr val="windowText" lastClr="000000"/>
                </a:solidFill>
                <a:latin typeface="Arial" pitchFamily="34" charset="0"/>
                <a:cs typeface="Arial" pitchFamily="34" charset="0"/>
              </a:rPr>
              <a:t>5.4 Nutritional Disorders</a:t>
            </a:r>
            <a:endParaRPr kumimoji="0" lang="en-US" sz="3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4B98D9DB-9F03-49E4-BBAA-20DA05506B0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66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3BC15F9B-DE15-4ECD-B3DA-FE2FBA988ECC}" type="slidenum">
              <a:rPr lang="en-US" altLang="en-US" sz="1400"/>
              <a:pPr eaLnBrk="1" hangingPunct="1"/>
              <a:t>3</a:t>
            </a:fld>
            <a:endParaRPr lang="en-US" altLang="en-US" sz="1400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Nutritional Disorders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Caused by an unwholesome or unnatural physical condition brought on by overfeeding or underfeeding.</a:t>
            </a:r>
          </a:p>
          <a:p>
            <a:pPr eaLnBrk="1" hangingPunct="1"/>
            <a:endParaRPr lang="en-US" altLang="en-US" sz="3600" smtClean="0"/>
          </a:p>
          <a:p>
            <a:pPr eaLnBrk="1" hangingPunct="1"/>
            <a:r>
              <a:rPr lang="en-US" altLang="en-US" sz="3600" smtClean="0"/>
              <a:t>Most common : HUNGER</a:t>
            </a:r>
          </a:p>
          <a:p>
            <a:pPr lvl="1" eaLnBrk="1" hangingPunct="1"/>
            <a:r>
              <a:rPr lang="en-US" altLang="en-US" sz="3600" smtClean="0"/>
              <a:t>A lack of sufficient feed</a:t>
            </a:r>
          </a:p>
        </p:txBody>
      </p:sp>
    </p:spTree>
    <p:extLst>
      <p:ext uri="{BB962C8B-B14F-4D97-AF65-F5344CB8AC3E}">
        <p14:creationId xmlns:p14="http://schemas.microsoft.com/office/powerpoint/2010/main" val="15112478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6240E588-B87B-4CE3-A560-64B45894CD9E}" type="slidenum">
              <a:rPr lang="en-US" altLang="en-US" sz="1400"/>
              <a:pPr eaLnBrk="1" hangingPunct="1"/>
              <a:t>4</a:t>
            </a:fld>
            <a:endParaRPr lang="en-US" altLang="en-US" sz="140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Deficiency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A lack of one or more specific nutrients.</a:t>
            </a:r>
          </a:p>
          <a:p>
            <a:pPr eaLnBrk="1" hangingPunct="1"/>
            <a:endParaRPr lang="en-US" altLang="en-US" sz="2800" smtClean="0"/>
          </a:p>
          <a:p>
            <a:pPr eaLnBrk="1" hangingPunct="1"/>
            <a:r>
              <a:rPr lang="en-US" altLang="en-US" sz="3600" smtClean="0"/>
              <a:t>Caused by:</a:t>
            </a:r>
          </a:p>
          <a:p>
            <a:pPr lvl="1" eaLnBrk="1" hangingPunct="1"/>
            <a:r>
              <a:rPr lang="en-US" altLang="en-US" sz="3600" smtClean="0"/>
              <a:t>Too little feed</a:t>
            </a:r>
          </a:p>
          <a:p>
            <a:pPr lvl="1" eaLnBrk="1" hangingPunct="1"/>
            <a:r>
              <a:rPr lang="en-US" altLang="en-US" sz="3600" smtClean="0"/>
              <a:t>Feeds that are low in one or more nutrients. </a:t>
            </a:r>
          </a:p>
        </p:txBody>
      </p:sp>
    </p:spTree>
    <p:extLst>
      <p:ext uri="{BB962C8B-B14F-4D97-AF65-F5344CB8AC3E}">
        <p14:creationId xmlns:p14="http://schemas.microsoft.com/office/powerpoint/2010/main" val="4293833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B979D30-B4C9-4E56-B097-F4F2C8E04000}" type="slidenum">
              <a:rPr lang="en-US" altLang="en-US" sz="1400"/>
              <a:pPr eaLnBrk="1" hangingPunct="1"/>
              <a:t>5</a:t>
            </a:fld>
            <a:endParaRPr lang="en-US" altLang="en-US" sz="1400"/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Toxicity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State or degree of being poisonous. </a:t>
            </a:r>
          </a:p>
          <a:p>
            <a:pPr lvl="1" eaLnBrk="1" hangingPunct="1"/>
            <a:r>
              <a:rPr lang="en-US" altLang="en-US" sz="3600" smtClean="0"/>
              <a:t>Poisonous or spoiled feeds</a:t>
            </a:r>
          </a:p>
          <a:p>
            <a:pPr lvl="1" eaLnBrk="1" hangingPunct="1"/>
            <a:r>
              <a:rPr lang="en-US" altLang="en-US" sz="3600" smtClean="0"/>
              <a:t>Excess micronutrients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71419">
            <a:off x="1069597" y="3764470"/>
            <a:ext cx="3168180" cy="2537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5625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37ACD22-0A5A-4C25-B3E3-D7EAAB619508}" type="slidenum">
              <a:rPr lang="en-US" altLang="en-US" sz="1400"/>
              <a:pPr eaLnBrk="1" hangingPunct="1"/>
              <a:t>6</a:t>
            </a:fld>
            <a:endParaRPr lang="en-US" altLang="en-US" sz="140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Energy 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dirty="0" smtClean="0"/>
              <a:t>Deficiency symptoms</a:t>
            </a:r>
          </a:p>
          <a:p>
            <a:pPr lvl="1" eaLnBrk="1" hangingPunct="1"/>
            <a:r>
              <a:rPr lang="en-US" altLang="en-US" sz="3600" dirty="0" smtClean="0"/>
              <a:t>Weight loss</a:t>
            </a:r>
          </a:p>
          <a:p>
            <a:pPr lvl="1" eaLnBrk="1" hangingPunct="1"/>
            <a:r>
              <a:rPr lang="en-US" altLang="en-US" sz="3600" dirty="0" smtClean="0"/>
              <a:t>Decrease in health, growth, and production</a:t>
            </a:r>
          </a:p>
          <a:p>
            <a:pPr eaLnBrk="1" hangingPunct="1"/>
            <a:r>
              <a:rPr lang="en-US" altLang="en-US" sz="3600" dirty="0" smtClean="0"/>
              <a:t>Excess problems</a:t>
            </a:r>
          </a:p>
          <a:p>
            <a:pPr lvl="1" eaLnBrk="1" hangingPunct="1"/>
            <a:r>
              <a:rPr lang="en-US" altLang="en-US" sz="3600" dirty="0" smtClean="0"/>
              <a:t>Fat deposition</a:t>
            </a:r>
          </a:p>
          <a:p>
            <a:pPr lvl="1" eaLnBrk="1" hangingPunct="1"/>
            <a:endParaRPr lang="en-US" altLang="en-US" sz="36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3965710"/>
            <a:ext cx="3322856" cy="2214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06855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1D175F8-F1C1-411F-9310-3CEC48868C67}" type="slidenum">
              <a:rPr lang="en-US" altLang="en-US" sz="1400"/>
              <a:pPr eaLnBrk="1" hangingPunct="1"/>
              <a:t>7</a:t>
            </a:fld>
            <a:endParaRPr lang="en-US" altLang="en-US" sz="140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Protein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sz="3600" dirty="0" smtClean="0"/>
              <a:t>Deficiency symptoms</a:t>
            </a:r>
          </a:p>
          <a:p>
            <a:pPr lvl="1" eaLnBrk="1" hangingPunct="1"/>
            <a:r>
              <a:rPr lang="en-US" altLang="en-US" sz="3200" dirty="0" smtClean="0"/>
              <a:t>Decreased growth</a:t>
            </a:r>
          </a:p>
          <a:p>
            <a:pPr lvl="1" eaLnBrk="1" hangingPunct="1"/>
            <a:r>
              <a:rPr lang="en-US" altLang="en-US" sz="3200" dirty="0" smtClean="0"/>
              <a:t>Depressed appetite</a:t>
            </a:r>
          </a:p>
          <a:p>
            <a:pPr lvl="1" eaLnBrk="1" hangingPunct="1"/>
            <a:r>
              <a:rPr lang="en-US" altLang="en-US" sz="3200" dirty="0" smtClean="0"/>
              <a:t>Poor overall health</a:t>
            </a:r>
          </a:p>
          <a:p>
            <a:pPr eaLnBrk="1" hangingPunct="1"/>
            <a:r>
              <a:rPr lang="en-US" altLang="en-US" sz="3600" dirty="0" smtClean="0"/>
              <a:t>Excess problems</a:t>
            </a:r>
          </a:p>
          <a:p>
            <a:pPr lvl="1" eaLnBrk="1" hangingPunct="1"/>
            <a:r>
              <a:rPr lang="en-US" altLang="en-US" sz="3200" dirty="0" smtClean="0"/>
              <a:t>May not be harmful</a:t>
            </a:r>
          </a:p>
          <a:p>
            <a:pPr lvl="1" eaLnBrk="1" hangingPunct="1"/>
            <a:r>
              <a:rPr lang="en-US" altLang="en-US" sz="3200" dirty="0" smtClean="0"/>
              <a:t>Excess protein converted to energy</a:t>
            </a:r>
          </a:p>
          <a:p>
            <a:pPr lvl="1" eaLnBrk="1" hangingPunct="1"/>
            <a:r>
              <a:rPr lang="en-US" altLang="en-US" sz="3200" dirty="0" smtClean="0"/>
              <a:t>Not cost effective</a:t>
            </a:r>
          </a:p>
        </p:txBody>
      </p:sp>
    </p:spTree>
    <p:extLst>
      <p:ext uri="{BB962C8B-B14F-4D97-AF65-F5344CB8AC3E}">
        <p14:creationId xmlns:p14="http://schemas.microsoft.com/office/powerpoint/2010/main" val="24960612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07116A2-E0FB-4B88-9AFD-B149C51EB4BA}" type="slidenum">
              <a:rPr lang="en-US" altLang="en-US" sz="1400"/>
              <a:pPr eaLnBrk="1" hangingPunct="1"/>
              <a:t>8</a:t>
            </a:fld>
            <a:endParaRPr lang="en-US" altLang="en-US" sz="140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Micronutrients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z="3600" smtClean="0"/>
              <a:t>Vitamins and Minerals</a:t>
            </a:r>
          </a:p>
          <a:p>
            <a:pPr lvl="1" eaLnBrk="1" hangingPunct="1"/>
            <a:r>
              <a:rPr lang="en-US" altLang="en-US" sz="3600" smtClean="0"/>
              <a:t>Often overlooked portion of diet</a:t>
            </a:r>
          </a:p>
          <a:p>
            <a:pPr lvl="1" eaLnBrk="1" hangingPunct="1"/>
            <a:r>
              <a:rPr lang="en-US" altLang="en-US" sz="3600" smtClean="0"/>
              <a:t>Content in feeds is dependent on</a:t>
            </a:r>
          </a:p>
          <a:p>
            <a:pPr lvl="2" eaLnBrk="1" hangingPunct="1"/>
            <a:r>
              <a:rPr lang="en-US" altLang="en-US" sz="3200" smtClean="0"/>
              <a:t>season </a:t>
            </a:r>
          </a:p>
          <a:p>
            <a:pPr lvl="2" eaLnBrk="1" hangingPunct="1"/>
            <a:r>
              <a:rPr lang="en-US" altLang="en-US" sz="3200" smtClean="0"/>
              <a:t>soils</a:t>
            </a:r>
          </a:p>
          <a:p>
            <a:pPr lvl="2" eaLnBrk="1" hangingPunct="1"/>
            <a:r>
              <a:rPr lang="en-US" altLang="en-US" sz="3200" smtClean="0"/>
              <a:t>geography</a:t>
            </a:r>
          </a:p>
          <a:p>
            <a:pPr lvl="1" eaLnBrk="1" hangingPunct="1"/>
            <a:endParaRPr lang="en-US" altLang="en-US" sz="3600" smtClean="0"/>
          </a:p>
        </p:txBody>
      </p:sp>
    </p:spTree>
    <p:extLst>
      <p:ext uri="{BB962C8B-B14F-4D97-AF65-F5344CB8AC3E}">
        <p14:creationId xmlns:p14="http://schemas.microsoft.com/office/powerpoint/2010/main" val="2746217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7B3EF1EA-E5D4-4E17-9BC7-FD1DAC20ED53}" type="slidenum">
              <a:rPr lang="en-US" altLang="en-US" sz="1400"/>
              <a:pPr eaLnBrk="1" hangingPunct="1"/>
              <a:t>9</a:t>
            </a:fld>
            <a:endParaRPr lang="en-US" altLang="en-US" sz="140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smtClean="0"/>
              <a:t>Economics and Health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Tx/>
              <a:buNone/>
              <a:defRPr/>
            </a:pPr>
            <a:r>
              <a:rPr lang="en-US" sz="3600" dirty="0" smtClean="0"/>
              <a:t>Nutritional disorders negatively impact the growth and production of livestock.</a:t>
            </a:r>
          </a:p>
          <a:p>
            <a:pPr lvl="1" eaLnBrk="1" hangingPunct="1">
              <a:defRPr/>
            </a:pPr>
            <a:r>
              <a:rPr lang="en-US" sz="3600" dirty="0" smtClean="0"/>
              <a:t>Less expensive to prevent than to treat.</a:t>
            </a:r>
          </a:p>
          <a:p>
            <a:pPr eaLnBrk="1" hangingPunct="1">
              <a:defRPr/>
            </a:pPr>
            <a:endParaRPr lang="en-US" sz="3600" dirty="0" smtClean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3956888"/>
            <a:ext cx="2057400" cy="2572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105733"/>
      </p:ext>
    </p:extLst>
  </p:cSld>
  <p:clrMapOvr>
    <a:masterClrMapping/>
  </p:clrMapOvr>
</p:sld>
</file>

<file path=ppt/theme/theme1.xml><?xml version="1.0" encoding="utf-8"?>
<a:theme xmlns:a="http://schemas.openxmlformats.org/drawingml/2006/main" name="NRE_PowerPoint_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74A4B9C7-0CBB-4085-BC5B-DF58E3FDDE9E}" vid="{C8A44CDA-ABAE-4FB4-89C2-E4368F67DA0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ASA_PPT</Template>
  <TotalTime>1504</TotalTime>
  <Words>740</Words>
  <Application>Microsoft Office PowerPoint</Application>
  <PresentationFormat>On-screen Show (4:3)</PresentationFormat>
  <Paragraphs>121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NRE_PowerPoint_Template</vt:lpstr>
      <vt:lpstr>PowerPoint Presentation</vt:lpstr>
      <vt:lpstr>Nutritional Disorders</vt:lpstr>
      <vt:lpstr>Nutritional Disorders</vt:lpstr>
      <vt:lpstr>Deficiency</vt:lpstr>
      <vt:lpstr>Toxicity</vt:lpstr>
      <vt:lpstr>Energy </vt:lpstr>
      <vt:lpstr>Protein</vt:lpstr>
      <vt:lpstr>Micronutrients</vt:lpstr>
      <vt:lpstr>Economics and Health</vt:lpstr>
      <vt:lpstr>References</vt:lpstr>
    </vt:vector>
  </TitlesOfParts>
  <Manager>Dan Jansen</Manager>
  <Company>Curriculum for Agricultural Science Education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Nutritional Disorders</dc:title>
  <dc:subject>ASA - Lesson 5.4 Nutritional Disorders</dc:subject>
  <dc:creator>Marlene Mensch</dc:creator>
  <cp:lastModifiedBy>Leslie Fairchild</cp:lastModifiedBy>
  <cp:revision>7</cp:revision>
  <cp:lastPrinted>2015-02-04T19:04:13Z</cp:lastPrinted>
  <dcterms:created xsi:type="dcterms:W3CDTF">2014-12-08T15:07:19Z</dcterms:created>
  <dcterms:modified xsi:type="dcterms:W3CDTF">2015-04-13T16:56:34Z</dcterms:modified>
</cp:coreProperties>
</file>