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56" r:id="rId2"/>
    <p:sldId id="258"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5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4"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100" d="100"/>
          <a:sy n="100" d="100"/>
        </p:scale>
        <p:origin x="1555" y="-138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In the Beginning</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7 – Lesson 7.1 A New Pair of Genes</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In the Beginning</a:t>
            </a:r>
            <a:endParaRPr lang="en-US" dirty="0"/>
          </a:p>
        </p:txBody>
      </p:sp>
      <p:sp>
        <p:nvSpPr>
          <p:cNvPr id="3" name="Date Placeholder 2"/>
          <p:cNvSpPr>
            <a:spLocks noGrp="1"/>
          </p:cNvSpPr>
          <p:nvPr>
            <p:ph type="dt"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7 – Lesson 7.1 A New Pair of Genes</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In the Beginning</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7 – Lesson 7.1 A New Pair of Genes</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2969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9700"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86A9C14-C390-4B20-95FF-34698C0D3732}" type="slidenum">
              <a:rPr lang="en-US" altLang="en-US" sz="1200"/>
              <a:pPr eaLnBrk="1" hangingPunct="1"/>
              <a:t>10</a:t>
            </a:fld>
            <a:endParaRPr lang="en-US" altLang="en-US" sz="120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Haploid cells reduce again splitting the chromosomes and each producing two new gametes containing chromatid material. Sperm and egg cells go through this process to reduce to chromatid material for fertilization.</a:t>
            </a:r>
          </a:p>
        </p:txBody>
      </p:sp>
    </p:spTree>
    <p:extLst>
      <p:ext uri="{BB962C8B-B14F-4D97-AF65-F5344CB8AC3E}">
        <p14:creationId xmlns:p14="http://schemas.microsoft.com/office/powerpoint/2010/main" val="9087512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3072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0724"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AEDBC37-6155-45E6-B88B-D94BDD749A20}" type="slidenum">
              <a:rPr lang="en-US" altLang="en-US" sz="1200"/>
              <a:pPr eaLnBrk="1" hangingPunct="1"/>
              <a:t>11</a:t>
            </a:fld>
            <a:endParaRPr lang="en-US" altLang="en-US" sz="120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Fertilization happens when the sperm cell containing a male gamete is joined with the egg cell containing the female gamete. The union of the two gametes create a new cell containing chromatid material from both parents. A fertilized egg is called a zygote.</a:t>
            </a:r>
          </a:p>
        </p:txBody>
      </p:sp>
    </p:spTree>
    <p:extLst>
      <p:ext uri="{BB962C8B-B14F-4D97-AF65-F5344CB8AC3E}">
        <p14:creationId xmlns:p14="http://schemas.microsoft.com/office/powerpoint/2010/main" val="22303006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3174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1748"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5482EFE-8191-4FB4-9A7E-60CED16475CE}" type="slidenum">
              <a:rPr lang="en-US" altLang="en-US" sz="1200"/>
              <a:pPr eaLnBrk="1" hangingPunct="1"/>
              <a:t>12</a:t>
            </a:fld>
            <a:endParaRPr lang="en-US" altLang="en-US" sz="120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 zygote essentially brings the process back to the beginning of the cell development process. Mitosis will begin the cell multiplication process. The following slides provide an overview. However, </a:t>
            </a:r>
            <a:r>
              <a:rPr lang="en-US" altLang="en-US" b="1" dirty="0" smtClean="0">
                <a:latin typeface="Arial" panose="020B0604020202020204" pitchFamily="34" charset="0"/>
              </a:rPr>
              <a:t>Activity 7.1.1 Focus in on Mitosis </a:t>
            </a:r>
            <a:r>
              <a:rPr lang="en-US" altLang="en-US" dirty="0" smtClean="0">
                <a:latin typeface="Arial" panose="020B0604020202020204" pitchFamily="34" charset="0"/>
              </a:rPr>
              <a:t>will be critical to help you understand mitosis.</a:t>
            </a:r>
            <a:endParaRPr lang="en-US" altLang="en-US" b="1" dirty="0" smtClean="0">
              <a:latin typeface="Arial" panose="020B0604020202020204" pitchFamily="34" charset="0"/>
            </a:endParaRPr>
          </a:p>
        </p:txBody>
      </p:sp>
    </p:spTree>
    <p:extLst>
      <p:ext uri="{BB962C8B-B14F-4D97-AF65-F5344CB8AC3E}">
        <p14:creationId xmlns:p14="http://schemas.microsoft.com/office/powerpoint/2010/main" val="28962374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2772" name="Rectangle 6"/>
          <p:cNvSpPr>
            <a:spLocks noGrp="1" noChangeArrowheads="1"/>
          </p:cNvSpPr>
          <p:nvPr>
            <p:ph type="ftr" sz="quarter" idx="4"/>
          </p:nvPr>
        </p:nvSpPr>
        <p:spPr>
          <a:xfrm>
            <a:off x="762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6F23E4E-5512-4E21-88C6-A7D3E3D5BEFB}" type="slidenum">
              <a:rPr lang="en-US" altLang="en-US" sz="1200"/>
              <a:pPr eaLnBrk="1" hangingPunct="1"/>
              <a:t>13</a:t>
            </a:fld>
            <a:endParaRPr lang="en-US" altLang="en-US" sz="1200"/>
          </a:p>
        </p:txBody>
      </p:sp>
      <p:sp>
        <p:nvSpPr>
          <p:cNvPr id="32774" name="Rectangle 2"/>
          <p:cNvSpPr>
            <a:spLocks noGrp="1" noRot="1" noChangeAspect="1" noChangeArrowheads="1" noTextEdit="1"/>
          </p:cNvSpPr>
          <p:nvPr>
            <p:ph type="sldImg"/>
          </p:nvPr>
        </p:nvSpPr>
        <p:spPr>
          <a:ln/>
        </p:spPr>
      </p:sp>
      <p:sp>
        <p:nvSpPr>
          <p:cNvPr id="327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Mitosis and meiosis can easily be confused. Mitosis results in new cells with genetic material that is identical to the parent cell. If an organism has 46 chromosomes, there will be 46 chromosomes in each replicated cell.</a:t>
            </a:r>
          </a:p>
        </p:txBody>
      </p:sp>
    </p:spTree>
    <p:extLst>
      <p:ext uri="{BB962C8B-B14F-4D97-AF65-F5344CB8AC3E}">
        <p14:creationId xmlns:p14="http://schemas.microsoft.com/office/powerpoint/2010/main" val="14658458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3379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3796"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37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5AD928D-AF10-4FED-BE12-309A35DB814B}" type="slidenum">
              <a:rPr lang="en-US" altLang="en-US" sz="1200"/>
              <a:pPr eaLnBrk="1" hangingPunct="1"/>
              <a:t>14</a:t>
            </a:fld>
            <a:endParaRPr lang="en-US" altLang="en-US" sz="1200"/>
          </a:p>
        </p:txBody>
      </p:sp>
      <p:sp>
        <p:nvSpPr>
          <p:cNvPr id="33798" name="Rectangle 2"/>
          <p:cNvSpPr>
            <a:spLocks noGrp="1" noRot="1" noChangeAspect="1" noChangeArrowheads="1" noTextEdit="1"/>
          </p:cNvSpPr>
          <p:nvPr>
            <p:ph type="sldImg"/>
          </p:nvPr>
        </p:nvSpPr>
        <p:spPr>
          <a:ln/>
        </p:spPr>
      </p:sp>
      <p:sp>
        <p:nvSpPr>
          <p:cNvPr id="337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Mitosis defined. Mitosis occurs in all cells and occurs throughout life as cells are replaced in the body.</a:t>
            </a:r>
          </a:p>
        </p:txBody>
      </p:sp>
    </p:spTree>
    <p:extLst>
      <p:ext uri="{BB962C8B-B14F-4D97-AF65-F5344CB8AC3E}">
        <p14:creationId xmlns:p14="http://schemas.microsoft.com/office/powerpoint/2010/main" val="23141990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4820"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EE5A01D-09F9-48B1-8D16-DB83D6DF59CA}" type="slidenum">
              <a:rPr lang="en-US" altLang="en-US" sz="1200"/>
              <a:pPr eaLnBrk="1" hangingPunct="1"/>
              <a:t>15</a:t>
            </a:fld>
            <a:endParaRPr lang="en-US" altLang="en-US" sz="1200"/>
          </a:p>
        </p:txBody>
      </p:sp>
      <p:sp>
        <p:nvSpPr>
          <p:cNvPr id="34822" name="Rectangle 2"/>
          <p:cNvSpPr>
            <a:spLocks noGrp="1" noRot="1" noChangeAspect="1" noChangeArrowheads="1" noTextEdit="1"/>
          </p:cNvSpPr>
          <p:nvPr>
            <p:ph type="sldImg"/>
          </p:nvPr>
        </p:nvSpPr>
        <p:spPr>
          <a:ln/>
        </p:spPr>
      </p:sp>
      <p:sp>
        <p:nvSpPr>
          <p:cNvPr id="348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This is an overview of the phases for mitosis. Refer to pages 191-194 in </a:t>
            </a:r>
            <a:r>
              <a:rPr lang="en-US" altLang="en-US" i="1" dirty="0" smtClean="0">
                <a:solidFill>
                  <a:srgbClr val="000000"/>
                </a:solidFill>
                <a:latin typeface="Arial" panose="020B0604020202020204" pitchFamily="34" charset="0"/>
                <a:cs typeface="Times New Roman" panose="02020603050405020304" pitchFamily="18" charset="0"/>
              </a:rPr>
              <a:t>Modern Livestock and Poultry Production (8</a:t>
            </a:r>
            <a:r>
              <a:rPr lang="en-US" altLang="en-US" i="1" baseline="30000" dirty="0" smtClean="0">
                <a:solidFill>
                  <a:srgbClr val="000000"/>
                </a:solidFill>
                <a:latin typeface="Arial" panose="020B0604020202020204" pitchFamily="34" charset="0"/>
                <a:cs typeface="Times New Roman" panose="02020603050405020304" pitchFamily="18" charset="0"/>
              </a:rPr>
              <a:t>th</a:t>
            </a:r>
            <a:r>
              <a:rPr lang="en-US" altLang="en-US" i="1" dirty="0" smtClean="0">
                <a:solidFill>
                  <a:srgbClr val="000000"/>
                </a:solidFill>
                <a:latin typeface="Arial" panose="020B0604020202020204" pitchFamily="34" charset="0"/>
                <a:cs typeface="Times New Roman" panose="02020603050405020304" pitchFamily="18" charset="0"/>
              </a:rPr>
              <a:t> ed.)</a:t>
            </a:r>
            <a:r>
              <a:rPr lang="en-US" altLang="en-US" dirty="0" smtClean="0">
                <a:solidFill>
                  <a:srgbClr val="000000"/>
                </a:solidFill>
                <a:latin typeface="Arial" panose="020B0604020202020204" pitchFamily="34" charset="0"/>
                <a:cs typeface="Times New Roman" panose="02020603050405020304" pitchFamily="18" charset="0"/>
              </a:rPr>
              <a:t> textbook (Gillespie &amp; Flanders, 2010) for further reading related to phases of mitosis.</a:t>
            </a:r>
            <a:endParaRPr lang="en-US" altLang="en-US" dirty="0" smtClean="0">
              <a:latin typeface="Arial" panose="020B0604020202020204" pitchFamily="34" charset="0"/>
            </a:endParaRP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8413703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16</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In the Beginning</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7 – Lesson 7.1 A New Pair of Genes</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In the Beginning</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7 – Lesson 7.1 A New Pair of Genes</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2532"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3CF669A-06E8-4287-8980-517323B5FA90}" type="slidenum">
              <a:rPr lang="en-US" altLang="en-US" sz="1200"/>
              <a:pPr eaLnBrk="1" hangingPunct="1"/>
              <a:t>3</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In the previous unit, </a:t>
            </a:r>
            <a:r>
              <a:rPr lang="en-US" altLang="en-US" i="1" smtClean="0">
                <a:latin typeface="Arial" panose="020B0604020202020204" pitchFamily="34" charset="0"/>
              </a:rPr>
              <a:t>Unit 6 Animal Reproduction</a:t>
            </a:r>
            <a:r>
              <a:rPr lang="en-US" altLang="en-US" smtClean="0">
                <a:latin typeface="Arial" panose="020B0604020202020204" pitchFamily="34" charset="0"/>
              </a:rPr>
              <a:t>, you learned about the reproductive process, but may have wondered how a foal or child looks like it’s parent. In this lesson, you will learn the science of genetics and how traits are inherited.</a:t>
            </a:r>
          </a:p>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372429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2355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3556"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44C5329-4F5C-4F48-9FAB-627FB05AC2F5}" type="slidenum">
              <a:rPr lang="en-US" altLang="en-US" sz="1200"/>
              <a:pPr eaLnBrk="1" hangingPunct="1"/>
              <a:t>4</a:t>
            </a:fld>
            <a:endParaRPr lang="en-US" altLang="en-US" sz="1200"/>
          </a:p>
        </p:txBody>
      </p:sp>
      <p:sp>
        <p:nvSpPr>
          <p:cNvPr id="23558" name="Slide Image Placeholder 1"/>
          <p:cNvSpPr>
            <a:spLocks noGrp="1" noRot="1" noChangeAspect="1" noTextEdit="1"/>
          </p:cNvSpPr>
          <p:nvPr>
            <p:ph type="sldImg"/>
          </p:nvPr>
        </p:nvSpPr>
        <p:spPr>
          <a:ln/>
        </p:spPr>
      </p:sp>
      <p:sp>
        <p:nvSpPr>
          <p:cNvPr id="235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Inheritance is founded on the principle that genetic material moves from one generation to the next via genes. Half the dam’s genes are transferred to the offspring in the egg. At conception, those genes combine with half the sire’s genes contained in the sperm. Therefore, a fertilized embryo has a full compliment of genetic material, with half coming from each parent.</a:t>
            </a:r>
          </a:p>
        </p:txBody>
      </p:sp>
      <p:sp>
        <p:nvSpPr>
          <p:cNvPr id="23560" name="Slide Number Placeholder 6"/>
          <p:cNvSpPr txBox="1">
            <a:spLocks noGrp="1"/>
          </p:cNvSpPr>
          <p:nvPr/>
        </p:nvSpPr>
        <p:spPr bwMode="auto">
          <a:xfrm>
            <a:off x="3976688" y="8839200"/>
            <a:ext cx="30416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87" tIns="46644" rIns="93287" bIns="46644" anchor="b"/>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algn="r" eaLnBrk="1" hangingPunct="1"/>
            <a:fld id="{C281CEBA-B894-41B0-A249-210FB2E0837D}" type="slidenum">
              <a:rPr lang="en-US" altLang="en-US" sz="1200">
                <a:ea typeface="ＭＳ Ｐゴシック" panose="020B0600070205080204" pitchFamily="34" charset="-128"/>
              </a:rPr>
              <a:pPr algn="r" eaLnBrk="1" hangingPunct="1"/>
              <a:t>4</a:t>
            </a:fld>
            <a:endParaRPr lang="en-US" altLang="en-US" sz="1200">
              <a:ea typeface="ＭＳ Ｐゴシック" panose="020B0600070205080204" pitchFamily="34" charset="-128"/>
            </a:endParaRPr>
          </a:p>
        </p:txBody>
      </p:sp>
    </p:spTree>
    <p:extLst>
      <p:ext uri="{BB962C8B-B14F-4D97-AF65-F5344CB8AC3E}">
        <p14:creationId xmlns:p14="http://schemas.microsoft.com/office/powerpoint/2010/main" val="3338624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2457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4580" name="Rectangle 6"/>
          <p:cNvSpPr>
            <a:spLocks noGrp="1" noChangeArrowheads="1"/>
          </p:cNvSpPr>
          <p:nvPr>
            <p:ph type="ftr" sz="quarter" idx="4"/>
          </p:nvPr>
        </p:nvSpPr>
        <p:spPr>
          <a:xfrm>
            <a:off x="-1524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DE42640-E03B-40A2-A632-9180FBBCB2B2}" type="slidenum">
              <a:rPr lang="en-US" altLang="en-US" sz="1200"/>
              <a:pPr eaLnBrk="1" hangingPunct="1"/>
              <a:t>5</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323205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256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5604"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28ADF0A-D92E-4010-89E5-A13388F5FF1C}" type="slidenum">
              <a:rPr lang="en-US" altLang="en-US" sz="1200"/>
              <a:pPr eaLnBrk="1" hangingPunct="1"/>
              <a:t>6</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If offspring inherited all chromosomes from each parent, the number of chromosomes in each generation would double.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How might that affect the appearance and viability of offspring?</a:t>
            </a:r>
          </a:p>
        </p:txBody>
      </p:sp>
    </p:spTree>
    <p:extLst>
      <p:ext uri="{BB962C8B-B14F-4D97-AF65-F5344CB8AC3E}">
        <p14:creationId xmlns:p14="http://schemas.microsoft.com/office/powerpoint/2010/main" val="2467025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2662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6628"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ADC3F75-0882-4ECF-A3E7-933432358359}" type="slidenum">
              <a:rPr lang="en-US" altLang="en-US" sz="1200"/>
              <a:pPr eaLnBrk="1" hangingPunct="1"/>
              <a:t>7</a:t>
            </a:fld>
            <a:endParaRPr lang="en-US" altLang="en-US" sz="120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Meiosis happens when a pair chromosomes in a sex cell divide and separate to form two new cells containing one member of the original pair of chromosomes in each new cell. </a:t>
            </a:r>
          </a:p>
          <a:p>
            <a:pPr eaLnBrk="1" hangingPunct="1"/>
            <a:endParaRPr lang="en-US" altLang="en-US" i="1" dirty="0" smtClean="0">
              <a:latin typeface="Arial" panose="020B0604020202020204" pitchFamily="34" charset="0"/>
            </a:endParaRPr>
          </a:p>
          <a:p>
            <a:pPr eaLnBrk="1" hangingPunct="1"/>
            <a:r>
              <a:rPr lang="en-US" altLang="en-US" dirty="0" smtClean="0">
                <a:latin typeface="Arial" panose="020B0604020202020204" pitchFamily="34" charset="0"/>
              </a:rPr>
              <a:t>In </a:t>
            </a:r>
            <a:r>
              <a:rPr lang="en-US" altLang="en-US" i="1" dirty="0" smtClean="0">
                <a:latin typeface="Arial" panose="020B0604020202020204" pitchFamily="34" charset="0"/>
              </a:rPr>
              <a:t>Lesson 4.1 Units of Life</a:t>
            </a:r>
            <a:r>
              <a:rPr lang="en-US" altLang="en-US" dirty="0" smtClean="0">
                <a:latin typeface="Arial" panose="020B0604020202020204" pitchFamily="34" charset="0"/>
              </a:rPr>
              <a:t>, you learned about the parts of a cell and that the nucleus contains DNA and genetic material. In this presentation, you will be taking a closer look at the transmission of DNA from parent to offspring.</a:t>
            </a:r>
          </a:p>
        </p:txBody>
      </p:sp>
    </p:spTree>
    <p:extLst>
      <p:ext uri="{BB962C8B-B14F-4D97-AF65-F5344CB8AC3E}">
        <p14:creationId xmlns:p14="http://schemas.microsoft.com/office/powerpoint/2010/main" val="2137957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2765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7652"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85BB441-966F-45C3-B24B-E13E4B1E80A0}" type="slidenum">
              <a:rPr lang="en-US" altLang="en-US" sz="1200"/>
              <a:pPr eaLnBrk="1" hangingPunct="1"/>
              <a:t>8</a:t>
            </a:fld>
            <a:endParaRPr lang="en-US" altLang="en-US" sz="120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 nucleus of cells contains all the genetic material necessary to replicate an individual. The number of chromosomes varies by species of animal. Humans have 46 chromosomes, cows have 60, horses 64, dogs 78, and fruit flies 8. Chromosomes occur in pairs, one from each parent. These pairs are called homologous chromosomes and they work together in meiosis. So, humans have 23 pairs of chromosomes.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Notice the nucleus in this slide has two pairs of chromosomes. In the next slides, the nucleus will have one pair of chromosomes. Realize in most animals there would be more than one chromosome.</a:t>
            </a:r>
          </a:p>
        </p:txBody>
      </p:sp>
    </p:spTree>
    <p:extLst>
      <p:ext uri="{BB962C8B-B14F-4D97-AF65-F5344CB8AC3E}">
        <p14:creationId xmlns:p14="http://schemas.microsoft.com/office/powerpoint/2010/main" val="316917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In the Beginning</a:t>
            </a:r>
          </a:p>
          <a:p>
            <a:pPr eaLnBrk="1" hangingPunct="1"/>
            <a:endParaRPr lang="en-US" altLang="en-US" sz="1200" smtClean="0"/>
          </a:p>
        </p:txBody>
      </p:sp>
      <p:sp>
        <p:nvSpPr>
          <p:cNvPr id="2867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8676"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7FC7E4B-47C3-498F-BFF0-AFCAA9F49B04}" type="slidenum">
              <a:rPr lang="en-US" altLang="en-US" sz="1200"/>
              <a:pPr eaLnBrk="1" hangingPunct="1"/>
              <a:t>9</a:t>
            </a:fld>
            <a:endParaRPr lang="en-US" altLang="en-US" sz="120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Meiosis is the process of chromosome reduction. Meiosis has two phases – the first is to produce haploid cells containing “half” of the chromosomes of the original diploid cell. In meiosis I, the homologous chromosomes are separated, resulting in cells that have one half as many chromosomes in the new cells.</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40149281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CA57227-D143-4D58-AA5F-47C44831D378}" type="slidenum">
              <a:rPr lang="en-US" altLang="en-US" sz="1400"/>
              <a:pPr eaLnBrk="1" hangingPunct="1"/>
              <a:t>10</a:t>
            </a:fld>
            <a:endParaRPr lang="en-US" altLang="en-US" sz="1400"/>
          </a:p>
        </p:txBody>
      </p:sp>
      <p:sp>
        <p:nvSpPr>
          <p:cNvPr id="12291" name="Rectangle 2"/>
          <p:cNvSpPr>
            <a:spLocks noGrp="1" noChangeArrowheads="1"/>
          </p:cNvSpPr>
          <p:nvPr>
            <p:ph type="title"/>
          </p:nvPr>
        </p:nvSpPr>
        <p:spPr/>
        <p:txBody>
          <a:bodyPr/>
          <a:lstStyle/>
          <a:p>
            <a:pPr eaLnBrk="1" hangingPunct="1"/>
            <a:r>
              <a:rPr lang="en-US" altLang="en-US" smtClean="0"/>
              <a:t>Meiosis II</a:t>
            </a:r>
          </a:p>
        </p:txBody>
      </p:sp>
      <p:sp>
        <p:nvSpPr>
          <p:cNvPr id="12292" name="Rectangle 3"/>
          <p:cNvSpPr>
            <a:spLocks noGrp="1" noChangeArrowheads="1"/>
          </p:cNvSpPr>
          <p:nvPr>
            <p:ph type="body" idx="1"/>
          </p:nvPr>
        </p:nvSpPr>
        <p:spPr>
          <a:xfrm>
            <a:off x="304800" y="1828800"/>
            <a:ext cx="8610600" cy="4297363"/>
          </a:xfrm>
        </p:spPr>
        <p:txBody>
          <a:bodyPr/>
          <a:lstStyle/>
          <a:p>
            <a:pPr algn="ctr" eaLnBrk="1" hangingPunct="1">
              <a:buFontTx/>
              <a:buNone/>
            </a:pPr>
            <a:r>
              <a:rPr lang="en-US" altLang="en-US" smtClean="0"/>
              <a:t> </a:t>
            </a:r>
            <a:r>
              <a:rPr lang="en-US" altLang="en-US" sz="3000" smtClean="0"/>
              <a:t>Cells divide again to produce </a:t>
            </a:r>
            <a:r>
              <a:rPr lang="en-US" altLang="en-US" sz="3000" b="1" smtClean="0"/>
              <a:t>haploid </a:t>
            </a:r>
            <a:r>
              <a:rPr lang="en-US" altLang="en-US" sz="3000" smtClean="0"/>
              <a:t>gametes.</a:t>
            </a:r>
          </a:p>
          <a:p>
            <a:pPr eaLnBrk="1" hangingPunct="1"/>
            <a:endParaRPr lang="en-US" altLang="en-US" smtClean="0"/>
          </a:p>
        </p:txBody>
      </p:sp>
      <p:sp>
        <p:nvSpPr>
          <p:cNvPr id="12293" name="Oval 4"/>
          <p:cNvSpPr>
            <a:spLocks noChangeArrowheads="1"/>
          </p:cNvSpPr>
          <p:nvPr/>
        </p:nvSpPr>
        <p:spPr bwMode="auto">
          <a:xfrm>
            <a:off x="5715000" y="46482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sp>
        <p:nvSpPr>
          <p:cNvPr id="12294" name="Oval 5"/>
          <p:cNvSpPr>
            <a:spLocks noChangeArrowheads="1"/>
          </p:cNvSpPr>
          <p:nvPr/>
        </p:nvSpPr>
        <p:spPr bwMode="auto">
          <a:xfrm>
            <a:off x="2362200" y="46482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sp>
        <p:nvSpPr>
          <p:cNvPr id="12295" name="Oval 6"/>
          <p:cNvSpPr>
            <a:spLocks noChangeArrowheads="1"/>
          </p:cNvSpPr>
          <p:nvPr/>
        </p:nvSpPr>
        <p:spPr bwMode="auto">
          <a:xfrm>
            <a:off x="4876800" y="26670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sp>
        <p:nvSpPr>
          <p:cNvPr id="12296" name="Oval 7"/>
          <p:cNvSpPr>
            <a:spLocks noChangeArrowheads="1"/>
          </p:cNvSpPr>
          <p:nvPr/>
        </p:nvSpPr>
        <p:spPr bwMode="auto">
          <a:xfrm>
            <a:off x="1524000" y="26670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sp>
        <p:nvSpPr>
          <p:cNvPr id="12297" name="Oval 8"/>
          <p:cNvSpPr>
            <a:spLocks noChangeArrowheads="1"/>
          </p:cNvSpPr>
          <p:nvPr/>
        </p:nvSpPr>
        <p:spPr bwMode="auto">
          <a:xfrm>
            <a:off x="4038600" y="46482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sp>
        <p:nvSpPr>
          <p:cNvPr id="12298" name="Oval 9"/>
          <p:cNvSpPr>
            <a:spLocks noChangeArrowheads="1"/>
          </p:cNvSpPr>
          <p:nvPr/>
        </p:nvSpPr>
        <p:spPr bwMode="auto">
          <a:xfrm>
            <a:off x="609600" y="46482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sp>
        <p:nvSpPr>
          <p:cNvPr id="12299" name="Line 10"/>
          <p:cNvSpPr>
            <a:spLocks noChangeShapeType="1"/>
          </p:cNvSpPr>
          <p:nvPr/>
        </p:nvSpPr>
        <p:spPr bwMode="auto">
          <a:xfrm flipH="1">
            <a:off x="1524000" y="3962400"/>
            <a:ext cx="2286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0" name="Line 11"/>
          <p:cNvSpPr>
            <a:spLocks noChangeShapeType="1"/>
          </p:cNvSpPr>
          <p:nvPr/>
        </p:nvSpPr>
        <p:spPr bwMode="auto">
          <a:xfrm>
            <a:off x="2590800" y="3962400"/>
            <a:ext cx="2286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1" name="Line 12"/>
          <p:cNvSpPr>
            <a:spLocks noChangeShapeType="1"/>
          </p:cNvSpPr>
          <p:nvPr/>
        </p:nvSpPr>
        <p:spPr bwMode="auto">
          <a:xfrm flipH="1">
            <a:off x="4876800" y="3962400"/>
            <a:ext cx="2286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2" name="Line 13"/>
          <p:cNvSpPr>
            <a:spLocks noChangeShapeType="1"/>
          </p:cNvSpPr>
          <p:nvPr/>
        </p:nvSpPr>
        <p:spPr bwMode="auto">
          <a:xfrm>
            <a:off x="5867400" y="4038600"/>
            <a:ext cx="2286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3" name="Text Box 14"/>
          <p:cNvSpPr txBox="1">
            <a:spLocks noChangeArrowheads="1"/>
          </p:cNvSpPr>
          <p:nvPr/>
        </p:nvSpPr>
        <p:spPr bwMode="auto">
          <a:xfrm>
            <a:off x="6629400" y="2895600"/>
            <a:ext cx="22098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2400" b="1"/>
              <a:t>This process happens for both sperm and egg cells.</a:t>
            </a:r>
          </a:p>
        </p:txBody>
      </p:sp>
      <p:sp>
        <p:nvSpPr>
          <p:cNvPr id="12304" name="Text Box 15"/>
          <p:cNvSpPr txBox="1">
            <a:spLocks noChangeArrowheads="1"/>
          </p:cNvSpPr>
          <p:nvPr/>
        </p:nvSpPr>
        <p:spPr bwMode="auto">
          <a:xfrm>
            <a:off x="838200" y="6019800"/>
            <a:ext cx="59436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3000" b="1">
                <a:solidFill>
                  <a:srgbClr val="FF9900"/>
                </a:solidFill>
              </a:rPr>
              <a:t>Four gametes are produced</a:t>
            </a:r>
          </a:p>
        </p:txBody>
      </p:sp>
      <p:grpSp>
        <p:nvGrpSpPr>
          <p:cNvPr id="12305" name="Group 16"/>
          <p:cNvGrpSpPr>
            <a:grpSpLocks/>
          </p:cNvGrpSpPr>
          <p:nvPr/>
        </p:nvGrpSpPr>
        <p:grpSpPr bwMode="auto">
          <a:xfrm>
            <a:off x="5410200" y="2971800"/>
            <a:ext cx="304800" cy="685800"/>
            <a:chOff x="5136" y="2976"/>
            <a:chExt cx="192" cy="432"/>
          </a:xfrm>
        </p:grpSpPr>
        <p:sp>
          <p:nvSpPr>
            <p:cNvPr id="12326" name="Freeform 17"/>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27" name="Oval 18"/>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2328" name="Freeform 19"/>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2306" name="Group 20"/>
          <p:cNvGrpSpPr>
            <a:grpSpLocks/>
          </p:cNvGrpSpPr>
          <p:nvPr/>
        </p:nvGrpSpPr>
        <p:grpSpPr bwMode="auto">
          <a:xfrm>
            <a:off x="2057400" y="2971800"/>
            <a:ext cx="304800" cy="685800"/>
            <a:chOff x="5136" y="2976"/>
            <a:chExt cx="192" cy="432"/>
          </a:xfrm>
        </p:grpSpPr>
        <p:sp>
          <p:nvSpPr>
            <p:cNvPr id="12323" name="Freeform 21"/>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24" name="Oval 22"/>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2325" name="Freeform 23"/>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2307" name="Group 28"/>
          <p:cNvGrpSpPr>
            <a:grpSpLocks/>
          </p:cNvGrpSpPr>
          <p:nvPr/>
        </p:nvGrpSpPr>
        <p:grpSpPr bwMode="auto">
          <a:xfrm>
            <a:off x="2819400" y="4953000"/>
            <a:ext cx="304800" cy="685800"/>
            <a:chOff x="5136" y="2976"/>
            <a:chExt cx="192" cy="432"/>
          </a:xfrm>
        </p:grpSpPr>
        <p:sp>
          <p:nvSpPr>
            <p:cNvPr id="12320" name="Freeform 29"/>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2321" name="Oval 30"/>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2322" name="Freeform 31"/>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2308" name="Group 32"/>
          <p:cNvGrpSpPr>
            <a:grpSpLocks/>
          </p:cNvGrpSpPr>
          <p:nvPr/>
        </p:nvGrpSpPr>
        <p:grpSpPr bwMode="auto">
          <a:xfrm>
            <a:off x="6172200" y="4953000"/>
            <a:ext cx="304800" cy="685800"/>
            <a:chOff x="5136" y="2976"/>
            <a:chExt cx="192" cy="432"/>
          </a:xfrm>
        </p:grpSpPr>
        <p:sp>
          <p:nvSpPr>
            <p:cNvPr id="12317" name="Freeform 33"/>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2318" name="Oval 34"/>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2319" name="Freeform 35"/>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2309" name="Group 36"/>
          <p:cNvGrpSpPr>
            <a:grpSpLocks/>
          </p:cNvGrpSpPr>
          <p:nvPr/>
        </p:nvGrpSpPr>
        <p:grpSpPr bwMode="auto">
          <a:xfrm flipH="1">
            <a:off x="1219200" y="4953000"/>
            <a:ext cx="304800" cy="685800"/>
            <a:chOff x="5136" y="2976"/>
            <a:chExt cx="192" cy="432"/>
          </a:xfrm>
        </p:grpSpPr>
        <p:sp>
          <p:nvSpPr>
            <p:cNvPr id="12314" name="Freeform 37"/>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2315" name="Oval 38"/>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2316" name="Freeform 39"/>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2310" name="Group 40"/>
          <p:cNvGrpSpPr>
            <a:grpSpLocks/>
          </p:cNvGrpSpPr>
          <p:nvPr/>
        </p:nvGrpSpPr>
        <p:grpSpPr bwMode="auto">
          <a:xfrm flipH="1">
            <a:off x="4648200" y="4953000"/>
            <a:ext cx="304800" cy="685800"/>
            <a:chOff x="5136" y="2976"/>
            <a:chExt cx="192" cy="432"/>
          </a:xfrm>
        </p:grpSpPr>
        <p:sp>
          <p:nvSpPr>
            <p:cNvPr id="12311" name="Freeform 41"/>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2312" name="Oval 42"/>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2313" name="Freeform 43"/>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Tree>
    <p:extLst>
      <p:ext uri="{BB962C8B-B14F-4D97-AF65-F5344CB8AC3E}">
        <p14:creationId xmlns:p14="http://schemas.microsoft.com/office/powerpoint/2010/main" val="6658782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D8F10D3-6578-4E20-BAAB-B1D6F0C433D6}" type="slidenum">
              <a:rPr lang="en-US" altLang="en-US" sz="1400"/>
              <a:pPr eaLnBrk="1" hangingPunct="1"/>
              <a:t>11</a:t>
            </a:fld>
            <a:endParaRPr lang="en-US" altLang="en-US" sz="1400"/>
          </a:p>
        </p:txBody>
      </p:sp>
      <p:sp>
        <p:nvSpPr>
          <p:cNvPr id="13315" name="Rectangle 2"/>
          <p:cNvSpPr>
            <a:spLocks noGrp="1" noChangeArrowheads="1"/>
          </p:cNvSpPr>
          <p:nvPr>
            <p:ph type="title"/>
          </p:nvPr>
        </p:nvSpPr>
        <p:spPr/>
        <p:txBody>
          <a:bodyPr>
            <a:normAutofit fontScale="90000"/>
          </a:bodyPr>
          <a:lstStyle/>
          <a:p>
            <a:pPr eaLnBrk="1" hangingPunct="1"/>
            <a:r>
              <a:rPr lang="en-US" altLang="en-US" sz="4000" smtClean="0"/>
              <a:t>From Haploid Gametes </a:t>
            </a:r>
            <a:br>
              <a:rPr lang="en-US" altLang="en-US" sz="4000" smtClean="0"/>
            </a:br>
            <a:r>
              <a:rPr lang="en-US" altLang="en-US" sz="4000" smtClean="0"/>
              <a:t>Back to a Diploid</a:t>
            </a:r>
          </a:p>
        </p:txBody>
      </p:sp>
      <p:sp>
        <p:nvSpPr>
          <p:cNvPr id="13316" name="Oval 3"/>
          <p:cNvSpPr>
            <a:spLocks noChangeArrowheads="1"/>
          </p:cNvSpPr>
          <p:nvPr/>
        </p:nvSpPr>
        <p:spPr bwMode="auto">
          <a:xfrm>
            <a:off x="3505200" y="2362200"/>
            <a:ext cx="990600" cy="914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dirty="0">
              <a:solidFill>
                <a:srgbClr val="0066FF"/>
              </a:solidFill>
              <a:latin typeface="Porky's" pitchFamily="2" charset="0"/>
            </a:endParaRPr>
          </a:p>
        </p:txBody>
      </p:sp>
      <p:sp>
        <p:nvSpPr>
          <p:cNvPr id="13317" name="Oval 4"/>
          <p:cNvSpPr>
            <a:spLocks noChangeArrowheads="1"/>
          </p:cNvSpPr>
          <p:nvPr/>
        </p:nvSpPr>
        <p:spPr bwMode="auto">
          <a:xfrm>
            <a:off x="2438400" y="2362200"/>
            <a:ext cx="990600" cy="914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dirty="0">
              <a:solidFill>
                <a:srgbClr val="0066FF"/>
              </a:solidFill>
              <a:latin typeface="Porky's" pitchFamily="2" charset="0"/>
            </a:endParaRPr>
          </a:p>
        </p:txBody>
      </p:sp>
      <p:sp>
        <p:nvSpPr>
          <p:cNvPr id="13318" name="Oval 5"/>
          <p:cNvSpPr>
            <a:spLocks noChangeArrowheads="1"/>
          </p:cNvSpPr>
          <p:nvPr/>
        </p:nvSpPr>
        <p:spPr bwMode="auto">
          <a:xfrm>
            <a:off x="1371600" y="2362200"/>
            <a:ext cx="990600" cy="914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dirty="0">
              <a:solidFill>
                <a:srgbClr val="0066FF"/>
              </a:solidFill>
              <a:latin typeface="Porky's" pitchFamily="2" charset="0"/>
            </a:endParaRPr>
          </a:p>
        </p:txBody>
      </p:sp>
      <p:sp>
        <p:nvSpPr>
          <p:cNvPr id="13319" name="Oval 6"/>
          <p:cNvSpPr>
            <a:spLocks noChangeArrowheads="1"/>
          </p:cNvSpPr>
          <p:nvPr/>
        </p:nvSpPr>
        <p:spPr bwMode="auto">
          <a:xfrm>
            <a:off x="304800" y="2362200"/>
            <a:ext cx="990600" cy="914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dirty="0">
              <a:solidFill>
                <a:srgbClr val="0066FF"/>
              </a:solidFill>
              <a:latin typeface="Porky's" pitchFamily="2" charset="0"/>
            </a:endParaRPr>
          </a:p>
        </p:txBody>
      </p:sp>
      <p:sp>
        <p:nvSpPr>
          <p:cNvPr id="13320" name="Oval 7"/>
          <p:cNvSpPr>
            <a:spLocks noChangeArrowheads="1"/>
          </p:cNvSpPr>
          <p:nvPr/>
        </p:nvSpPr>
        <p:spPr bwMode="auto">
          <a:xfrm>
            <a:off x="4648200" y="2362200"/>
            <a:ext cx="990600" cy="914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dirty="0">
              <a:solidFill>
                <a:srgbClr val="FF99CC"/>
              </a:solidFill>
              <a:latin typeface="Porky's" pitchFamily="2" charset="0"/>
            </a:endParaRPr>
          </a:p>
        </p:txBody>
      </p:sp>
      <p:sp>
        <p:nvSpPr>
          <p:cNvPr id="13321" name="Oval 8"/>
          <p:cNvSpPr>
            <a:spLocks noChangeArrowheads="1"/>
          </p:cNvSpPr>
          <p:nvPr/>
        </p:nvSpPr>
        <p:spPr bwMode="auto">
          <a:xfrm>
            <a:off x="5715000" y="2362200"/>
            <a:ext cx="990600" cy="914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dirty="0">
              <a:solidFill>
                <a:srgbClr val="FF99CC"/>
              </a:solidFill>
              <a:latin typeface="Porky's" pitchFamily="2" charset="0"/>
            </a:endParaRPr>
          </a:p>
        </p:txBody>
      </p:sp>
      <p:sp>
        <p:nvSpPr>
          <p:cNvPr id="13322" name="Oval 9"/>
          <p:cNvSpPr>
            <a:spLocks noChangeArrowheads="1"/>
          </p:cNvSpPr>
          <p:nvPr/>
        </p:nvSpPr>
        <p:spPr bwMode="auto">
          <a:xfrm>
            <a:off x="6781800" y="2362200"/>
            <a:ext cx="990600" cy="914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dirty="0">
              <a:solidFill>
                <a:srgbClr val="FF99CC"/>
              </a:solidFill>
              <a:latin typeface="Porky's" pitchFamily="2" charset="0"/>
            </a:endParaRPr>
          </a:p>
        </p:txBody>
      </p:sp>
      <p:sp>
        <p:nvSpPr>
          <p:cNvPr id="13323" name="Oval 10"/>
          <p:cNvSpPr>
            <a:spLocks noChangeArrowheads="1"/>
          </p:cNvSpPr>
          <p:nvPr/>
        </p:nvSpPr>
        <p:spPr bwMode="auto">
          <a:xfrm>
            <a:off x="7848600" y="2362200"/>
            <a:ext cx="990600" cy="914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dirty="0">
              <a:solidFill>
                <a:srgbClr val="FF99CC"/>
              </a:solidFill>
              <a:latin typeface="Porky's" pitchFamily="2" charset="0"/>
            </a:endParaRPr>
          </a:p>
        </p:txBody>
      </p:sp>
      <p:sp>
        <p:nvSpPr>
          <p:cNvPr id="13324" name="Text Box 11"/>
          <p:cNvSpPr txBox="1">
            <a:spLocks noChangeArrowheads="1"/>
          </p:cNvSpPr>
          <p:nvPr/>
        </p:nvSpPr>
        <p:spPr bwMode="auto">
          <a:xfrm>
            <a:off x="457200" y="1828800"/>
            <a:ext cx="38100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3000"/>
              <a:t>Sperm Gametes</a:t>
            </a:r>
          </a:p>
        </p:txBody>
      </p:sp>
      <p:sp>
        <p:nvSpPr>
          <p:cNvPr id="13325" name="Text Box 12"/>
          <p:cNvSpPr txBox="1">
            <a:spLocks noChangeArrowheads="1"/>
          </p:cNvSpPr>
          <p:nvPr/>
        </p:nvSpPr>
        <p:spPr bwMode="auto">
          <a:xfrm>
            <a:off x="4724400" y="1828800"/>
            <a:ext cx="40386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3000"/>
              <a:t>Egg Gametes</a:t>
            </a:r>
          </a:p>
        </p:txBody>
      </p:sp>
      <p:sp>
        <p:nvSpPr>
          <p:cNvPr id="13326" name="Line 13"/>
          <p:cNvSpPr>
            <a:spLocks noChangeShapeType="1"/>
          </p:cNvSpPr>
          <p:nvPr/>
        </p:nvSpPr>
        <p:spPr bwMode="auto">
          <a:xfrm>
            <a:off x="3048000" y="3352800"/>
            <a:ext cx="1066800" cy="1066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27" name="Oval 14"/>
          <p:cNvSpPr>
            <a:spLocks noChangeArrowheads="1"/>
          </p:cNvSpPr>
          <p:nvPr/>
        </p:nvSpPr>
        <p:spPr bwMode="auto">
          <a:xfrm>
            <a:off x="3886200" y="43434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dirty="0">
              <a:solidFill>
                <a:srgbClr val="FF99CC"/>
              </a:solidFill>
              <a:latin typeface="Porky's" pitchFamily="2" charset="0"/>
            </a:endParaRPr>
          </a:p>
        </p:txBody>
      </p:sp>
      <p:sp>
        <p:nvSpPr>
          <p:cNvPr id="13328" name="Line 15"/>
          <p:cNvSpPr>
            <a:spLocks noChangeShapeType="1"/>
          </p:cNvSpPr>
          <p:nvPr/>
        </p:nvSpPr>
        <p:spPr bwMode="auto">
          <a:xfrm flipH="1">
            <a:off x="5029200" y="3403598"/>
            <a:ext cx="3200400" cy="101600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29" name="Text Box 16"/>
          <p:cNvSpPr txBox="1">
            <a:spLocks noChangeArrowheads="1"/>
          </p:cNvSpPr>
          <p:nvPr/>
        </p:nvSpPr>
        <p:spPr bwMode="auto">
          <a:xfrm>
            <a:off x="3581400" y="35052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400" b="1">
                <a:solidFill>
                  <a:srgbClr val="FF9900"/>
                </a:solidFill>
              </a:rPr>
              <a:t>Fertilization</a:t>
            </a:r>
          </a:p>
        </p:txBody>
      </p:sp>
      <p:sp>
        <p:nvSpPr>
          <p:cNvPr id="65553" name="Text Box 17"/>
          <p:cNvSpPr txBox="1">
            <a:spLocks noChangeArrowheads="1"/>
          </p:cNvSpPr>
          <p:nvPr/>
        </p:nvSpPr>
        <p:spPr bwMode="auto">
          <a:xfrm>
            <a:off x="6216650" y="4438650"/>
            <a:ext cx="2362200"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3000" dirty="0"/>
              <a:t>This new cell is called a </a:t>
            </a:r>
            <a:r>
              <a:rPr lang="en-US" altLang="en-US" sz="3000" b="1" dirty="0"/>
              <a:t>zygote.</a:t>
            </a:r>
          </a:p>
        </p:txBody>
      </p:sp>
      <p:grpSp>
        <p:nvGrpSpPr>
          <p:cNvPr id="19" name="Group 36"/>
          <p:cNvGrpSpPr>
            <a:grpSpLocks/>
          </p:cNvGrpSpPr>
          <p:nvPr/>
        </p:nvGrpSpPr>
        <p:grpSpPr bwMode="auto">
          <a:xfrm flipH="1">
            <a:off x="774700" y="2476500"/>
            <a:ext cx="304800" cy="685800"/>
            <a:chOff x="5136" y="2976"/>
            <a:chExt cx="192" cy="432"/>
          </a:xfrm>
        </p:grpSpPr>
        <p:sp>
          <p:nvSpPr>
            <p:cNvPr id="20" name="Freeform 37"/>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21" name="Oval 38"/>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22" name="Freeform 39"/>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3" name="Group 28"/>
          <p:cNvGrpSpPr>
            <a:grpSpLocks/>
          </p:cNvGrpSpPr>
          <p:nvPr/>
        </p:nvGrpSpPr>
        <p:grpSpPr bwMode="auto">
          <a:xfrm>
            <a:off x="1612900" y="2476500"/>
            <a:ext cx="304800" cy="685800"/>
            <a:chOff x="5136" y="2976"/>
            <a:chExt cx="192" cy="432"/>
          </a:xfrm>
        </p:grpSpPr>
        <p:sp>
          <p:nvSpPr>
            <p:cNvPr id="24" name="Freeform 29"/>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25" name="Oval 30"/>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26" name="Freeform 31"/>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7" name="Group 28"/>
          <p:cNvGrpSpPr>
            <a:grpSpLocks/>
          </p:cNvGrpSpPr>
          <p:nvPr/>
        </p:nvGrpSpPr>
        <p:grpSpPr bwMode="auto">
          <a:xfrm>
            <a:off x="3810000" y="2454275"/>
            <a:ext cx="304800" cy="685800"/>
            <a:chOff x="5136" y="2976"/>
            <a:chExt cx="192" cy="432"/>
          </a:xfrm>
        </p:grpSpPr>
        <p:sp>
          <p:nvSpPr>
            <p:cNvPr id="28" name="Freeform 29"/>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29" name="Oval 30"/>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30" name="Freeform 31"/>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1" name="Group 36"/>
          <p:cNvGrpSpPr>
            <a:grpSpLocks/>
          </p:cNvGrpSpPr>
          <p:nvPr/>
        </p:nvGrpSpPr>
        <p:grpSpPr bwMode="auto">
          <a:xfrm flipH="1">
            <a:off x="2933700" y="2484437"/>
            <a:ext cx="304800" cy="685800"/>
            <a:chOff x="5136" y="2976"/>
            <a:chExt cx="192" cy="432"/>
          </a:xfrm>
        </p:grpSpPr>
        <p:sp>
          <p:nvSpPr>
            <p:cNvPr id="32" name="Freeform 37"/>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33" name="Oval 38"/>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34" name="Freeform 39"/>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5" name="Group 36"/>
          <p:cNvGrpSpPr>
            <a:grpSpLocks/>
          </p:cNvGrpSpPr>
          <p:nvPr/>
        </p:nvGrpSpPr>
        <p:grpSpPr bwMode="auto">
          <a:xfrm flipH="1">
            <a:off x="4381500" y="4656137"/>
            <a:ext cx="304800" cy="685800"/>
            <a:chOff x="5136" y="2976"/>
            <a:chExt cx="192" cy="432"/>
          </a:xfrm>
        </p:grpSpPr>
        <p:sp>
          <p:nvSpPr>
            <p:cNvPr id="36" name="Freeform 37"/>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37" name="Oval 38"/>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38" name="Freeform 39"/>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 name="Group 28"/>
          <p:cNvGrpSpPr>
            <a:grpSpLocks/>
          </p:cNvGrpSpPr>
          <p:nvPr/>
        </p:nvGrpSpPr>
        <p:grpSpPr bwMode="auto">
          <a:xfrm>
            <a:off x="4629150" y="4644231"/>
            <a:ext cx="228600" cy="693738"/>
            <a:chOff x="5136" y="2976"/>
            <a:chExt cx="144" cy="437"/>
          </a:xfrm>
        </p:grpSpPr>
        <p:sp>
          <p:nvSpPr>
            <p:cNvPr id="40" name="Freeform 29"/>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41" name="Oval 30"/>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42" name="Freeform 31"/>
            <p:cNvSpPr>
              <a:spLocks/>
            </p:cNvSpPr>
            <p:nvPr/>
          </p:nvSpPr>
          <p:spPr bwMode="auto">
            <a:xfrm flipH="1">
              <a:off x="5184" y="2981"/>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solidFill>
              <a:srgbClr val="FFFFFF"/>
            </a:solidFill>
            <a:ln w="63500">
              <a:solidFill>
                <a:srgbClr val="FF6699"/>
              </a:solidFill>
              <a:round/>
              <a:headEnd/>
              <a:tailEnd/>
            </a:ln>
            <a:extLst/>
          </p:spPr>
          <p:txBody>
            <a:bodyPr/>
            <a:lstStyle/>
            <a:p>
              <a:endParaRPr lang="en-US"/>
            </a:p>
          </p:txBody>
        </p:sp>
      </p:grpSp>
      <p:grpSp>
        <p:nvGrpSpPr>
          <p:cNvPr id="43" name="Group 28"/>
          <p:cNvGrpSpPr>
            <a:grpSpLocks/>
          </p:cNvGrpSpPr>
          <p:nvPr/>
        </p:nvGrpSpPr>
        <p:grpSpPr bwMode="auto">
          <a:xfrm>
            <a:off x="6102350" y="2472531"/>
            <a:ext cx="228600" cy="693738"/>
            <a:chOff x="5136" y="2976"/>
            <a:chExt cx="144" cy="437"/>
          </a:xfrm>
        </p:grpSpPr>
        <p:sp>
          <p:nvSpPr>
            <p:cNvPr id="44" name="Freeform 29"/>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45" name="Oval 30"/>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46" name="Freeform 31"/>
            <p:cNvSpPr>
              <a:spLocks/>
            </p:cNvSpPr>
            <p:nvPr/>
          </p:nvSpPr>
          <p:spPr bwMode="auto">
            <a:xfrm flipH="1">
              <a:off x="5184" y="2981"/>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solidFill>
              <a:srgbClr val="FFFFFF"/>
            </a:solidFill>
            <a:ln w="63500">
              <a:solidFill>
                <a:srgbClr val="FF6699"/>
              </a:solidFill>
              <a:round/>
              <a:headEnd/>
              <a:tailEnd/>
            </a:ln>
            <a:extLst/>
          </p:spPr>
          <p:txBody>
            <a:bodyPr/>
            <a:lstStyle/>
            <a:p>
              <a:endParaRPr lang="en-US"/>
            </a:p>
          </p:txBody>
        </p:sp>
      </p:grpSp>
      <p:grpSp>
        <p:nvGrpSpPr>
          <p:cNvPr id="47" name="Group 28"/>
          <p:cNvGrpSpPr>
            <a:grpSpLocks/>
          </p:cNvGrpSpPr>
          <p:nvPr/>
        </p:nvGrpSpPr>
        <p:grpSpPr bwMode="auto">
          <a:xfrm>
            <a:off x="8229600" y="2472531"/>
            <a:ext cx="228600" cy="693738"/>
            <a:chOff x="5136" y="2976"/>
            <a:chExt cx="144" cy="437"/>
          </a:xfrm>
        </p:grpSpPr>
        <p:sp>
          <p:nvSpPr>
            <p:cNvPr id="48" name="Freeform 29"/>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49" name="Oval 30"/>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50" name="Freeform 31"/>
            <p:cNvSpPr>
              <a:spLocks/>
            </p:cNvSpPr>
            <p:nvPr/>
          </p:nvSpPr>
          <p:spPr bwMode="auto">
            <a:xfrm flipH="1">
              <a:off x="5184" y="2981"/>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solidFill>
              <a:srgbClr val="FFFFFF"/>
            </a:solidFill>
            <a:ln w="63500">
              <a:solidFill>
                <a:srgbClr val="FF6699"/>
              </a:solidFill>
              <a:round/>
              <a:headEnd/>
              <a:tailEnd/>
            </a:ln>
            <a:extLst/>
          </p:spPr>
          <p:txBody>
            <a:bodyPr/>
            <a:lstStyle/>
            <a:p>
              <a:endParaRPr lang="en-US"/>
            </a:p>
          </p:txBody>
        </p:sp>
      </p:grpSp>
      <p:grpSp>
        <p:nvGrpSpPr>
          <p:cNvPr id="51" name="Group 28"/>
          <p:cNvGrpSpPr>
            <a:grpSpLocks/>
          </p:cNvGrpSpPr>
          <p:nvPr/>
        </p:nvGrpSpPr>
        <p:grpSpPr bwMode="auto">
          <a:xfrm flipH="1">
            <a:off x="5067300" y="2480468"/>
            <a:ext cx="228600" cy="693738"/>
            <a:chOff x="5136" y="2976"/>
            <a:chExt cx="144" cy="437"/>
          </a:xfrm>
        </p:grpSpPr>
        <p:sp>
          <p:nvSpPr>
            <p:cNvPr id="52" name="Freeform 29"/>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53" name="Oval 30"/>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54" name="Freeform 31"/>
            <p:cNvSpPr>
              <a:spLocks/>
            </p:cNvSpPr>
            <p:nvPr/>
          </p:nvSpPr>
          <p:spPr bwMode="auto">
            <a:xfrm flipH="1">
              <a:off x="5184" y="2981"/>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solidFill>
              <a:srgbClr val="FFFFFF"/>
            </a:solidFill>
            <a:ln w="63500">
              <a:solidFill>
                <a:srgbClr val="FF6699"/>
              </a:solidFill>
              <a:round/>
              <a:headEnd/>
              <a:tailEnd/>
            </a:ln>
            <a:extLst/>
          </p:spPr>
          <p:txBody>
            <a:bodyPr/>
            <a:lstStyle/>
            <a:p>
              <a:endParaRPr lang="en-US"/>
            </a:p>
          </p:txBody>
        </p:sp>
      </p:grpSp>
      <p:grpSp>
        <p:nvGrpSpPr>
          <p:cNvPr id="55" name="Group 28"/>
          <p:cNvGrpSpPr>
            <a:grpSpLocks/>
          </p:cNvGrpSpPr>
          <p:nvPr/>
        </p:nvGrpSpPr>
        <p:grpSpPr bwMode="auto">
          <a:xfrm flipH="1">
            <a:off x="7200900" y="2497136"/>
            <a:ext cx="228600" cy="693738"/>
            <a:chOff x="5136" y="2976"/>
            <a:chExt cx="144" cy="437"/>
          </a:xfrm>
        </p:grpSpPr>
        <p:sp>
          <p:nvSpPr>
            <p:cNvPr id="56" name="Freeform 29"/>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57" name="Oval 30"/>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58" name="Freeform 31"/>
            <p:cNvSpPr>
              <a:spLocks/>
            </p:cNvSpPr>
            <p:nvPr/>
          </p:nvSpPr>
          <p:spPr bwMode="auto">
            <a:xfrm flipH="1">
              <a:off x="5184" y="2981"/>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solidFill>
              <a:srgbClr val="FFFFFF"/>
            </a:solidFill>
            <a:ln w="63500">
              <a:solidFill>
                <a:srgbClr val="FF6699"/>
              </a:solidFill>
              <a:round/>
              <a:headEnd/>
              <a:tailEnd/>
            </a:ln>
            <a:extLst/>
          </p:spPr>
          <p:txBody>
            <a:bodyPr/>
            <a:lstStyle/>
            <a:p>
              <a:endParaRPr lang="en-US"/>
            </a:p>
          </p:txBody>
        </p:sp>
      </p:grpSp>
      <p:sp>
        <p:nvSpPr>
          <p:cNvPr id="2" name="TextBox 1"/>
          <p:cNvSpPr txBox="1"/>
          <p:nvPr/>
        </p:nvSpPr>
        <p:spPr>
          <a:xfrm>
            <a:off x="57150" y="4205396"/>
            <a:ext cx="3829050" cy="1815882"/>
          </a:xfrm>
          <a:prstGeom prst="rect">
            <a:avLst/>
          </a:prstGeom>
          <a:noFill/>
        </p:spPr>
        <p:txBody>
          <a:bodyPr wrap="square" rtlCol="0">
            <a:spAutoFit/>
          </a:bodyPr>
          <a:lstStyle/>
          <a:p>
            <a:r>
              <a:rPr lang="en-US" sz="2800" dirty="0" smtClean="0">
                <a:latin typeface="Arial" panose="020B0604020202020204" pitchFamily="34" charset="0"/>
                <a:cs typeface="Arial" panose="020B0604020202020204" pitchFamily="34" charset="0"/>
              </a:rPr>
              <a:t>One gamete from the male joins one gamete from the female during fertilization.</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20484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5553">
                                            <p:txEl>
                                              <p:pRg st="0" end="0"/>
                                            </p:txEl>
                                          </p:spTgt>
                                        </p:tgtEl>
                                        <p:attrNameLst>
                                          <p:attrName>style.visibility</p:attrName>
                                        </p:attrNameLst>
                                      </p:cBhvr>
                                      <p:to>
                                        <p:strVal val="visible"/>
                                      </p:to>
                                    </p:set>
                                    <p:anim calcmode="lin" valueType="num">
                                      <p:cBhvr additive="base">
                                        <p:cTn id="7" dur="500" fill="hold"/>
                                        <p:tgtEl>
                                          <p:spTgt spid="6555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55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577151A-E65D-4519-84C6-36AF4C96D225}" type="slidenum">
              <a:rPr lang="en-US" altLang="en-US" sz="1400"/>
              <a:pPr eaLnBrk="1" hangingPunct="1"/>
              <a:t>12</a:t>
            </a:fld>
            <a:endParaRPr lang="en-US" altLang="en-US" sz="1400"/>
          </a:p>
        </p:txBody>
      </p:sp>
      <p:sp>
        <p:nvSpPr>
          <p:cNvPr id="14339" name="Rectangle 2"/>
          <p:cNvSpPr>
            <a:spLocks noGrp="1" noChangeArrowheads="1"/>
          </p:cNvSpPr>
          <p:nvPr>
            <p:ph type="title"/>
          </p:nvPr>
        </p:nvSpPr>
        <p:spPr/>
        <p:txBody>
          <a:bodyPr/>
          <a:lstStyle/>
          <a:p>
            <a:pPr eaLnBrk="1" hangingPunct="1"/>
            <a:r>
              <a:rPr lang="en-US" altLang="en-US" smtClean="0"/>
              <a:t>The Next Step</a:t>
            </a:r>
          </a:p>
        </p:txBody>
      </p:sp>
      <p:sp>
        <p:nvSpPr>
          <p:cNvPr id="67587" name="Rectangle 3"/>
          <p:cNvSpPr>
            <a:spLocks noGrp="1" noChangeArrowheads="1"/>
          </p:cNvSpPr>
          <p:nvPr>
            <p:ph type="body" idx="1"/>
          </p:nvPr>
        </p:nvSpPr>
        <p:spPr/>
        <p:txBody>
          <a:bodyPr/>
          <a:lstStyle/>
          <a:p>
            <a:pPr eaLnBrk="1" hangingPunct="1">
              <a:buFontTx/>
              <a:buNone/>
            </a:pPr>
            <a:r>
              <a:rPr lang="en-US" altLang="en-US" smtClean="0"/>
              <a:t>Following fertilization, division of the zygote will continue the cell replication process.</a:t>
            </a:r>
          </a:p>
          <a:p>
            <a:pPr eaLnBrk="1" hangingPunct="1">
              <a:buFontTx/>
              <a:buNone/>
            </a:pPr>
            <a:endParaRPr lang="en-US" altLang="en-US" smtClean="0"/>
          </a:p>
          <a:p>
            <a:pPr algn="ctr" eaLnBrk="1" hangingPunct="1">
              <a:buFontTx/>
              <a:buNone/>
            </a:pPr>
            <a:r>
              <a:rPr lang="en-US" altLang="en-US" smtClean="0"/>
              <a:t>This process is called </a:t>
            </a:r>
            <a:r>
              <a:rPr lang="en-US" altLang="en-US" b="1" smtClean="0"/>
              <a:t>mitosis</a:t>
            </a:r>
            <a:r>
              <a:rPr lang="en-US" altLang="en-US" smtClean="0"/>
              <a:t>.</a:t>
            </a:r>
          </a:p>
        </p:txBody>
      </p:sp>
    </p:spTree>
    <p:extLst>
      <p:ext uri="{BB962C8B-B14F-4D97-AF65-F5344CB8AC3E}">
        <p14:creationId xmlns:p14="http://schemas.microsoft.com/office/powerpoint/2010/main" val="16862327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7587">
                                            <p:txEl>
                                              <p:pRg st="2" end="2"/>
                                            </p:txEl>
                                          </p:spTgt>
                                        </p:tgtEl>
                                        <p:attrNameLst>
                                          <p:attrName>style.visibility</p:attrName>
                                        </p:attrNameLst>
                                      </p:cBhvr>
                                      <p:to>
                                        <p:strVal val="visible"/>
                                      </p:to>
                                    </p:set>
                                    <p:anim calcmode="lin" valueType="num">
                                      <p:cBhvr additive="base">
                                        <p:cTn id="7" dur="500" fill="hold"/>
                                        <p:tgtEl>
                                          <p:spTgt spid="6758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758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C2E1DAD-6CF6-40DD-9AA3-76D123D052A1}" type="slidenum">
              <a:rPr lang="en-US" altLang="en-US" sz="1400"/>
              <a:pPr eaLnBrk="1" hangingPunct="1"/>
              <a:t>13</a:t>
            </a:fld>
            <a:endParaRPr lang="en-US" altLang="en-US" sz="1400"/>
          </a:p>
        </p:txBody>
      </p:sp>
      <p:sp>
        <p:nvSpPr>
          <p:cNvPr id="15363" name="Rectangle 2"/>
          <p:cNvSpPr>
            <a:spLocks noGrp="1" noChangeArrowheads="1"/>
          </p:cNvSpPr>
          <p:nvPr>
            <p:ph type="title"/>
          </p:nvPr>
        </p:nvSpPr>
        <p:spPr/>
        <p:txBody>
          <a:bodyPr/>
          <a:lstStyle/>
          <a:p>
            <a:pPr eaLnBrk="1" hangingPunct="1"/>
            <a:r>
              <a:rPr lang="en-US" altLang="en-US" smtClean="0"/>
              <a:t>The Development of a Zygote</a:t>
            </a:r>
          </a:p>
        </p:txBody>
      </p:sp>
      <p:sp>
        <p:nvSpPr>
          <p:cNvPr id="15364" name="Rectangle 3"/>
          <p:cNvSpPr>
            <a:spLocks noGrp="1" noChangeArrowheads="1"/>
          </p:cNvSpPr>
          <p:nvPr>
            <p:ph type="body" idx="1"/>
          </p:nvPr>
        </p:nvSpPr>
        <p:spPr/>
        <p:txBody>
          <a:bodyPr/>
          <a:lstStyle/>
          <a:p>
            <a:pPr algn="ctr" eaLnBrk="1" hangingPunct="1">
              <a:buFontTx/>
              <a:buNone/>
            </a:pPr>
            <a:r>
              <a:rPr lang="en-US" altLang="en-US" smtClean="0"/>
              <a:t>Cells undergo rapid </a:t>
            </a:r>
            <a:r>
              <a:rPr lang="en-US" altLang="en-US" b="1" smtClean="0"/>
              <a:t>mitosis </a:t>
            </a:r>
            <a:br>
              <a:rPr lang="en-US" altLang="en-US" b="1" smtClean="0"/>
            </a:br>
            <a:r>
              <a:rPr lang="en-US" altLang="en-US" smtClean="0"/>
              <a:t>as the zygote grows.</a:t>
            </a:r>
            <a:endParaRPr lang="en-US" altLang="en-US" b="1" smtClean="0"/>
          </a:p>
        </p:txBody>
      </p:sp>
      <p:sp>
        <p:nvSpPr>
          <p:cNvPr id="15365" name="Line 6"/>
          <p:cNvSpPr>
            <a:spLocks noChangeShapeType="1"/>
          </p:cNvSpPr>
          <p:nvPr/>
        </p:nvSpPr>
        <p:spPr bwMode="auto">
          <a:xfrm>
            <a:off x="1752600" y="3810000"/>
            <a:ext cx="4572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66" name="Text Box 7"/>
          <p:cNvSpPr txBox="1">
            <a:spLocks noChangeArrowheads="1"/>
          </p:cNvSpPr>
          <p:nvPr/>
        </p:nvSpPr>
        <p:spPr bwMode="auto">
          <a:xfrm>
            <a:off x="304800" y="5486400"/>
            <a:ext cx="7010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2800" b="1"/>
              <a:t>You will learn more about mitosis in a later activity.</a:t>
            </a:r>
          </a:p>
        </p:txBody>
      </p:sp>
      <p:sp>
        <p:nvSpPr>
          <p:cNvPr id="15367" name="Oval 10"/>
          <p:cNvSpPr>
            <a:spLocks noChangeArrowheads="1"/>
          </p:cNvSpPr>
          <p:nvPr/>
        </p:nvSpPr>
        <p:spPr bwMode="auto">
          <a:xfrm>
            <a:off x="4648200" y="3200400"/>
            <a:ext cx="19812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4400">
              <a:solidFill>
                <a:srgbClr val="0066FF"/>
              </a:solidFill>
              <a:latin typeface="Porky's" pitchFamily="2" charset="0"/>
            </a:endParaRPr>
          </a:p>
        </p:txBody>
      </p:sp>
      <p:sp>
        <p:nvSpPr>
          <p:cNvPr id="15368" name="Line 11"/>
          <p:cNvSpPr>
            <a:spLocks noChangeShapeType="1"/>
          </p:cNvSpPr>
          <p:nvPr/>
        </p:nvSpPr>
        <p:spPr bwMode="auto">
          <a:xfrm>
            <a:off x="5638800" y="3200400"/>
            <a:ext cx="0" cy="12954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5369" name="Line 12"/>
          <p:cNvSpPr>
            <a:spLocks noChangeShapeType="1"/>
          </p:cNvSpPr>
          <p:nvPr/>
        </p:nvSpPr>
        <p:spPr bwMode="auto">
          <a:xfrm>
            <a:off x="6477000" y="4267200"/>
            <a:ext cx="838200" cy="2286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70" name="Line 13"/>
          <p:cNvSpPr>
            <a:spLocks noChangeShapeType="1"/>
          </p:cNvSpPr>
          <p:nvPr/>
        </p:nvSpPr>
        <p:spPr bwMode="auto">
          <a:xfrm flipV="1">
            <a:off x="6477000" y="2895600"/>
            <a:ext cx="838200" cy="3048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71" name="Oval 15"/>
          <p:cNvSpPr>
            <a:spLocks noChangeArrowheads="1"/>
          </p:cNvSpPr>
          <p:nvPr/>
        </p:nvSpPr>
        <p:spPr bwMode="auto">
          <a:xfrm>
            <a:off x="2362200" y="32004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grpSp>
        <p:nvGrpSpPr>
          <p:cNvPr id="15372" name="Group 16"/>
          <p:cNvGrpSpPr>
            <a:grpSpLocks/>
          </p:cNvGrpSpPr>
          <p:nvPr/>
        </p:nvGrpSpPr>
        <p:grpSpPr bwMode="auto">
          <a:xfrm>
            <a:off x="2590800" y="3505200"/>
            <a:ext cx="304800" cy="685800"/>
            <a:chOff x="5136" y="2976"/>
            <a:chExt cx="192" cy="432"/>
          </a:xfrm>
        </p:grpSpPr>
        <p:sp>
          <p:nvSpPr>
            <p:cNvPr id="15430" name="Freeform 17"/>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31" name="Oval 18"/>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432" name="Freeform 19"/>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5373" name="Oval 14"/>
          <p:cNvSpPr>
            <a:spLocks noChangeArrowheads="1"/>
          </p:cNvSpPr>
          <p:nvPr/>
        </p:nvSpPr>
        <p:spPr bwMode="auto">
          <a:xfrm>
            <a:off x="304800" y="32004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FF99CC"/>
              </a:solidFill>
              <a:latin typeface="Porky's" pitchFamily="2" charset="0"/>
            </a:endParaRPr>
          </a:p>
        </p:txBody>
      </p:sp>
      <p:grpSp>
        <p:nvGrpSpPr>
          <p:cNvPr id="15374" name="Group 54"/>
          <p:cNvGrpSpPr>
            <a:grpSpLocks/>
          </p:cNvGrpSpPr>
          <p:nvPr/>
        </p:nvGrpSpPr>
        <p:grpSpPr bwMode="auto">
          <a:xfrm>
            <a:off x="685800" y="3505200"/>
            <a:ext cx="533400" cy="685800"/>
            <a:chOff x="432" y="2208"/>
            <a:chExt cx="336" cy="432"/>
          </a:xfrm>
        </p:grpSpPr>
        <p:grpSp>
          <p:nvGrpSpPr>
            <p:cNvPr id="15422" name="Group 20"/>
            <p:cNvGrpSpPr>
              <a:grpSpLocks/>
            </p:cNvGrpSpPr>
            <p:nvPr/>
          </p:nvGrpSpPr>
          <p:grpSpPr bwMode="auto">
            <a:xfrm flipH="1">
              <a:off x="432" y="2208"/>
              <a:ext cx="192" cy="432"/>
              <a:chOff x="5136" y="2976"/>
              <a:chExt cx="192" cy="432"/>
            </a:xfrm>
          </p:grpSpPr>
          <p:sp>
            <p:nvSpPr>
              <p:cNvPr id="15427" name="Freeform 21"/>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5428" name="Oval 22"/>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429" name="Freeform 23"/>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5423" name="Group 24"/>
            <p:cNvGrpSpPr>
              <a:grpSpLocks/>
            </p:cNvGrpSpPr>
            <p:nvPr/>
          </p:nvGrpSpPr>
          <p:grpSpPr bwMode="auto">
            <a:xfrm>
              <a:off x="576" y="2208"/>
              <a:ext cx="192" cy="432"/>
              <a:chOff x="5136" y="2976"/>
              <a:chExt cx="192" cy="432"/>
            </a:xfrm>
          </p:grpSpPr>
          <p:sp>
            <p:nvSpPr>
              <p:cNvPr id="15424" name="Freeform 25"/>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5425" name="Oval 26"/>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426" name="Freeform 27"/>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FF99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15375" name="Group 28"/>
          <p:cNvGrpSpPr>
            <a:grpSpLocks/>
          </p:cNvGrpSpPr>
          <p:nvPr/>
        </p:nvGrpSpPr>
        <p:grpSpPr bwMode="auto">
          <a:xfrm>
            <a:off x="3124200" y="3505200"/>
            <a:ext cx="304800" cy="685800"/>
            <a:chOff x="5136" y="2976"/>
            <a:chExt cx="192" cy="432"/>
          </a:xfrm>
        </p:grpSpPr>
        <p:sp>
          <p:nvSpPr>
            <p:cNvPr id="15419" name="Freeform 29"/>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FF99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420" name="Oval 30"/>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421" name="Freeform 31"/>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FF99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5376" name="Group 33"/>
          <p:cNvGrpSpPr>
            <a:grpSpLocks/>
          </p:cNvGrpSpPr>
          <p:nvPr/>
        </p:nvGrpSpPr>
        <p:grpSpPr bwMode="auto">
          <a:xfrm>
            <a:off x="7391400" y="3657600"/>
            <a:ext cx="1371600" cy="1295400"/>
            <a:chOff x="192" y="2016"/>
            <a:chExt cx="864" cy="816"/>
          </a:xfrm>
        </p:grpSpPr>
        <p:sp>
          <p:nvSpPr>
            <p:cNvPr id="15410" name="Oval 34"/>
            <p:cNvSpPr>
              <a:spLocks noChangeArrowheads="1"/>
            </p:cNvSpPr>
            <p:nvPr/>
          </p:nvSpPr>
          <p:spPr bwMode="auto">
            <a:xfrm>
              <a:off x="192" y="2016"/>
              <a:ext cx="864" cy="816"/>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FF99CC"/>
                </a:solidFill>
                <a:latin typeface="Porky's" pitchFamily="2" charset="0"/>
              </a:endParaRPr>
            </a:p>
          </p:txBody>
        </p:sp>
        <p:grpSp>
          <p:nvGrpSpPr>
            <p:cNvPr id="15411" name="Group 35"/>
            <p:cNvGrpSpPr>
              <a:grpSpLocks/>
            </p:cNvGrpSpPr>
            <p:nvPr/>
          </p:nvGrpSpPr>
          <p:grpSpPr bwMode="auto">
            <a:xfrm flipH="1">
              <a:off x="432" y="2208"/>
              <a:ext cx="192" cy="432"/>
              <a:chOff x="5136" y="2976"/>
              <a:chExt cx="192" cy="432"/>
            </a:xfrm>
          </p:grpSpPr>
          <p:sp>
            <p:nvSpPr>
              <p:cNvPr id="15416" name="Freeform 36"/>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5417" name="Oval 37"/>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418" name="Freeform 38"/>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5412" name="Group 39"/>
            <p:cNvGrpSpPr>
              <a:grpSpLocks/>
            </p:cNvGrpSpPr>
            <p:nvPr/>
          </p:nvGrpSpPr>
          <p:grpSpPr bwMode="auto">
            <a:xfrm>
              <a:off x="576" y="2208"/>
              <a:ext cx="192" cy="432"/>
              <a:chOff x="5136" y="2976"/>
              <a:chExt cx="192" cy="432"/>
            </a:xfrm>
          </p:grpSpPr>
          <p:sp>
            <p:nvSpPr>
              <p:cNvPr id="15413" name="Freeform 40"/>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5414" name="Oval 41"/>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415" name="Freeform 42"/>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FF99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15377" name="Group 43"/>
          <p:cNvGrpSpPr>
            <a:grpSpLocks/>
          </p:cNvGrpSpPr>
          <p:nvPr/>
        </p:nvGrpSpPr>
        <p:grpSpPr bwMode="auto">
          <a:xfrm>
            <a:off x="7391400" y="2133600"/>
            <a:ext cx="1371600" cy="1295400"/>
            <a:chOff x="192" y="2016"/>
            <a:chExt cx="864" cy="816"/>
          </a:xfrm>
        </p:grpSpPr>
        <p:sp>
          <p:nvSpPr>
            <p:cNvPr id="15401" name="Oval 44"/>
            <p:cNvSpPr>
              <a:spLocks noChangeArrowheads="1"/>
            </p:cNvSpPr>
            <p:nvPr/>
          </p:nvSpPr>
          <p:spPr bwMode="auto">
            <a:xfrm>
              <a:off x="192" y="2016"/>
              <a:ext cx="864" cy="816"/>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FF99CC"/>
                </a:solidFill>
                <a:latin typeface="Porky's" pitchFamily="2" charset="0"/>
              </a:endParaRPr>
            </a:p>
          </p:txBody>
        </p:sp>
        <p:grpSp>
          <p:nvGrpSpPr>
            <p:cNvPr id="15402" name="Group 45"/>
            <p:cNvGrpSpPr>
              <a:grpSpLocks/>
            </p:cNvGrpSpPr>
            <p:nvPr/>
          </p:nvGrpSpPr>
          <p:grpSpPr bwMode="auto">
            <a:xfrm flipH="1">
              <a:off x="432" y="2208"/>
              <a:ext cx="192" cy="432"/>
              <a:chOff x="5136" y="2976"/>
              <a:chExt cx="192" cy="432"/>
            </a:xfrm>
          </p:grpSpPr>
          <p:sp>
            <p:nvSpPr>
              <p:cNvPr id="15407" name="Freeform 46"/>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5408" name="Oval 47"/>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409" name="Freeform 48"/>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5403" name="Group 49"/>
            <p:cNvGrpSpPr>
              <a:grpSpLocks/>
            </p:cNvGrpSpPr>
            <p:nvPr/>
          </p:nvGrpSpPr>
          <p:grpSpPr bwMode="auto">
            <a:xfrm>
              <a:off x="576" y="2208"/>
              <a:ext cx="192" cy="432"/>
              <a:chOff x="5136" y="2976"/>
              <a:chExt cx="192" cy="432"/>
            </a:xfrm>
          </p:grpSpPr>
          <p:sp>
            <p:nvSpPr>
              <p:cNvPr id="15404" name="Freeform 50"/>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5405" name="Oval 51"/>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406" name="Freeform 52"/>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FF99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15378" name="Line 53"/>
          <p:cNvSpPr>
            <a:spLocks noChangeShapeType="1"/>
          </p:cNvSpPr>
          <p:nvPr/>
        </p:nvSpPr>
        <p:spPr bwMode="auto">
          <a:xfrm>
            <a:off x="3962400" y="3810000"/>
            <a:ext cx="4572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5379" name="Group 55"/>
          <p:cNvGrpSpPr>
            <a:grpSpLocks/>
          </p:cNvGrpSpPr>
          <p:nvPr/>
        </p:nvGrpSpPr>
        <p:grpSpPr bwMode="auto">
          <a:xfrm>
            <a:off x="5791200" y="3505200"/>
            <a:ext cx="533400" cy="685800"/>
            <a:chOff x="432" y="2208"/>
            <a:chExt cx="336" cy="432"/>
          </a:xfrm>
        </p:grpSpPr>
        <p:grpSp>
          <p:nvGrpSpPr>
            <p:cNvPr id="15393" name="Group 56"/>
            <p:cNvGrpSpPr>
              <a:grpSpLocks/>
            </p:cNvGrpSpPr>
            <p:nvPr/>
          </p:nvGrpSpPr>
          <p:grpSpPr bwMode="auto">
            <a:xfrm flipH="1">
              <a:off x="432" y="2208"/>
              <a:ext cx="192" cy="432"/>
              <a:chOff x="5136" y="2976"/>
              <a:chExt cx="192" cy="432"/>
            </a:xfrm>
          </p:grpSpPr>
          <p:sp>
            <p:nvSpPr>
              <p:cNvPr id="15398" name="Freeform 57"/>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5399" name="Oval 58"/>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400" name="Freeform 59"/>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5394" name="Group 60"/>
            <p:cNvGrpSpPr>
              <a:grpSpLocks/>
            </p:cNvGrpSpPr>
            <p:nvPr/>
          </p:nvGrpSpPr>
          <p:grpSpPr bwMode="auto">
            <a:xfrm>
              <a:off x="576" y="2208"/>
              <a:ext cx="192" cy="432"/>
              <a:chOff x="5136" y="2976"/>
              <a:chExt cx="192" cy="432"/>
            </a:xfrm>
          </p:grpSpPr>
          <p:sp>
            <p:nvSpPr>
              <p:cNvPr id="15395" name="Freeform 61"/>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5396" name="Oval 62"/>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397" name="Freeform 63"/>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FF99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15380" name="Group 64"/>
          <p:cNvGrpSpPr>
            <a:grpSpLocks/>
          </p:cNvGrpSpPr>
          <p:nvPr/>
        </p:nvGrpSpPr>
        <p:grpSpPr bwMode="auto">
          <a:xfrm>
            <a:off x="4953000" y="3505200"/>
            <a:ext cx="533400" cy="685800"/>
            <a:chOff x="432" y="2208"/>
            <a:chExt cx="336" cy="432"/>
          </a:xfrm>
        </p:grpSpPr>
        <p:grpSp>
          <p:nvGrpSpPr>
            <p:cNvPr id="15385" name="Group 65"/>
            <p:cNvGrpSpPr>
              <a:grpSpLocks/>
            </p:cNvGrpSpPr>
            <p:nvPr/>
          </p:nvGrpSpPr>
          <p:grpSpPr bwMode="auto">
            <a:xfrm flipH="1">
              <a:off x="432" y="2208"/>
              <a:ext cx="192" cy="432"/>
              <a:chOff x="5136" y="2976"/>
              <a:chExt cx="192" cy="432"/>
            </a:xfrm>
          </p:grpSpPr>
          <p:sp>
            <p:nvSpPr>
              <p:cNvPr id="15390" name="Freeform 66"/>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5391" name="Oval 67"/>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392" name="Freeform 68"/>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5386" name="Group 69"/>
            <p:cNvGrpSpPr>
              <a:grpSpLocks/>
            </p:cNvGrpSpPr>
            <p:nvPr/>
          </p:nvGrpSpPr>
          <p:grpSpPr bwMode="auto">
            <a:xfrm>
              <a:off x="576" y="2208"/>
              <a:ext cx="192" cy="432"/>
              <a:chOff x="5136" y="2976"/>
              <a:chExt cx="192" cy="432"/>
            </a:xfrm>
          </p:grpSpPr>
          <p:sp>
            <p:nvSpPr>
              <p:cNvPr id="15387" name="Freeform 70"/>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round/>
                    <a:headEnd/>
                    <a:tailEnd/>
                  </a14:hiddenLine>
                </a:ext>
              </a:extLst>
            </p:spPr>
            <p:txBody>
              <a:bodyPr/>
              <a:lstStyle/>
              <a:p>
                <a:endParaRPr lang="en-US"/>
              </a:p>
            </p:txBody>
          </p:sp>
          <p:sp>
            <p:nvSpPr>
              <p:cNvPr id="15388" name="Oval 71"/>
              <p:cNvSpPr>
                <a:spLocks noChangeArrowheads="1"/>
              </p:cNvSpPr>
              <p:nvPr/>
            </p:nvSpPr>
            <p:spPr bwMode="auto">
              <a:xfrm>
                <a:off x="5184" y="3120"/>
                <a:ext cx="96" cy="144"/>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5389" name="Freeform 72"/>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FF99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15381" name="Text Box 73"/>
          <p:cNvSpPr txBox="1">
            <a:spLocks noChangeArrowheads="1"/>
          </p:cNvSpPr>
          <p:nvPr/>
        </p:nvSpPr>
        <p:spPr bwMode="auto">
          <a:xfrm>
            <a:off x="0" y="45720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400"/>
              <a:t>Parent Cell</a:t>
            </a:r>
          </a:p>
        </p:txBody>
      </p:sp>
      <p:sp>
        <p:nvSpPr>
          <p:cNvPr id="15382" name="Text Box 74"/>
          <p:cNvSpPr txBox="1">
            <a:spLocks noChangeArrowheads="1"/>
          </p:cNvSpPr>
          <p:nvPr/>
        </p:nvSpPr>
        <p:spPr bwMode="auto">
          <a:xfrm>
            <a:off x="2057400" y="45720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2400"/>
              <a:t>Replication</a:t>
            </a:r>
          </a:p>
        </p:txBody>
      </p:sp>
      <p:sp>
        <p:nvSpPr>
          <p:cNvPr id="15383" name="Text Box 75"/>
          <p:cNvSpPr txBox="1">
            <a:spLocks noChangeArrowheads="1"/>
          </p:cNvSpPr>
          <p:nvPr/>
        </p:nvSpPr>
        <p:spPr bwMode="auto">
          <a:xfrm>
            <a:off x="4648200" y="46482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400"/>
              <a:t>Cell Division</a:t>
            </a:r>
          </a:p>
        </p:txBody>
      </p:sp>
      <p:sp>
        <p:nvSpPr>
          <p:cNvPr id="15384" name="Text Box 76"/>
          <p:cNvSpPr txBox="1">
            <a:spLocks noChangeArrowheads="1"/>
          </p:cNvSpPr>
          <p:nvPr/>
        </p:nvSpPr>
        <p:spPr bwMode="auto">
          <a:xfrm>
            <a:off x="7162800" y="5105400"/>
            <a:ext cx="1981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2400"/>
              <a:t>Daughter Cells</a:t>
            </a:r>
          </a:p>
        </p:txBody>
      </p:sp>
    </p:spTree>
    <p:extLst>
      <p:ext uri="{BB962C8B-B14F-4D97-AF65-F5344CB8AC3E}">
        <p14:creationId xmlns:p14="http://schemas.microsoft.com/office/powerpoint/2010/main" val="22293902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26F7A9C-6E7F-4E63-BE67-4014D227E270}" type="slidenum">
              <a:rPr lang="en-US" altLang="en-US" sz="1400"/>
              <a:pPr eaLnBrk="1" hangingPunct="1"/>
              <a:t>14</a:t>
            </a:fld>
            <a:endParaRPr lang="en-US" altLang="en-US" sz="1400"/>
          </a:p>
        </p:txBody>
      </p:sp>
      <p:sp>
        <p:nvSpPr>
          <p:cNvPr id="16387" name="Rectangle 2"/>
          <p:cNvSpPr>
            <a:spLocks noGrp="1" noChangeArrowheads="1"/>
          </p:cNvSpPr>
          <p:nvPr>
            <p:ph type="title"/>
          </p:nvPr>
        </p:nvSpPr>
        <p:spPr/>
        <p:txBody>
          <a:bodyPr/>
          <a:lstStyle/>
          <a:p>
            <a:pPr eaLnBrk="1" hangingPunct="1"/>
            <a:r>
              <a:rPr lang="en-US" altLang="en-US" smtClean="0"/>
              <a:t>Mitosis</a:t>
            </a:r>
          </a:p>
        </p:txBody>
      </p:sp>
      <p:sp>
        <p:nvSpPr>
          <p:cNvPr id="16388" name="Rectangle 3"/>
          <p:cNvSpPr>
            <a:spLocks noGrp="1" noChangeArrowheads="1"/>
          </p:cNvSpPr>
          <p:nvPr>
            <p:ph type="body" idx="1"/>
          </p:nvPr>
        </p:nvSpPr>
        <p:spPr>
          <a:xfrm>
            <a:off x="457200" y="1828800"/>
            <a:ext cx="8305800" cy="4297363"/>
          </a:xfrm>
        </p:spPr>
        <p:txBody>
          <a:bodyPr/>
          <a:lstStyle/>
          <a:p>
            <a:pPr eaLnBrk="1" hangingPunct="1">
              <a:buFontTx/>
              <a:buNone/>
            </a:pPr>
            <a:r>
              <a:rPr lang="en-US" altLang="en-US" b="1" smtClean="0"/>
              <a:t>Mitosis</a:t>
            </a:r>
            <a:r>
              <a:rPr lang="en-US" altLang="en-US" smtClean="0"/>
              <a:t> is the division of cells to produce daughter cells that contain a full set of chromosomes.</a:t>
            </a:r>
          </a:p>
          <a:p>
            <a:pPr eaLnBrk="1" hangingPunct="1">
              <a:buFontTx/>
              <a:buNone/>
            </a:pPr>
            <a:endParaRPr lang="en-US" altLang="en-US" smtClean="0"/>
          </a:p>
        </p:txBody>
      </p:sp>
      <p:pic>
        <p:nvPicPr>
          <p:cNvPr id="16389" name="Picture 4"/>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t="9741" r="8511"/>
          <a:stretch>
            <a:fillRect/>
          </a:stretch>
        </p:blipFill>
        <p:spPr bwMode="auto">
          <a:xfrm>
            <a:off x="3505200" y="3352800"/>
            <a:ext cx="3276600" cy="282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0" name="Text Box 5"/>
          <p:cNvSpPr txBox="1">
            <a:spLocks noChangeArrowheads="1"/>
          </p:cNvSpPr>
          <p:nvPr/>
        </p:nvSpPr>
        <p:spPr bwMode="auto">
          <a:xfrm>
            <a:off x="5562600" y="289560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400"/>
              <a:t>Parent cell</a:t>
            </a:r>
          </a:p>
        </p:txBody>
      </p:sp>
    </p:spTree>
    <p:extLst>
      <p:ext uri="{BB962C8B-B14F-4D97-AF65-F5344CB8AC3E}">
        <p14:creationId xmlns:p14="http://schemas.microsoft.com/office/powerpoint/2010/main" val="12811867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2F27A0F-98F6-4165-A410-96467336642C}" type="slidenum">
              <a:rPr lang="en-US" altLang="en-US" sz="1400"/>
              <a:pPr eaLnBrk="1" hangingPunct="1"/>
              <a:t>15</a:t>
            </a:fld>
            <a:endParaRPr lang="en-US" altLang="en-US" sz="1400"/>
          </a:p>
        </p:txBody>
      </p:sp>
      <p:sp>
        <p:nvSpPr>
          <p:cNvPr id="17411" name="Rectangle 2"/>
          <p:cNvSpPr>
            <a:spLocks noGrp="1" noChangeArrowheads="1"/>
          </p:cNvSpPr>
          <p:nvPr>
            <p:ph type="title"/>
          </p:nvPr>
        </p:nvSpPr>
        <p:spPr/>
        <p:txBody>
          <a:bodyPr/>
          <a:lstStyle/>
          <a:p>
            <a:pPr eaLnBrk="1" hangingPunct="1"/>
            <a:r>
              <a:rPr lang="en-US" altLang="en-US" smtClean="0"/>
              <a:t>Phases to Mitosis</a:t>
            </a:r>
          </a:p>
        </p:txBody>
      </p:sp>
      <p:sp>
        <p:nvSpPr>
          <p:cNvPr id="71683" name="Rectangle 3"/>
          <p:cNvSpPr>
            <a:spLocks noGrp="1" noChangeArrowheads="1"/>
          </p:cNvSpPr>
          <p:nvPr>
            <p:ph type="body" idx="1"/>
          </p:nvPr>
        </p:nvSpPr>
        <p:spPr>
          <a:xfrm>
            <a:off x="457200" y="2057400"/>
            <a:ext cx="8305800" cy="4800600"/>
          </a:xfrm>
        </p:spPr>
        <p:txBody>
          <a:bodyPr/>
          <a:lstStyle/>
          <a:p>
            <a:pPr eaLnBrk="1" hangingPunct="1">
              <a:buClr>
                <a:srgbClr val="FF9900"/>
              </a:buClr>
            </a:pPr>
            <a:r>
              <a:rPr lang="en-US" altLang="en-US" b="1" smtClean="0"/>
              <a:t>Interphase</a:t>
            </a:r>
          </a:p>
          <a:p>
            <a:pPr eaLnBrk="1" hangingPunct="1">
              <a:buClr>
                <a:srgbClr val="FF9900"/>
              </a:buClr>
            </a:pPr>
            <a:r>
              <a:rPr lang="en-US" altLang="en-US" b="1" smtClean="0"/>
              <a:t>Prophase</a:t>
            </a:r>
          </a:p>
          <a:p>
            <a:pPr eaLnBrk="1" hangingPunct="1">
              <a:buClr>
                <a:srgbClr val="FF9900"/>
              </a:buClr>
            </a:pPr>
            <a:r>
              <a:rPr lang="en-US" altLang="en-US" b="1" smtClean="0"/>
              <a:t>Metaphase</a:t>
            </a:r>
          </a:p>
          <a:p>
            <a:pPr eaLnBrk="1" hangingPunct="1">
              <a:buClr>
                <a:srgbClr val="FF9900"/>
              </a:buClr>
            </a:pPr>
            <a:r>
              <a:rPr lang="en-US" altLang="en-US" b="1" smtClean="0"/>
              <a:t>Anaphase</a:t>
            </a:r>
          </a:p>
          <a:p>
            <a:pPr eaLnBrk="1" hangingPunct="1">
              <a:buClr>
                <a:srgbClr val="FF9900"/>
              </a:buClr>
            </a:pPr>
            <a:r>
              <a:rPr lang="en-US" altLang="en-US" b="1" smtClean="0"/>
              <a:t>Telophase</a:t>
            </a:r>
          </a:p>
          <a:p>
            <a:pPr eaLnBrk="1" hangingPunct="1">
              <a:buFontTx/>
              <a:buNone/>
            </a:pPr>
            <a:endParaRPr lang="en-US" altLang="en-US" smtClean="0"/>
          </a:p>
          <a:p>
            <a:pPr eaLnBrk="1" hangingPunct="1">
              <a:buFontTx/>
              <a:buNone/>
            </a:pPr>
            <a:r>
              <a:rPr lang="en-US" altLang="en-US" sz="2800" smtClean="0"/>
              <a:t>Mitosis phases will be explored further in </a:t>
            </a:r>
            <a:r>
              <a:rPr lang="en-US" altLang="en-US" sz="2800" b="1" smtClean="0"/>
              <a:t>Activity 7.1.1 Focus in on Mitosis</a:t>
            </a:r>
            <a:r>
              <a:rPr lang="en-US" altLang="en-US" sz="2800" smtClean="0"/>
              <a:t>.</a:t>
            </a:r>
          </a:p>
        </p:txBody>
      </p:sp>
      <p:pic>
        <p:nvPicPr>
          <p:cNvPr id="71684" name="Picture 4"/>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3429000" y="1828800"/>
            <a:ext cx="5334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64794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1684"/>
                                        </p:tgtEl>
                                        <p:attrNameLst>
                                          <p:attrName>style.visibility</p:attrName>
                                        </p:attrNameLst>
                                      </p:cBhvr>
                                      <p:to>
                                        <p:strVal val="visible"/>
                                      </p:to>
                                    </p:set>
                                    <p:anim calcmode="lin" valueType="num">
                                      <p:cBhvr additive="base">
                                        <p:cTn id="7" dur="500" fill="hold"/>
                                        <p:tgtEl>
                                          <p:spTgt spid="71684"/>
                                        </p:tgtEl>
                                        <p:attrNameLst>
                                          <p:attrName>ppt_x</p:attrName>
                                        </p:attrNameLst>
                                      </p:cBhvr>
                                      <p:tavLst>
                                        <p:tav tm="0">
                                          <p:val>
                                            <p:strVal val="#ppt_x"/>
                                          </p:val>
                                        </p:tav>
                                        <p:tav tm="100000">
                                          <p:val>
                                            <p:strVal val="#ppt_x"/>
                                          </p:val>
                                        </p:tav>
                                      </p:tavLst>
                                    </p:anim>
                                    <p:anim calcmode="lin" valueType="num">
                                      <p:cBhvr additive="base">
                                        <p:cTn id="8" dur="500" fill="hold"/>
                                        <p:tgtEl>
                                          <p:spTgt spid="7168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1683">
                                            <p:txEl>
                                              <p:pRg st="6" end="6"/>
                                            </p:txEl>
                                          </p:spTgt>
                                        </p:tgtEl>
                                        <p:attrNameLst>
                                          <p:attrName>style.visibility</p:attrName>
                                        </p:attrNameLst>
                                      </p:cBhvr>
                                      <p:to>
                                        <p:strVal val="visible"/>
                                      </p:to>
                                    </p:set>
                                    <p:anim calcmode="lin" valueType="num">
                                      <p:cBhvr additive="base">
                                        <p:cTn id="13" dur="500" fill="hold"/>
                                        <p:tgtEl>
                                          <p:spTgt spid="7168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68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normAutofit fontScale="92500" lnSpcReduction="20000"/>
          </a:bodyPr>
          <a:lstStyle/>
          <a:p>
            <a:pPr>
              <a:lnSpc>
                <a:spcPct val="90000"/>
              </a:lnSpc>
              <a:buNone/>
            </a:pPr>
            <a:r>
              <a:rPr lang="en-US" altLang="en-US" dirty="0"/>
              <a:t>Feldkamp, S. (Ed.). (2002). </a:t>
            </a:r>
            <a:r>
              <a:rPr lang="en-US" altLang="en-US" i="1" dirty="0"/>
              <a:t>Modern biology</a:t>
            </a:r>
            <a:r>
              <a:rPr lang="en-US" altLang="en-US" dirty="0"/>
              <a:t>. Austin, TX: Holt, Rinehart, and Winston.</a:t>
            </a:r>
          </a:p>
          <a:p>
            <a:pPr>
              <a:lnSpc>
                <a:spcPct val="90000"/>
              </a:lnSpc>
              <a:buNone/>
            </a:pPr>
            <a:r>
              <a:rPr lang="en-US" altLang="en-US" dirty="0"/>
              <a:t>Gillespie, J.R., &amp; Flanders, F.B. (</a:t>
            </a:r>
            <a:r>
              <a:rPr lang="en-US" altLang="en-US" dirty="0" smtClean="0"/>
              <a:t>2015). </a:t>
            </a:r>
            <a:r>
              <a:rPr lang="en-US" altLang="en-US" i="1" dirty="0"/>
              <a:t>Modern livestock and poultry </a:t>
            </a:r>
            <a:r>
              <a:rPr lang="en-US" altLang="en-US" i="1"/>
              <a:t>production </a:t>
            </a:r>
            <a:r>
              <a:rPr lang="en-US" altLang="en-US" i="1" smtClean="0"/>
              <a:t>(9th </a:t>
            </a:r>
            <a:r>
              <a:rPr lang="en-US" altLang="en-US" i="1" dirty="0"/>
              <a:t>ed.)</a:t>
            </a:r>
            <a:r>
              <a:rPr lang="en-US" altLang="en-US" dirty="0"/>
              <a:t>. Clifton Park, NY: Delmar.</a:t>
            </a:r>
          </a:p>
          <a:p>
            <a:pPr>
              <a:lnSpc>
                <a:spcPct val="90000"/>
              </a:lnSpc>
              <a:buNone/>
            </a:pPr>
            <a:r>
              <a:rPr lang="en-US" altLang="en-US" dirty="0" err="1"/>
              <a:t>Herren</a:t>
            </a:r>
            <a:r>
              <a:rPr lang="en-US" altLang="en-US" dirty="0"/>
              <a:t>, R. V. (2004). </a:t>
            </a:r>
            <a:r>
              <a:rPr lang="en-US" altLang="en-US" i="1" dirty="0"/>
              <a:t>The science of agriculture: A biological approach</a:t>
            </a:r>
            <a:r>
              <a:rPr lang="en-US" altLang="en-US" dirty="0"/>
              <a:t> (2nd ed.). Albany, NY: Delmar.</a:t>
            </a:r>
          </a:p>
          <a:p>
            <a:pPr>
              <a:lnSpc>
                <a:spcPct val="90000"/>
              </a:lnSpc>
              <a:buNone/>
            </a:pPr>
            <a:r>
              <a:rPr lang="en-US" altLang="en-US" dirty="0" err="1">
                <a:solidFill>
                  <a:srgbClr val="000000"/>
                </a:solidFill>
                <a:cs typeface="Times New Roman" panose="02020603050405020304" pitchFamily="18" charset="0"/>
              </a:rPr>
              <a:t>Herren</a:t>
            </a:r>
            <a:r>
              <a:rPr lang="en-US" altLang="en-US" dirty="0">
                <a:solidFill>
                  <a:srgbClr val="000000"/>
                </a:solidFill>
                <a:cs typeface="Times New Roman" panose="02020603050405020304" pitchFamily="18" charset="0"/>
              </a:rPr>
              <a:t>, R. V., &amp; Donahue, R. L. (2000). </a:t>
            </a:r>
            <a:r>
              <a:rPr lang="en-US" altLang="en-US" i="1" dirty="0">
                <a:solidFill>
                  <a:srgbClr val="000000"/>
                </a:solidFill>
                <a:cs typeface="Times New Roman" panose="02020603050405020304" pitchFamily="18" charset="0"/>
              </a:rPr>
              <a:t>Delmar’s agriscience dictionary with searchable CD-ROM</a:t>
            </a:r>
            <a:r>
              <a:rPr lang="en-US" altLang="en-US" dirty="0">
                <a:solidFill>
                  <a:srgbClr val="000000"/>
                </a:solidFill>
                <a:cs typeface="Times New Roman" panose="02020603050405020304" pitchFamily="18" charset="0"/>
              </a:rPr>
              <a:t>. Albany, NY: Delmar.</a:t>
            </a:r>
          </a:p>
        </p:txBody>
      </p:sp>
      <p:sp>
        <p:nvSpPr>
          <p:cNvPr id="4" name="Slide Number Placeholder 3"/>
          <p:cNvSpPr>
            <a:spLocks noGrp="1"/>
          </p:cNvSpPr>
          <p:nvPr>
            <p:ph type="sldNum" sz="quarter" idx="12"/>
          </p:nvPr>
        </p:nvSpPr>
        <p:spPr/>
        <p:txBody>
          <a:bodyPr/>
          <a:lstStyle/>
          <a:p>
            <a:fld id="{4B98D9DB-9F03-49E4-BBAA-20DA05506B06}" type="slidenum">
              <a:rPr lang="en-US" smtClean="0"/>
              <a:t>16</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In the Beginning</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7 – Lesson </a:t>
            </a:r>
            <a:r>
              <a:rPr lang="en-US" sz="3200" kern="0" noProof="0" dirty="0" smtClean="0">
                <a:solidFill>
                  <a:sysClr val="windowText" lastClr="000000"/>
                </a:solidFill>
                <a:latin typeface="Arial" pitchFamily="34" charset="0"/>
                <a:cs typeface="Arial" pitchFamily="34" charset="0"/>
              </a:rPr>
              <a:t>7.1 A New Pair of Genes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0796A17-140A-468C-99CE-9DB7ABA7AB8C}"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mtClean="0"/>
              <a:t>Before the calf….</a:t>
            </a:r>
          </a:p>
        </p:txBody>
      </p:sp>
      <p:sp>
        <p:nvSpPr>
          <p:cNvPr id="5125" name="Text Box 7"/>
          <p:cNvSpPr txBox="1">
            <a:spLocks noChangeArrowheads="1"/>
          </p:cNvSpPr>
          <p:nvPr/>
        </p:nvSpPr>
        <p:spPr bwMode="auto">
          <a:xfrm>
            <a:off x="5257800" y="1905000"/>
            <a:ext cx="3429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3200"/>
              <a:t>Was the</a:t>
            </a:r>
          </a:p>
        </p:txBody>
      </p:sp>
      <p:sp>
        <p:nvSpPr>
          <p:cNvPr id="5126" name="Text Box 10"/>
          <p:cNvSpPr txBox="1">
            <a:spLocks noChangeArrowheads="1"/>
          </p:cNvSpPr>
          <p:nvPr/>
        </p:nvSpPr>
        <p:spPr bwMode="auto">
          <a:xfrm>
            <a:off x="5715000" y="4267200"/>
            <a:ext cx="3429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3200"/>
              <a:t>and the</a:t>
            </a:r>
          </a:p>
        </p:txBody>
      </p:sp>
      <p:sp>
        <p:nvSpPr>
          <p:cNvPr id="5127" name="Oval 12"/>
          <p:cNvSpPr>
            <a:spLocks noChangeArrowheads="1"/>
          </p:cNvSpPr>
          <p:nvPr/>
        </p:nvSpPr>
        <p:spPr bwMode="auto">
          <a:xfrm>
            <a:off x="6629400" y="2514600"/>
            <a:ext cx="1828800" cy="1600200"/>
          </a:xfrm>
          <a:prstGeom prst="ellipse">
            <a:avLst/>
          </a:prstGeom>
          <a:solidFill>
            <a:srgbClr val="FFCCFF"/>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5128" name="Text Box 13"/>
          <p:cNvSpPr txBox="1">
            <a:spLocks noChangeArrowheads="1"/>
          </p:cNvSpPr>
          <p:nvPr/>
        </p:nvSpPr>
        <p:spPr bwMode="auto">
          <a:xfrm>
            <a:off x="6934200" y="30480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2400"/>
              <a:t>Egg</a:t>
            </a:r>
          </a:p>
        </p:txBody>
      </p:sp>
      <p:sp>
        <p:nvSpPr>
          <p:cNvPr id="5129" name="Oval 14"/>
          <p:cNvSpPr>
            <a:spLocks noChangeArrowheads="1"/>
          </p:cNvSpPr>
          <p:nvPr/>
        </p:nvSpPr>
        <p:spPr bwMode="auto">
          <a:xfrm>
            <a:off x="5486400" y="4953000"/>
            <a:ext cx="1981200" cy="762000"/>
          </a:xfrm>
          <a:prstGeom prst="ellipse">
            <a:avLst/>
          </a:prstGeom>
          <a:solidFill>
            <a:srgbClr val="CCECFF"/>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5130" name="Text Box 15"/>
          <p:cNvSpPr txBox="1">
            <a:spLocks noChangeArrowheads="1"/>
          </p:cNvSpPr>
          <p:nvPr/>
        </p:nvSpPr>
        <p:spPr bwMode="auto">
          <a:xfrm>
            <a:off x="5867400" y="51054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2400"/>
              <a:t>Sperm</a:t>
            </a:r>
          </a:p>
        </p:txBody>
      </p:sp>
      <p:sp>
        <p:nvSpPr>
          <p:cNvPr id="5131" name="Freeform 20"/>
          <p:cNvSpPr>
            <a:spLocks/>
          </p:cNvSpPr>
          <p:nvPr/>
        </p:nvSpPr>
        <p:spPr bwMode="auto">
          <a:xfrm>
            <a:off x="7467600" y="5270500"/>
            <a:ext cx="1122363" cy="344488"/>
          </a:xfrm>
          <a:custGeom>
            <a:avLst/>
            <a:gdLst>
              <a:gd name="T0" fmla="*/ 0 w 707"/>
              <a:gd name="T1" fmla="*/ 49213 h 217"/>
              <a:gd name="T2" fmla="*/ 255588 w 707"/>
              <a:gd name="T3" fmla="*/ 49213 h 217"/>
              <a:gd name="T4" fmla="*/ 608013 w 707"/>
              <a:gd name="T5" fmla="*/ 336550 h 217"/>
              <a:gd name="T6" fmla="*/ 1122363 w 707"/>
              <a:gd name="T7" fmla="*/ 0 h 217"/>
              <a:gd name="T8" fmla="*/ 0 60000 65536"/>
              <a:gd name="T9" fmla="*/ 0 60000 65536"/>
              <a:gd name="T10" fmla="*/ 0 60000 65536"/>
              <a:gd name="T11" fmla="*/ 0 60000 65536"/>
              <a:gd name="T12" fmla="*/ 0 w 707"/>
              <a:gd name="T13" fmla="*/ 0 h 217"/>
              <a:gd name="T14" fmla="*/ 707 w 707"/>
              <a:gd name="T15" fmla="*/ 217 h 217"/>
            </a:gdLst>
            <a:ahLst/>
            <a:cxnLst>
              <a:cxn ang="T8">
                <a:pos x="T0" y="T1"/>
              </a:cxn>
              <a:cxn ang="T9">
                <a:pos x="T2" y="T3"/>
              </a:cxn>
              <a:cxn ang="T10">
                <a:pos x="T4" y="T5"/>
              </a:cxn>
              <a:cxn ang="T11">
                <a:pos x="T6" y="T7"/>
              </a:cxn>
            </a:cxnLst>
            <a:rect l="T12" t="T13" r="T14" b="T15"/>
            <a:pathLst>
              <a:path w="707" h="217">
                <a:moveTo>
                  <a:pt x="0" y="31"/>
                </a:moveTo>
                <a:cubicBezTo>
                  <a:pt x="49" y="15"/>
                  <a:pt x="97" y="0"/>
                  <a:pt x="161" y="31"/>
                </a:cubicBezTo>
                <a:cubicBezTo>
                  <a:pt x="225" y="61"/>
                  <a:pt x="292" y="217"/>
                  <a:pt x="383" y="212"/>
                </a:cubicBezTo>
                <a:cubicBezTo>
                  <a:pt x="474" y="207"/>
                  <a:pt x="653" y="35"/>
                  <a:pt x="707"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300" y="2373313"/>
            <a:ext cx="4480100" cy="2971800"/>
          </a:xfrm>
          <a:prstGeom prst="rect">
            <a:avLst/>
          </a:prstGeom>
        </p:spPr>
      </p:pic>
    </p:spTree>
    <p:extLst>
      <p:ext uri="{BB962C8B-B14F-4D97-AF65-F5344CB8AC3E}">
        <p14:creationId xmlns:p14="http://schemas.microsoft.com/office/powerpoint/2010/main" val="1829282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7B9E12C-AA26-46E9-B5E8-D50911CD9414}" type="slidenum">
              <a:rPr lang="en-US" altLang="en-US" sz="1400"/>
              <a:pPr eaLnBrk="1" hangingPunct="1"/>
              <a:t>4</a:t>
            </a:fld>
            <a:endParaRPr lang="en-US" altLang="en-US" sz="1400"/>
          </a:p>
        </p:txBody>
      </p:sp>
      <p:sp>
        <p:nvSpPr>
          <p:cNvPr id="6147" name="Title 1"/>
          <p:cNvSpPr>
            <a:spLocks noGrp="1"/>
          </p:cNvSpPr>
          <p:nvPr>
            <p:ph type="title" idx="4294967295"/>
          </p:nvPr>
        </p:nvSpPr>
        <p:spPr/>
        <p:txBody>
          <a:bodyPr/>
          <a:lstStyle/>
          <a:p>
            <a:pPr eaLnBrk="1" hangingPunct="1"/>
            <a:r>
              <a:rPr lang="en-US" altLang="en-US" smtClean="0"/>
              <a:t>What is Inheritance?</a:t>
            </a:r>
          </a:p>
        </p:txBody>
      </p:sp>
      <p:sp>
        <p:nvSpPr>
          <p:cNvPr id="6148" name="Content Placeholder 3"/>
          <p:cNvSpPr>
            <a:spLocks noGrp="1"/>
          </p:cNvSpPr>
          <p:nvPr>
            <p:ph idx="4294967295"/>
          </p:nvPr>
        </p:nvSpPr>
        <p:spPr/>
        <p:txBody>
          <a:bodyPr/>
          <a:lstStyle/>
          <a:p>
            <a:pPr eaLnBrk="1" hangingPunct="1"/>
            <a:r>
              <a:rPr lang="en-US" altLang="en-US" smtClean="0"/>
              <a:t>The transfer of genetic material (genes) from one generation to the next.</a:t>
            </a:r>
          </a:p>
          <a:p>
            <a:pPr eaLnBrk="1" hangingPunct="1"/>
            <a:r>
              <a:rPr lang="en-US" altLang="en-US" smtClean="0"/>
              <a:t>Half of an individual’s genes come from the sire via sperm.</a:t>
            </a:r>
          </a:p>
          <a:p>
            <a:pPr eaLnBrk="1" hangingPunct="1"/>
            <a:r>
              <a:rPr lang="en-US" altLang="en-US" smtClean="0"/>
              <a:t>Half of an individual’s genes come from the dam via the egg.</a:t>
            </a:r>
          </a:p>
          <a:p>
            <a:pPr eaLnBrk="1" hangingPunct="1"/>
            <a:r>
              <a:rPr lang="en-US" altLang="en-US" smtClean="0"/>
              <a:t>Offspring contain genes from both parents.</a:t>
            </a:r>
          </a:p>
        </p:txBody>
      </p:sp>
      <p:sp>
        <p:nvSpPr>
          <p:cNvPr id="6149" name="Slide Number Placeholder 2"/>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r" eaLnBrk="1" hangingPunct="1"/>
            <a:fld id="{89576772-7D1B-4F2D-A6C6-B5F03847499C}" type="slidenum">
              <a:rPr lang="en-US" altLang="en-US" sz="1400">
                <a:ea typeface="ＭＳ Ｐゴシック" panose="020B0600070205080204" pitchFamily="34" charset="-128"/>
              </a:rPr>
              <a:pPr algn="r" eaLnBrk="1" hangingPunct="1"/>
              <a:t>4</a:t>
            </a:fld>
            <a:endParaRPr lang="en-US" altLang="en-US" sz="1400">
              <a:ea typeface="ＭＳ Ｐゴシック" panose="020B0600070205080204" pitchFamily="34" charset="-128"/>
            </a:endParaRPr>
          </a:p>
        </p:txBody>
      </p:sp>
    </p:spTree>
    <p:extLst>
      <p:ext uri="{BB962C8B-B14F-4D97-AF65-F5344CB8AC3E}">
        <p14:creationId xmlns:p14="http://schemas.microsoft.com/office/powerpoint/2010/main" val="3506719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998DC96-E62D-44AD-8DEC-661DEA153D78}"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smtClean="0"/>
              <a:t>Fertilization</a:t>
            </a:r>
          </a:p>
        </p:txBody>
      </p:sp>
      <p:sp>
        <p:nvSpPr>
          <p:cNvPr id="53251" name="Rectangle 3"/>
          <p:cNvSpPr>
            <a:spLocks noGrp="1" noChangeArrowheads="1"/>
          </p:cNvSpPr>
          <p:nvPr>
            <p:ph type="body" idx="1"/>
          </p:nvPr>
        </p:nvSpPr>
        <p:spPr>
          <a:xfrm>
            <a:off x="457200" y="1828800"/>
            <a:ext cx="8229600" cy="4724400"/>
          </a:xfrm>
        </p:spPr>
        <p:txBody>
          <a:bodyPr/>
          <a:lstStyle/>
          <a:p>
            <a:pPr marL="609600" indent="-609600" eaLnBrk="1" hangingPunct="1">
              <a:lnSpc>
                <a:spcPct val="90000"/>
              </a:lnSpc>
              <a:buFontTx/>
              <a:buNone/>
            </a:pPr>
            <a:r>
              <a:rPr lang="en-US" altLang="en-US" b="1" dirty="0" smtClean="0"/>
              <a:t>Fertilization</a:t>
            </a:r>
            <a:r>
              <a:rPr lang="en-US" altLang="en-US" dirty="0" smtClean="0"/>
              <a:t> is the union of sperm with the ovum to produce a fertilized egg called a zygote.</a:t>
            </a:r>
          </a:p>
          <a:p>
            <a:pPr marL="609600" indent="-609600" eaLnBrk="1" hangingPunct="1">
              <a:lnSpc>
                <a:spcPct val="90000"/>
              </a:lnSpc>
              <a:buFontTx/>
              <a:buNone/>
            </a:pPr>
            <a:r>
              <a:rPr lang="en-US" altLang="en-US" b="1" dirty="0" smtClean="0">
                <a:solidFill>
                  <a:srgbClr val="FF9900"/>
                </a:solidFill>
              </a:rPr>
              <a:t>When sperm reaches the ovum:</a:t>
            </a:r>
          </a:p>
          <a:p>
            <a:pPr marL="609600" indent="-609600" eaLnBrk="1" hangingPunct="1">
              <a:lnSpc>
                <a:spcPct val="90000"/>
              </a:lnSpc>
              <a:buFontTx/>
              <a:buAutoNum type="arabicPeriod"/>
            </a:pPr>
            <a:r>
              <a:rPr lang="en-US" altLang="en-US" dirty="0" smtClean="0"/>
              <a:t>One sperm cell unites with one ovum.</a:t>
            </a:r>
          </a:p>
          <a:p>
            <a:pPr marL="609600" indent="-609600" eaLnBrk="1" hangingPunct="1">
              <a:lnSpc>
                <a:spcPct val="90000"/>
              </a:lnSpc>
              <a:buFontTx/>
              <a:buAutoNum type="arabicPeriod"/>
            </a:pPr>
            <a:r>
              <a:rPr lang="en-US" altLang="en-US" dirty="0" smtClean="0"/>
              <a:t>The resulting cell contains all genetic material and undergoes rapid cell division (i.e., mitosis) as the embryo develops.</a:t>
            </a:r>
          </a:p>
        </p:txBody>
      </p:sp>
    </p:spTree>
    <p:extLst>
      <p:ext uri="{BB962C8B-B14F-4D97-AF65-F5344CB8AC3E}">
        <p14:creationId xmlns:p14="http://schemas.microsoft.com/office/powerpoint/2010/main" val="17750298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2" end="2"/>
                                            </p:txEl>
                                          </p:spTgt>
                                        </p:tgtEl>
                                        <p:attrNameLst>
                                          <p:attrName>style.visibility</p:attrName>
                                        </p:attrNameLst>
                                      </p:cBhvr>
                                      <p:to>
                                        <p:strVal val="visible"/>
                                      </p:to>
                                    </p:set>
                                    <p:anim calcmode="lin" valueType="num">
                                      <p:cBhvr additive="base">
                                        <p:cTn id="7"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251">
                                            <p:txEl>
                                              <p:pRg st="3" end="3"/>
                                            </p:txEl>
                                          </p:spTgt>
                                        </p:tgtEl>
                                        <p:attrNameLst>
                                          <p:attrName>style.visibility</p:attrName>
                                        </p:attrNameLst>
                                      </p:cBhvr>
                                      <p:to>
                                        <p:strVal val="visible"/>
                                      </p:to>
                                    </p:set>
                                    <p:anim calcmode="lin" valueType="num">
                                      <p:cBhvr additive="base">
                                        <p:cTn id="13" dur="5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5FF1E42-69F2-4A3A-965A-95013ABE18B9}" type="slidenum">
              <a:rPr lang="en-US" altLang="en-US" sz="1400"/>
              <a:pPr eaLnBrk="1" hangingPunct="1"/>
              <a:t>6</a:t>
            </a:fld>
            <a:endParaRPr lang="en-US" altLang="en-US" sz="1400"/>
          </a:p>
        </p:txBody>
      </p:sp>
      <p:sp>
        <p:nvSpPr>
          <p:cNvPr id="8195" name="Rectangle 2"/>
          <p:cNvSpPr>
            <a:spLocks noGrp="1" noChangeArrowheads="1"/>
          </p:cNvSpPr>
          <p:nvPr>
            <p:ph type="title"/>
          </p:nvPr>
        </p:nvSpPr>
        <p:spPr>
          <a:xfrm>
            <a:off x="609600" y="1371600"/>
            <a:ext cx="8229600" cy="3581400"/>
          </a:xfrm>
        </p:spPr>
        <p:txBody>
          <a:bodyPr/>
          <a:lstStyle/>
          <a:p>
            <a:pPr eaLnBrk="1" hangingPunct="1"/>
            <a:r>
              <a:rPr lang="en-US" altLang="en-US" smtClean="0"/>
              <a:t>Why does fertilization not increase the number of chromosomes in each generation of offspring?</a:t>
            </a:r>
          </a:p>
        </p:txBody>
      </p:sp>
      <p:sp>
        <p:nvSpPr>
          <p:cNvPr id="87044" name="WordArt 4"/>
          <p:cNvSpPr>
            <a:spLocks noChangeArrowheads="1" noChangeShapeType="1" noTextEdit="1"/>
          </p:cNvSpPr>
          <p:nvPr/>
        </p:nvSpPr>
        <p:spPr bwMode="auto">
          <a:xfrm>
            <a:off x="1295400" y="4648200"/>
            <a:ext cx="6400800" cy="1752600"/>
          </a:xfrm>
          <a:prstGeom prst="rect">
            <a:avLst/>
          </a:prstGeom>
        </p:spPr>
        <p:txBody>
          <a:bodyPr wrap="none" fromWordArt="1">
            <a:prstTxWarp prst="textDoubleWave1">
              <a:avLst>
                <a:gd name="adj1" fmla="val 6500"/>
                <a:gd name="adj2" fmla="val 0"/>
              </a:avLst>
            </a:prstTxWarp>
          </a:bodyPr>
          <a:lstStyle/>
          <a:p>
            <a:pPr algn="ctr"/>
            <a:r>
              <a:rPr lang="en-US" sz="3600" kern="10" dirty="0">
                <a:ln w="0"/>
                <a:solidFill>
                  <a:schemeClr val="accent1"/>
                </a:solidFill>
                <a:effectLst>
                  <a:outerShdw blurRad="38100" dist="25400" dir="5400000" algn="ctr" rotWithShape="0">
                    <a:srgbClr val="6E747A">
                      <a:alpha val="43000"/>
                    </a:srgbClr>
                  </a:outerShdw>
                </a:effectLst>
                <a:latin typeface="Impact" panose="020B0806030902050204" pitchFamily="34" charset="0"/>
              </a:rPr>
              <a:t>Meiosis</a:t>
            </a:r>
          </a:p>
        </p:txBody>
      </p:sp>
      <p:sp>
        <p:nvSpPr>
          <p:cNvPr id="8197" name="Rectangle 5"/>
          <p:cNvSpPr>
            <a:spLocks noChangeArrowheads="1"/>
          </p:cNvSpPr>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n-US" altLang="en-US" sz="4400">
                <a:solidFill>
                  <a:schemeClr val="tx2"/>
                </a:solidFill>
              </a:rPr>
              <a:t>Point to Ponder</a:t>
            </a:r>
          </a:p>
        </p:txBody>
      </p:sp>
    </p:spTree>
    <p:extLst>
      <p:ext uri="{BB962C8B-B14F-4D97-AF65-F5344CB8AC3E}">
        <p14:creationId xmlns:p14="http://schemas.microsoft.com/office/powerpoint/2010/main" val="8474602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7044"/>
                                        </p:tgtEl>
                                        <p:attrNameLst>
                                          <p:attrName>style.visibility</p:attrName>
                                        </p:attrNameLst>
                                      </p:cBhvr>
                                      <p:to>
                                        <p:strVal val="visible"/>
                                      </p:to>
                                    </p:set>
                                    <p:anim calcmode="lin" valueType="num">
                                      <p:cBhvr additive="base">
                                        <p:cTn id="7" dur="500" fill="hold"/>
                                        <p:tgtEl>
                                          <p:spTgt spid="87044"/>
                                        </p:tgtEl>
                                        <p:attrNameLst>
                                          <p:attrName>ppt_x</p:attrName>
                                        </p:attrNameLst>
                                      </p:cBhvr>
                                      <p:tavLst>
                                        <p:tav tm="0">
                                          <p:val>
                                            <p:strVal val="#ppt_x"/>
                                          </p:val>
                                        </p:tav>
                                        <p:tav tm="100000">
                                          <p:val>
                                            <p:strVal val="#ppt_x"/>
                                          </p:val>
                                        </p:tav>
                                      </p:tavLst>
                                    </p:anim>
                                    <p:anim calcmode="lin" valueType="num">
                                      <p:cBhvr additive="base">
                                        <p:cTn id="8" dur="500" fill="hold"/>
                                        <p:tgtEl>
                                          <p:spTgt spid="870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27A8BA5-3702-4DFB-A7B7-9EAC746F2D28}" type="slidenum">
              <a:rPr lang="en-US" altLang="en-US" sz="1400"/>
              <a:pPr eaLnBrk="1" hangingPunct="1"/>
              <a:t>7</a:t>
            </a:fld>
            <a:endParaRPr lang="en-US" altLang="en-US" sz="1400"/>
          </a:p>
        </p:txBody>
      </p:sp>
      <p:sp>
        <p:nvSpPr>
          <p:cNvPr id="9219" name="Rectangle 2"/>
          <p:cNvSpPr>
            <a:spLocks noGrp="1" noChangeArrowheads="1"/>
          </p:cNvSpPr>
          <p:nvPr>
            <p:ph type="title"/>
          </p:nvPr>
        </p:nvSpPr>
        <p:spPr>
          <a:xfrm>
            <a:off x="457200" y="274638"/>
            <a:ext cx="8229600" cy="911225"/>
          </a:xfrm>
        </p:spPr>
        <p:txBody>
          <a:bodyPr>
            <a:normAutofit fontScale="90000"/>
          </a:bodyPr>
          <a:lstStyle/>
          <a:p>
            <a:pPr eaLnBrk="1" hangingPunct="1"/>
            <a:r>
              <a:rPr lang="en-US" altLang="en-US" sz="4000" smtClean="0"/>
              <a:t>A Microscopic View </a:t>
            </a:r>
            <a:r>
              <a:rPr lang="en-US" altLang="en-US" sz="4000" smtClean="0">
                <a:cs typeface="Arial" panose="020B0604020202020204" pitchFamily="34" charset="0"/>
              </a:rPr>
              <a:t>– </a:t>
            </a:r>
            <a:r>
              <a:rPr lang="en-US" altLang="en-US" sz="4000" smtClean="0"/>
              <a:t>Formation of Sperm and Egg Cells</a:t>
            </a:r>
          </a:p>
        </p:txBody>
      </p:sp>
      <p:sp>
        <p:nvSpPr>
          <p:cNvPr id="9220" name="Rectangle 3"/>
          <p:cNvSpPr>
            <a:spLocks noGrp="1" noChangeArrowheads="1"/>
          </p:cNvSpPr>
          <p:nvPr>
            <p:ph type="body" idx="1"/>
          </p:nvPr>
        </p:nvSpPr>
        <p:spPr>
          <a:xfrm>
            <a:off x="457200" y="2046288"/>
            <a:ext cx="8229600" cy="4079875"/>
          </a:xfrm>
        </p:spPr>
        <p:txBody>
          <a:bodyPr/>
          <a:lstStyle/>
          <a:p>
            <a:pPr eaLnBrk="1" hangingPunct="1">
              <a:buFontTx/>
              <a:buNone/>
            </a:pPr>
            <a:r>
              <a:rPr lang="en-US" altLang="en-US" smtClean="0"/>
              <a:t>Sperm and egg cells must undergo the process of </a:t>
            </a:r>
            <a:r>
              <a:rPr lang="en-US" altLang="en-US" b="1" smtClean="0"/>
              <a:t>meiosis </a:t>
            </a:r>
            <a:r>
              <a:rPr lang="en-US" altLang="en-US" smtClean="0"/>
              <a:t>to become haploid.</a:t>
            </a:r>
          </a:p>
          <a:p>
            <a:pPr eaLnBrk="1" hangingPunct="1">
              <a:buFontTx/>
              <a:buNone/>
            </a:pPr>
            <a:endParaRPr lang="en-US" altLang="en-US" smtClean="0"/>
          </a:p>
          <a:p>
            <a:pPr eaLnBrk="1" hangingPunct="1">
              <a:buFontTx/>
              <a:buNone/>
            </a:pPr>
            <a:r>
              <a:rPr lang="en-US" altLang="en-US" b="1" smtClean="0"/>
              <a:t>Meiosis</a:t>
            </a:r>
            <a:r>
              <a:rPr lang="en-US" altLang="en-US" smtClean="0"/>
              <a:t> is a type of cell division that reduces the number of chromosomes in new cells by half.</a:t>
            </a:r>
          </a:p>
        </p:txBody>
      </p:sp>
    </p:spTree>
    <p:extLst>
      <p:ext uri="{BB962C8B-B14F-4D97-AF65-F5344CB8AC3E}">
        <p14:creationId xmlns:p14="http://schemas.microsoft.com/office/powerpoint/2010/main" val="300333459"/>
      </p:ext>
    </p:extLst>
  </p:cSld>
  <p:clrMapOvr>
    <a:masterClrMapping/>
  </p:clrMapOvr>
  <p:transition>
    <p:zoom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F13E703-3AE5-4778-83D7-DC223E3316C2}" type="slidenum">
              <a:rPr lang="en-US" altLang="en-US" sz="1400"/>
              <a:pPr eaLnBrk="1" hangingPunct="1"/>
              <a:t>8</a:t>
            </a:fld>
            <a:endParaRPr lang="en-US" altLang="en-US" sz="1400"/>
          </a:p>
        </p:txBody>
      </p:sp>
      <p:grpSp>
        <p:nvGrpSpPr>
          <p:cNvPr id="10243" name="Group 42"/>
          <p:cNvGrpSpPr>
            <a:grpSpLocks/>
          </p:cNvGrpSpPr>
          <p:nvPr/>
        </p:nvGrpSpPr>
        <p:grpSpPr bwMode="auto">
          <a:xfrm>
            <a:off x="3733800" y="5029200"/>
            <a:ext cx="152400" cy="381000"/>
            <a:chOff x="5136" y="2976"/>
            <a:chExt cx="192" cy="432"/>
          </a:xfrm>
        </p:grpSpPr>
        <p:sp>
          <p:nvSpPr>
            <p:cNvPr id="10268" name="Freeform 43"/>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69" name="Oval 44"/>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0270" name="Freeform 45"/>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0244" name="Rectangle 2"/>
          <p:cNvSpPr>
            <a:spLocks noGrp="1" noChangeArrowheads="1"/>
          </p:cNvSpPr>
          <p:nvPr>
            <p:ph type="title"/>
          </p:nvPr>
        </p:nvSpPr>
        <p:spPr/>
        <p:txBody>
          <a:bodyPr/>
          <a:lstStyle/>
          <a:p>
            <a:pPr eaLnBrk="1" hangingPunct="1"/>
            <a:r>
              <a:rPr lang="en-US" altLang="en-US" smtClean="0"/>
              <a:t>Start With a Sex Cell</a:t>
            </a:r>
          </a:p>
        </p:txBody>
      </p:sp>
      <p:sp>
        <p:nvSpPr>
          <p:cNvPr id="10245" name="Rectangle 3"/>
          <p:cNvSpPr>
            <a:spLocks noGrp="1" noChangeArrowheads="1"/>
          </p:cNvSpPr>
          <p:nvPr>
            <p:ph type="body" idx="1"/>
          </p:nvPr>
        </p:nvSpPr>
        <p:spPr/>
        <p:txBody>
          <a:bodyPr/>
          <a:lstStyle/>
          <a:p>
            <a:pPr eaLnBrk="1" hangingPunct="1"/>
            <a:r>
              <a:rPr lang="en-US" altLang="en-US" smtClean="0"/>
              <a:t>Male and female reproductive organs produce sex cells.</a:t>
            </a:r>
          </a:p>
          <a:p>
            <a:pPr eaLnBrk="1" hangingPunct="1"/>
            <a:r>
              <a:rPr lang="en-US" altLang="en-US" smtClean="0"/>
              <a:t>The nucleus of cells contains chromosomes, which carry genes.</a:t>
            </a:r>
          </a:p>
          <a:p>
            <a:pPr eaLnBrk="1" hangingPunct="1"/>
            <a:endParaRPr lang="en-US" altLang="en-US" smtClean="0"/>
          </a:p>
        </p:txBody>
      </p:sp>
      <p:sp>
        <p:nvSpPr>
          <p:cNvPr id="10246" name="Oval 4"/>
          <p:cNvSpPr>
            <a:spLocks noChangeArrowheads="1"/>
          </p:cNvSpPr>
          <p:nvPr/>
        </p:nvSpPr>
        <p:spPr bwMode="auto">
          <a:xfrm>
            <a:off x="3429000" y="45720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sp>
        <p:nvSpPr>
          <p:cNvPr id="10247" name="Text Box 6"/>
          <p:cNvSpPr txBox="1">
            <a:spLocks noChangeArrowheads="1"/>
          </p:cNvSpPr>
          <p:nvPr/>
        </p:nvSpPr>
        <p:spPr bwMode="auto">
          <a:xfrm>
            <a:off x="6248400" y="5334000"/>
            <a:ext cx="1981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a:t>Chromatid</a:t>
            </a:r>
          </a:p>
        </p:txBody>
      </p:sp>
      <p:sp>
        <p:nvSpPr>
          <p:cNvPr id="10248" name="Line 8"/>
          <p:cNvSpPr>
            <a:spLocks noChangeShapeType="1"/>
          </p:cNvSpPr>
          <p:nvPr/>
        </p:nvSpPr>
        <p:spPr bwMode="auto">
          <a:xfrm rot="1057337" flipH="1" flipV="1">
            <a:off x="5410200" y="4876800"/>
            <a:ext cx="9906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49" name="Text Box 9"/>
          <p:cNvSpPr txBox="1">
            <a:spLocks noChangeArrowheads="1"/>
          </p:cNvSpPr>
          <p:nvPr/>
        </p:nvSpPr>
        <p:spPr bwMode="auto">
          <a:xfrm>
            <a:off x="1371600" y="4953000"/>
            <a:ext cx="19050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3000" b="1">
                <a:solidFill>
                  <a:srgbClr val="FF9900"/>
                </a:solidFill>
              </a:rPr>
              <a:t>Nucleus</a:t>
            </a:r>
          </a:p>
        </p:txBody>
      </p:sp>
      <p:grpSp>
        <p:nvGrpSpPr>
          <p:cNvPr id="10250" name="Group 14"/>
          <p:cNvGrpSpPr>
            <a:grpSpLocks/>
          </p:cNvGrpSpPr>
          <p:nvPr/>
        </p:nvGrpSpPr>
        <p:grpSpPr bwMode="auto">
          <a:xfrm>
            <a:off x="5410200" y="4038600"/>
            <a:ext cx="304800" cy="685800"/>
            <a:chOff x="5136" y="2976"/>
            <a:chExt cx="192" cy="432"/>
          </a:xfrm>
        </p:grpSpPr>
        <p:sp>
          <p:nvSpPr>
            <p:cNvPr id="10265" name="Freeform 10"/>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66" name="Oval 11"/>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0267" name="Freeform 12"/>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0251" name="Text Box 15"/>
          <p:cNvSpPr txBox="1">
            <a:spLocks noChangeArrowheads="1"/>
          </p:cNvSpPr>
          <p:nvPr/>
        </p:nvSpPr>
        <p:spPr bwMode="auto">
          <a:xfrm>
            <a:off x="6172200" y="4191000"/>
            <a:ext cx="2667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a:t>Chromosome</a:t>
            </a:r>
          </a:p>
        </p:txBody>
      </p:sp>
      <p:sp>
        <p:nvSpPr>
          <p:cNvPr id="10252" name="AutoShape 16"/>
          <p:cNvSpPr>
            <a:spLocks/>
          </p:cNvSpPr>
          <p:nvPr/>
        </p:nvSpPr>
        <p:spPr bwMode="auto">
          <a:xfrm>
            <a:off x="5791200" y="3962400"/>
            <a:ext cx="457200" cy="838200"/>
          </a:xfrm>
          <a:prstGeom prst="rightBrace">
            <a:avLst>
              <a:gd name="adj1" fmla="val 15278"/>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grpSp>
        <p:nvGrpSpPr>
          <p:cNvPr id="10253" name="Group 25"/>
          <p:cNvGrpSpPr>
            <a:grpSpLocks/>
          </p:cNvGrpSpPr>
          <p:nvPr/>
        </p:nvGrpSpPr>
        <p:grpSpPr bwMode="auto">
          <a:xfrm>
            <a:off x="4038600" y="4724400"/>
            <a:ext cx="152400" cy="304800"/>
            <a:chOff x="5136" y="2976"/>
            <a:chExt cx="192" cy="432"/>
          </a:xfrm>
        </p:grpSpPr>
        <p:sp>
          <p:nvSpPr>
            <p:cNvPr id="10262" name="Freeform 26"/>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63" name="Oval 27"/>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0264" name="Freeform 28"/>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0254" name="Group 29"/>
          <p:cNvGrpSpPr>
            <a:grpSpLocks/>
          </p:cNvGrpSpPr>
          <p:nvPr/>
        </p:nvGrpSpPr>
        <p:grpSpPr bwMode="auto">
          <a:xfrm>
            <a:off x="4343400" y="5105400"/>
            <a:ext cx="152400" cy="304800"/>
            <a:chOff x="5136" y="2976"/>
            <a:chExt cx="192" cy="432"/>
          </a:xfrm>
        </p:grpSpPr>
        <p:sp>
          <p:nvSpPr>
            <p:cNvPr id="10259" name="Freeform 30"/>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60" name="Oval 31"/>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0261" name="Freeform 32"/>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0255" name="Group 46"/>
          <p:cNvGrpSpPr>
            <a:grpSpLocks/>
          </p:cNvGrpSpPr>
          <p:nvPr/>
        </p:nvGrpSpPr>
        <p:grpSpPr bwMode="auto">
          <a:xfrm>
            <a:off x="4038600" y="5334000"/>
            <a:ext cx="152400" cy="381000"/>
            <a:chOff x="5136" y="2976"/>
            <a:chExt cx="192" cy="432"/>
          </a:xfrm>
        </p:grpSpPr>
        <p:sp>
          <p:nvSpPr>
            <p:cNvPr id="10256" name="Freeform 47"/>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57" name="Oval 48"/>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0258" name="Freeform 49"/>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Tree>
    <p:extLst>
      <p:ext uri="{BB962C8B-B14F-4D97-AF65-F5344CB8AC3E}">
        <p14:creationId xmlns:p14="http://schemas.microsoft.com/office/powerpoint/2010/main" val="40887754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CED1BB8-6F03-4388-89F2-D2B03A1D6BAE}" type="slidenum">
              <a:rPr lang="en-US" altLang="en-US" sz="1400"/>
              <a:pPr eaLnBrk="1" hangingPunct="1"/>
              <a:t>9</a:t>
            </a:fld>
            <a:endParaRPr lang="en-US" altLang="en-US" sz="1400"/>
          </a:p>
        </p:txBody>
      </p:sp>
      <p:sp>
        <p:nvSpPr>
          <p:cNvPr id="11267" name="Rectangle 2"/>
          <p:cNvSpPr>
            <a:spLocks noGrp="1" noChangeArrowheads="1"/>
          </p:cNvSpPr>
          <p:nvPr>
            <p:ph type="title"/>
          </p:nvPr>
        </p:nvSpPr>
        <p:spPr/>
        <p:txBody>
          <a:bodyPr/>
          <a:lstStyle/>
          <a:p>
            <a:pPr eaLnBrk="1" hangingPunct="1"/>
            <a:r>
              <a:rPr lang="en-US" altLang="en-US" smtClean="0"/>
              <a:t>Meiosis I</a:t>
            </a:r>
          </a:p>
        </p:txBody>
      </p:sp>
      <p:sp>
        <p:nvSpPr>
          <p:cNvPr id="11268" name="Rectangle 3"/>
          <p:cNvSpPr>
            <a:spLocks noGrp="1" noChangeArrowheads="1"/>
          </p:cNvSpPr>
          <p:nvPr>
            <p:ph type="body" idx="1"/>
          </p:nvPr>
        </p:nvSpPr>
        <p:spPr>
          <a:xfrm>
            <a:off x="228600" y="1828800"/>
            <a:ext cx="8915400" cy="4297363"/>
          </a:xfrm>
        </p:spPr>
        <p:txBody>
          <a:bodyPr/>
          <a:lstStyle/>
          <a:p>
            <a:pPr algn="ctr" eaLnBrk="1" hangingPunct="1">
              <a:buFontTx/>
              <a:buNone/>
            </a:pPr>
            <a:r>
              <a:rPr lang="en-US" altLang="en-US" sz="3000" b="1" smtClean="0"/>
              <a:t>Diploid</a:t>
            </a:r>
            <a:r>
              <a:rPr lang="en-US" altLang="en-US" sz="3000" smtClean="0"/>
              <a:t> cells are cells with two sets of each chromosome.</a:t>
            </a:r>
          </a:p>
          <a:p>
            <a:pPr algn="ctr" eaLnBrk="1" hangingPunct="1">
              <a:buFontTx/>
              <a:buNone/>
            </a:pPr>
            <a:endParaRPr lang="en-US" altLang="en-US" smtClean="0"/>
          </a:p>
        </p:txBody>
      </p:sp>
      <p:sp>
        <p:nvSpPr>
          <p:cNvPr id="11269" name="Oval 5"/>
          <p:cNvSpPr>
            <a:spLocks noChangeArrowheads="1"/>
          </p:cNvSpPr>
          <p:nvPr/>
        </p:nvSpPr>
        <p:spPr bwMode="auto">
          <a:xfrm>
            <a:off x="914400" y="33528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sp>
        <p:nvSpPr>
          <p:cNvPr id="11270" name="Oval 6"/>
          <p:cNvSpPr>
            <a:spLocks noChangeArrowheads="1"/>
          </p:cNvSpPr>
          <p:nvPr/>
        </p:nvSpPr>
        <p:spPr bwMode="auto">
          <a:xfrm>
            <a:off x="6781800" y="25908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sp>
        <p:nvSpPr>
          <p:cNvPr id="11271" name="Oval 7"/>
          <p:cNvSpPr>
            <a:spLocks noChangeArrowheads="1"/>
          </p:cNvSpPr>
          <p:nvPr/>
        </p:nvSpPr>
        <p:spPr bwMode="auto">
          <a:xfrm>
            <a:off x="6781800" y="4191000"/>
            <a:ext cx="13716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sp>
        <p:nvSpPr>
          <p:cNvPr id="11272" name="Oval 8"/>
          <p:cNvSpPr>
            <a:spLocks noChangeArrowheads="1"/>
          </p:cNvSpPr>
          <p:nvPr/>
        </p:nvSpPr>
        <p:spPr bwMode="auto">
          <a:xfrm>
            <a:off x="3581400" y="3352800"/>
            <a:ext cx="1981200" cy="12954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en-US" altLang="en-US" sz="5400">
              <a:solidFill>
                <a:srgbClr val="0066FF"/>
              </a:solidFill>
              <a:latin typeface="Porky's" pitchFamily="2" charset="0"/>
            </a:endParaRPr>
          </a:p>
        </p:txBody>
      </p:sp>
      <p:sp>
        <p:nvSpPr>
          <p:cNvPr id="11273" name="Line 9"/>
          <p:cNvSpPr>
            <a:spLocks noChangeShapeType="1"/>
          </p:cNvSpPr>
          <p:nvPr/>
        </p:nvSpPr>
        <p:spPr bwMode="auto">
          <a:xfrm>
            <a:off x="4572000" y="3352800"/>
            <a:ext cx="0" cy="12954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1274" name="Line 10"/>
          <p:cNvSpPr>
            <a:spLocks noChangeShapeType="1"/>
          </p:cNvSpPr>
          <p:nvPr/>
        </p:nvSpPr>
        <p:spPr bwMode="auto">
          <a:xfrm>
            <a:off x="2514600" y="3962400"/>
            <a:ext cx="7620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75" name="Line 11"/>
          <p:cNvSpPr>
            <a:spLocks noChangeShapeType="1"/>
          </p:cNvSpPr>
          <p:nvPr/>
        </p:nvSpPr>
        <p:spPr bwMode="auto">
          <a:xfrm flipV="1">
            <a:off x="5638800" y="3429000"/>
            <a:ext cx="838200" cy="3048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76" name="Line 12"/>
          <p:cNvSpPr>
            <a:spLocks noChangeShapeType="1"/>
          </p:cNvSpPr>
          <p:nvPr/>
        </p:nvSpPr>
        <p:spPr bwMode="auto">
          <a:xfrm>
            <a:off x="5638800" y="4343400"/>
            <a:ext cx="838200" cy="2286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77" name="Text Box 13"/>
          <p:cNvSpPr txBox="1">
            <a:spLocks noChangeArrowheads="1"/>
          </p:cNvSpPr>
          <p:nvPr/>
        </p:nvSpPr>
        <p:spPr bwMode="auto">
          <a:xfrm>
            <a:off x="762000" y="4724400"/>
            <a:ext cx="1752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9900"/>
                </a:solidFill>
              </a:rPr>
              <a:t>Diploid Sex Cell</a:t>
            </a:r>
          </a:p>
        </p:txBody>
      </p:sp>
      <p:sp>
        <p:nvSpPr>
          <p:cNvPr id="11278" name="Text Box 14"/>
          <p:cNvSpPr txBox="1">
            <a:spLocks noChangeArrowheads="1"/>
          </p:cNvSpPr>
          <p:nvPr/>
        </p:nvSpPr>
        <p:spPr bwMode="auto">
          <a:xfrm>
            <a:off x="6858000" y="5486400"/>
            <a:ext cx="1371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9900"/>
                </a:solidFill>
              </a:rPr>
              <a:t>Haploid Cells</a:t>
            </a:r>
          </a:p>
        </p:txBody>
      </p:sp>
      <p:sp>
        <p:nvSpPr>
          <p:cNvPr id="11279" name="Text Box 15"/>
          <p:cNvSpPr txBox="1">
            <a:spLocks noChangeArrowheads="1"/>
          </p:cNvSpPr>
          <p:nvPr/>
        </p:nvSpPr>
        <p:spPr bwMode="auto">
          <a:xfrm>
            <a:off x="304800" y="5867400"/>
            <a:ext cx="66294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3000" b="1"/>
              <a:t>Matching chromosomes separate</a:t>
            </a:r>
          </a:p>
        </p:txBody>
      </p:sp>
      <p:grpSp>
        <p:nvGrpSpPr>
          <p:cNvPr id="11280" name="Group 16"/>
          <p:cNvGrpSpPr>
            <a:grpSpLocks/>
          </p:cNvGrpSpPr>
          <p:nvPr/>
        </p:nvGrpSpPr>
        <p:grpSpPr bwMode="auto">
          <a:xfrm>
            <a:off x="4876800" y="3657600"/>
            <a:ext cx="304800" cy="685800"/>
            <a:chOff x="5136" y="2976"/>
            <a:chExt cx="192" cy="432"/>
          </a:xfrm>
        </p:grpSpPr>
        <p:sp>
          <p:nvSpPr>
            <p:cNvPr id="11301" name="Freeform 17"/>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302" name="Oval 18"/>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1303" name="Freeform 19"/>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1281" name="Group 20"/>
          <p:cNvGrpSpPr>
            <a:grpSpLocks/>
          </p:cNvGrpSpPr>
          <p:nvPr/>
        </p:nvGrpSpPr>
        <p:grpSpPr bwMode="auto">
          <a:xfrm>
            <a:off x="7315200" y="4495800"/>
            <a:ext cx="304800" cy="685800"/>
            <a:chOff x="5136" y="2976"/>
            <a:chExt cx="192" cy="432"/>
          </a:xfrm>
        </p:grpSpPr>
        <p:sp>
          <p:nvSpPr>
            <p:cNvPr id="11298" name="Freeform 21"/>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299" name="Oval 22"/>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1300" name="Freeform 23"/>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1282" name="Group 24"/>
          <p:cNvGrpSpPr>
            <a:grpSpLocks/>
          </p:cNvGrpSpPr>
          <p:nvPr/>
        </p:nvGrpSpPr>
        <p:grpSpPr bwMode="auto">
          <a:xfrm>
            <a:off x="7315200" y="2895600"/>
            <a:ext cx="304800" cy="685800"/>
            <a:chOff x="5136" y="2976"/>
            <a:chExt cx="192" cy="432"/>
          </a:xfrm>
        </p:grpSpPr>
        <p:sp>
          <p:nvSpPr>
            <p:cNvPr id="11295" name="Freeform 25"/>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296" name="Oval 26"/>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1297" name="Freeform 27"/>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1283" name="Group 28"/>
          <p:cNvGrpSpPr>
            <a:grpSpLocks/>
          </p:cNvGrpSpPr>
          <p:nvPr/>
        </p:nvGrpSpPr>
        <p:grpSpPr bwMode="auto">
          <a:xfrm>
            <a:off x="4038600" y="3657600"/>
            <a:ext cx="304800" cy="685800"/>
            <a:chOff x="5136" y="2976"/>
            <a:chExt cx="192" cy="432"/>
          </a:xfrm>
        </p:grpSpPr>
        <p:sp>
          <p:nvSpPr>
            <p:cNvPr id="11292" name="Freeform 29"/>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293" name="Oval 30"/>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1294" name="Freeform 31"/>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1284" name="Group 32"/>
          <p:cNvGrpSpPr>
            <a:grpSpLocks/>
          </p:cNvGrpSpPr>
          <p:nvPr/>
        </p:nvGrpSpPr>
        <p:grpSpPr bwMode="auto">
          <a:xfrm>
            <a:off x="1676400" y="3657600"/>
            <a:ext cx="304800" cy="685800"/>
            <a:chOff x="5136" y="2976"/>
            <a:chExt cx="192" cy="432"/>
          </a:xfrm>
        </p:grpSpPr>
        <p:sp>
          <p:nvSpPr>
            <p:cNvPr id="11289" name="Freeform 33"/>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290" name="Oval 34"/>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1291" name="Freeform 35"/>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1285" name="Group 36"/>
          <p:cNvGrpSpPr>
            <a:grpSpLocks/>
          </p:cNvGrpSpPr>
          <p:nvPr/>
        </p:nvGrpSpPr>
        <p:grpSpPr bwMode="auto">
          <a:xfrm>
            <a:off x="1219200" y="3657600"/>
            <a:ext cx="304800" cy="685800"/>
            <a:chOff x="5136" y="2976"/>
            <a:chExt cx="192" cy="432"/>
          </a:xfrm>
        </p:grpSpPr>
        <p:sp>
          <p:nvSpPr>
            <p:cNvPr id="11286" name="Freeform 37"/>
            <p:cNvSpPr>
              <a:spLocks/>
            </p:cNvSpPr>
            <p:nvPr/>
          </p:nvSpPr>
          <p:spPr bwMode="auto">
            <a:xfrm>
              <a:off x="5136"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287" name="Oval 38"/>
            <p:cNvSpPr>
              <a:spLocks noChangeArrowheads="1"/>
            </p:cNvSpPr>
            <p:nvPr/>
          </p:nvSpPr>
          <p:spPr bwMode="auto">
            <a:xfrm>
              <a:off x="5184" y="3120"/>
              <a:ext cx="96" cy="144"/>
            </a:xfrm>
            <a:prstGeom prst="ellipse">
              <a:avLst/>
            </a:prstGeom>
            <a:solidFill>
              <a:srgbClr val="FFFF00"/>
            </a:solidFill>
            <a:ln w="9525">
              <a:solidFill>
                <a:schemeClr val="tx1"/>
              </a:solidFill>
              <a:round/>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11288" name="Freeform 39"/>
            <p:cNvSpPr>
              <a:spLocks/>
            </p:cNvSpPr>
            <p:nvPr/>
          </p:nvSpPr>
          <p:spPr bwMode="auto">
            <a:xfrm flipH="1">
              <a:off x="5280" y="2976"/>
              <a:ext cx="48" cy="432"/>
            </a:xfrm>
            <a:custGeom>
              <a:avLst/>
              <a:gdLst>
                <a:gd name="T0" fmla="*/ 0 w 48"/>
                <a:gd name="T1" fmla="*/ 0 h 384"/>
                <a:gd name="T2" fmla="*/ 48 w 48"/>
                <a:gd name="T3" fmla="*/ 216 h 384"/>
                <a:gd name="T4" fmla="*/ 0 w 48"/>
                <a:gd name="T5" fmla="*/ 432 h 384"/>
                <a:gd name="T6" fmla="*/ 0 60000 65536"/>
                <a:gd name="T7" fmla="*/ 0 60000 65536"/>
                <a:gd name="T8" fmla="*/ 0 60000 65536"/>
                <a:gd name="T9" fmla="*/ 0 w 48"/>
                <a:gd name="T10" fmla="*/ 0 h 384"/>
                <a:gd name="T11" fmla="*/ 48 w 48"/>
                <a:gd name="T12" fmla="*/ 384 h 384"/>
              </a:gdLst>
              <a:ahLst/>
              <a:cxnLst>
                <a:cxn ang="T6">
                  <a:pos x="T0" y="T1"/>
                </a:cxn>
                <a:cxn ang="T7">
                  <a:pos x="T2" y="T3"/>
                </a:cxn>
                <a:cxn ang="T8">
                  <a:pos x="T4" y="T5"/>
                </a:cxn>
              </a:cxnLst>
              <a:rect l="T9" t="T10" r="T11" b="T12"/>
              <a:pathLst>
                <a:path w="48" h="384">
                  <a:moveTo>
                    <a:pt x="0" y="0"/>
                  </a:moveTo>
                  <a:cubicBezTo>
                    <a:pt x="24" y="64"/>
                    <a:pt x="48" y="128"/>
                    <a:pt x="48" y="192"/>
                  </a:cubicBezTo>
                  <a:cubicBezTo>
                    <a:pt x="48" y="256"/>
                    <a:pt x="8" y="352"/>
                    <a:pt x="0" y="384"/>
                  </a:cubicBezTo>
                </a:path>
              </a:pathLst>
            </a:custGeom>
            <a:noFill/>
            <a:ln w="635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Tree>
    <p:extLst>
      <p:ext uri="{BB962C8B-B14F-4D97-AF65-F5344CB8AC3E}">
        <p14:creationId xmlns:p14="http://schemas.microsoft.com/office/powerpoint/2010/main" val="2559680"/>
      </p:ext>
    </p:extLst>
  </p:cSld>
  <p:clrMapOvr>
    <a:masterClrMapping/>
  </p:clrMapOvr>
  <p:timing>
    <p:tnLst>
      <p:par>
        <p:cTn id="1" dur="indefinite" restart="never" nodeType="tmRoot"/>
      </p:par>
    </p:tn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40</TotalTime>
  <Words>1578</Words>
  <Application>Microsoft Office PowerPoint</Application>
  <PresentationFormat>On-screen Show (4:3)</PresentationFormat>
  <Paragraphs>185</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ＭＳ Ｐゴシック</vt:lpstr>
      <vt:lpstr>Arial</vt:lpstr>
      <vt:lpstr>Calibri</vt:lpstr>
      <vt:lpstr>Impact</vt:lpstr>
      <vt:lpstr>Porky's</vt:lpstr>
      <vt:lpstr>Times New Roman</vt:lpstr>
      <vt:lpstr>NRE_PowerPoint_Template</vt:lpstr>
      <vt:lpstr>PowerPoint Presentation</vt:lpstr>
      <vt:lpstr>In the Beginning</vt:lpstr>
      <vt:lpstr>Before the calf….</vt:lpstr>
      <vt:lpstr>What is Inheritance?</vt:lpstr>
      <vt:lpstr>Fertilization</vt:lpstr>
      <vt:lpstr>Why does fertilization not increase the number of chromosomes in each generation of offspring?</vt:lpstr>
      <vt:lpstr>A Microscopic View – Formation of Sperm and Egg Cells</vt:lpstr>
      <vt:lpstr>Start With a Sex Cell</vt:lpstr>
      <vt:lpstr>Meiosis I</vt:lpstr>
      <vt:lpstr>Meiosis II</vt:lpstr>
      <vt:lpstr>From Haploid Gametes  Back to a Diploid</vt:lpstr>
      <vt:lpstr>The Next Step</vt:lpstr>
      <vt:lpstr>The Development of a Zygote</vt:lpstr>
      <vt:lpstr>Mitosis</vt:lpstr>
      <vt:lpstr>Phases to Mitosis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Beginning</dc:title>
  <dc:subject>ASA - Lesson 7.1 A New Pair of Genes</dc:subject>
  <dc:creator>Dan Jansen;Marlene Mensch</dc:creator>
  <cp:lastModifiedBy>Leslie Fairchild</cp:lastModifiedBy>
  <cp:revision>10</cp:revision>
  <dcterms:created xsi:type="dcterms:W3CDTF">2015-01-06T00:03:24Z</dcterms:created>
  <dcterms:modified xsi:type="dcterms:W3CDTF">2015-04-13T17:33:32Z</dcterms:modified>
</cp:coreProperties>
</file>