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256" r:id="rId2"/>
    <p:sldId id="258" r:id="rId3"/>
    <p:sldId id="273" r:id="rId4"/>
    <p:sldId id="274" r:id="rId5"/>
    <p:sldId id="275" r:id="rId6"/>
    <p:sldId id="276" r:id="rId7"/>
    <p:sldId id="277" r:id="rId8"/>
    <p:sldId id="278" r:id="rId9"/>
    <p:sldId id="279" r:id="rId10"/>
    <p:sldId id="280" r:id="rId11"/>
    <p:sldId id="281" r:id="rId12"/>
    <p:sldId id="282" r:id="rId13"/>
    <p:sldId id="283" r:id="rId14"/>
    <p:sldId id="284" r:id="rId15"/>
    <p:sldId id="25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lene Mensch" initials="MM" lastIdx="2" clrIdx="0">
    <p:extLst>
      <p:ext uri="{19B8F6BF-5375-455C-9EA6-DF929625EA0E}">
        <p15:presenceInfo xmlns:p15="http://schemas.microsoft.com/office/powerpoint/2012/main" userId="e1c724a07b98bdc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1D"/>
    <a:srgbClr val="9966FF"/>
    <a:srgbClr val="FF0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2729" autoAdjust="0"/>
  </p:normalViewPr>
  <p:slideViewPr>
    <p:cSldViewPr>
      <p:cViewPr varScale="1">
        <p:scale>
          <a:sx n="54" d="100"/>
          <a:sy n="54" d="100"/>
        </p:scale>
        <p:origin x="1594"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p:scale>
          <a:sx n="60" d="100"/>
          <a:sy n="60" d="100"/>
        </p:scale>
        <p:origin x="3468" y="3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latin typeface="Arial" pitchFamily="34" charset="0"/>
                <a:cs typeface="Arial" pitchFamily="34" charset="0"/>
              </a:rPr>
              <a:t>Domestication</a:t>
            </a:r>
            <a:endParaRPr lang="en-US" dirty="0">
              <a:latin typeface="Arial" pitchFamily="34" charset="0"/>
              <a:cs typeface="Arial" pitchFamily="34" charset="0"/>
            </a:endParaRPr>
          </a:p>
        </p:txBody>
      </p:sp>
      <p:sp>
        <p:nvSpPr>
          <p:cNvPr id="3" name="Date Placeholder 2"/>
          <p:cNvSpPr>
            <a:spLocks noGrp="1"/>
          </p:cNvSpPr>
          <p:nvPr>
            <p:ph type="dt" sz="quarter" idx="1"/>
          </p:nvPr>
        </p:nvSpPr>
        <p:spPr>
          <a:xfrm>
            <a:off x="3733800" y="0"/>
            <a:ext cx="31226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2 – Lesson 2.1 Taming Animals</a:t>
            </a:r>
            <a:endParaRPr lang="en-US" dirty="0">
              <a:latin typeface="Arial" pitchFamily="34" charset="0"/>
              <a:cs typeface="Arial" pitchFamily="34" charset="0"/>
            </a:endParaRPr>
          </a:p>
        </p:txBody>
      </p:sp>
      <p:sp>
        <p:nvSpPr>
          <p:cNvPr id="4" name="Footer Placeholder 3"/>
          <p:cNvSpPr>
            <a:spLocks noGrp="1"/>
          </p:cNvSpPr>
          <p:nvPr>
            <p:ph type="ftr" sz="quarter" idx="2"/>
          </p:nvPr>
        </p:nvSpPr>
        <p:spPr>
          <a:xfrm>
            <a:off x="0" y="8685213"/>
            <a:ext cx="33528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51402E-0581-4045-9571-3EE683493364}" type="slidenum">
              <a:rPr lang="en-US" smtClean="0">
                <a:latin typeface="Arial" pitchFamily="34" charset="0"/>
                <a:cs typeface="Arial" pitchFamily="34" charset="0"/>
              </a:rPr>
              <a:t>‹#›</a:t>
            </a:fld>
            <a:endParaRPr lang="en-US">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2481490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r>
              <a:rPr lang="en-US" dirty="0" smtClean="0"/>
              <a:t>Domestication</a:t>
            </a:r>
            <a:endParaRPr lang="en-US" dirty="0"/>
          </a:p>
        </p:txBody>
      </p:sp>
      <p:sp>
        <p:nvSpPr>
          <p:cNvPr id="3" name="Date Placeholder 2"/>
          <p:cNvSpPr>
            <a:spLocks noGrp="1"/>
          </p:cNvSpPr>
          <p:nvPr>
            <p:ph type="dt" idx="1"/>
          </p:nvPr>
        </p:nvSpPr>
        <p:spPr>
          <a:xfrm>
            <a:off x="3810000" y="0"/>
            <a:ext cx="30464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2– Lesson 2.1 Taming Animals</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32766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fld id="{36C789E7-B821-4804-81D0-B1DDBDB5FECC}"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104357138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Domestication</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a:t>
            </a:r>
            <a:r>
              <a:rPr lang="en-US" dirty="0" smtClean="0">
                <a:latin typeface="Arial" pitchFamily="34" charset="0"/>
                <a:cs typeface="Arial" pitchFamily="34" charset="0"/>
              </a:rPr>
              <a:t>2 – </a:t>
            </a:r>
            <a:r>
              <a:rPr lang="en-US" dirty="0">
                <a:latin typeface="Arial" pitchFamily="34" charset="0"/>
                <a:cs typeface="Arial" pitchFamily="34" charset="0"/>
              </a:rPr>
              <a:t>Lesson 2.1 Taming Animals</a:t>
            </a:r>
            <a:endParaRPr lang="en-US" dirty="0"/>
          </a:p>
        </p:txBody>
      </p:sp>
    </p:spTree>
    <p:extLst>
      <p:ext uri="{BB962C8B-B14F-4D97-AF65-F5344CB8AC3E}">
        <p14:creationId xmlns:p14="http://schemas.microsoft.com/office/powerpoint/2010/main" val="4266326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Domestication</a:t>
            </a:r>
          </a:p>
        </p:txBody>
      </p:sp>
      <p:sp>
        <p:nvSpPr>
          <p:cNvPr id="2867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2 – Lesson 2.1 Taming Animals</a:t>
            </a:r>
          </a:p>
        </p:txBody>
      </p:sp>
      <p:sp>
        <p:nvSpPr>
          <p:cNvPr id="2867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Curriculum for Agricultural Science Education Copyright 2015</a:t>
            </a:r>
          </a:p>
        </p:txBody>
      </p:sp>
      <p:sp>
        <p:nvSpPr>
          <p:cNvPr id="2867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113B39DE-DB46-477F-9E07-46E37F7E0274}" type="slidenum">
              <a:rPr lang="en-US" altLang="en-US" sz="1200"/>
              <a:pPr eaLnBrk="1" hangingPunct="1"/>
              <a:t>10</a:t>
            </a:fld>
            <a:endParaRPr lang="en-US" altLang="en-US" sz="1200"/>
          </a:p>
        </p:txBody>
      </p:sp>
      <p:sp>
        <p:nvSpPr>
          <p:cNvPr id="28678" name="Rectangle 2"/>
          <p:cNvSpPr>
            <a:spLocks noGrp="1" noRot="1" noChangeAspect="1" noChangeArrowheads="1" noTextEdit="1"/>
          </p:cNvSpPr>
          <p:nvPr>
            <p:ph type="sldImg"/>
          </p:nvPr>
        </p:nvSpPr>
        <p:spPr>
          <a:ln/>
        </p:spPr>
      </p:sp>
      <p:sp>
        <p:nvSpPr>
          <p:cNvPr id="286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Carnivores are among the least likely animals to domesticate because humans and all other animals can be a food source for them. Combine that with an aggressive disposition, and human safety becomes a limiting factor of domesticating certain kinds of animals.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The ability to predict behavior is essential and some species seemingly capable of being domesticated are excluded due to their unpredictable nature. Grizzly bears and zebras are excellent examples.</a:t>
            </a:r>
          </a:p>
        </p:txBody>
      </p:sp>
    </p:spTree>
    <p:extLst>
      <p:ext uri="{BB962C8B-B14F-4D97-AF65-F5344CB8AC3E}">
        <p14:creationId xmlns:p14="http://schemas.microsoft.com/office/powerpoint/2010/main" val="1230096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Domestication</a:t>
            </a:r>
          </a:p>
        </p:txBody>
      </p:sp>
      <p:sp>
        <p:nvSpPr>
          <p:cNvPr id="2969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2 – Lesson 2.1 Taming Animals</a:t>
            </a:r>
          </a:p>
        </p:txBody>
      </p:sp>
      <p:sp>
        <p:nvSpPr>
          <p:cNvPr id="2970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Curriculum for Agricultural Science Education Copyright 2015</a:t>
            </a:r>
          </a:p>
        </p:txBody>
      </p:sp>
      <p:sp>
        <p:nvSpPr>
          <p:cNvPr id="297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574F8812-08B6-43A9-87F7-8D70272AC27C}" type="slidenum">
              <a:rPr lang="en-US" altLang="en-US" sz="1200"/>
              <a:pPr eaLnBrk="1" hangingPunct="1"/>
              <a:t>11</a:t>
            </a:fld>
            <a:endParaRPr lang="en-US" altLang="en-US" sz="1200"/>
          </a:p>
        </p:txBody>
      </p:sp>
      <p:sp>
        <p:nvSpPr>
          <p:cNvPr id="29702" name="Rectangle 2"/>
          <p:cNvSpPr>
            <a:spLocks noGrp="1" noRot="1" noChangeAspect="1" noChangeArrowheads="1" noTextEdit="1"/>
          </p:cNvSpPr>
          <p:nvPr>
            <p:ph type="sldImg"/>
          </p:nvPr>
        </p:nvSpPr>
        <p:spPr>
          <a:ln/>
        </p:spPr>
      </p:sp>
      <p:sp>
        <p:nvSpPr>
          <p:cNvPr id="297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Most animals have a flight zone, which is an area that causes an animal to move away from an apparent threat. Domestic animals can overcome the flight response.</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While some species can be trained to overcome the flight response, others, such as the gazelle, cannot. Many wild animals can be tamed and will be less flighty, but it is not or cannot be bred into them.</a:t>
            </a:r>
          </a:p>
        </p:txBody>
      </p:sp>
    </p:spTree>
    <p:extLst>
      <p:ext uri="{BB962C8B-B14F-4D97-AF65-F5344CB8AC3E}">
        <p14:creationId xmlns:p14="http://schemas.microsoft.com/office/powerpoint/2010/main" val="21902908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Domestication</a:t>
            </a:r>
          </a:p>
        </p:txBody>
      </p:sp>
      <p:sp>
        <p:nvSpPr>
          <p:cNvPr id="3072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2 – Lesson 2.1 Taming Animals</a:t>
            </a:r>
          </a:p>
        </p:txBody>
      </p:sp>
      <p:sp>
        <p:nvSpPr>
          <p:cNvPr id="3072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Curriculum for Agricultural Science Education Copyright 2015</a:t>
            </a:r>
          </a:p>
        </p:txBody>
      </p:sp>
      <p:sp>
        <p:nvSpPr>
          <p:cNvPr id="307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D5DBDED-4DE7-4DE6-B899-C4C149DBEBC5}" type="slidenum">
              <a:rPr lang="en-US" altLang="en-US" sz="1200"/>
              <a:pPr eaLnBrk="1" hangingPunct="1"/>
              <a:t>12</a:t>
            </a:fld>
            <a:endParaRPr lang="en-US" altLang="en-US" sz="1200"/>
          </a:p>
        </p:txBody>
      </p:sp>
      <p:sp>
        <p:nvSpPr>
          <p:cNvPr id="30726" name="Rectangle 2"/>
          <p:cNvSpPr>
            <a:spLocks noGrp="1" noRot="1" noChangeAspect="1" noChangeArrowheads="1" noTextEdit="1"/>
          </p:cNvSpPr>
          <p:nvPr>
            <p:ph type="sldImg"/>
          </p:nvPr>
        </p:nvSpPr>
        <p:spPr>
          <a:ln/>
        </p:spPr>
      </p:sp>
      <p:sp>
        <p:nvSpPr>
          <p:cNvPr id="307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A species must be willing to submit to a human leader. This is seen often with imprinting, particularly with geese. Dependency on people for food and care often necessitates this modification of social structure.</a:t>
            </a:r>
          </a:p>
          <a:p>
            <a:pPr eaLnBrk="1" hangingPunct="1"/>
            <a:r>
              <a:rPr lang="en-US" altLang="en-US" smtClean="0">
                <a:latin typeface="Arial" panose="020B0604020202020204" pitchFamily="34" charset="0"/>
              </a:rPr>
              <a:t>Some people question whether cats are truly domesticated due to their apparent lack of submission to humans. </a:t>
            </a:r>
          </a:p>
        </p:txBody>
      </p:sp>
    </p:spTree>
    <p:extLst>
      <p:ext uri="{BB962C8B-B14F-4D97-AF65-F5344CB8AC3E}">
        <p14:creationId xmlns:p14="http://schemas.microsoft.com/office/powerpoint/2010/main" val="37468948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Domestication</a:t>
            </a:r>
          </a:p>
        </p:txBody>
      </p:sp>
      <p:sp>
        <p:nvSpPr>
          <p:cNvPr id="3174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2 – Lesson 2.1 Taming Animals</a:t>
            </a:r>
          </a:p>
        </p:txBody>
      </p:sp>
      <p:sp>
        <p:nvSpPr>
          <p:cNvPr id="3174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Curriculum for Agricultural Science Education Copyright 2015</a:t>
            </a:r>
          </a:p>
        </p:txBody>
      </p:sp>
      <p:sp>
        <p:nvSpPr>
          <p:cNvPr id="317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13FABC63-E70B-4C40-B2B8-FE443F998C6C}" type="slidenum">
              <a:rPr lang="en-US" altLang="en-US" sz="1200"/>
              <a:pPr eaLnBrk="1" hangingPunct="1"/>
              <a:t>13</a:t>
            </a:fld>
            <a:endParaRPr lang="en-US" altLang="en-US" sz="1200"/>
          </a:p>
        </p:txBody>
      </p:sp>
      <p:sp>
        <p:nvSpPr>
          <p:cNvPr id="31750" name="Rectangle 2"/>
          <p:cNvSpPr>
            <a:spLocks noGrp="1" noRot="1" noChangeAspect="1" noChangeArrowheads="1" noTextEdit="1"/>
          </p:cNvSpPr>
          <p:nvPr>
            <p:ph type="sldImg"/>
          </p:nvPr>
        </p:nvSpPr>
        <p:spPr>
          <a:ln/>
        </p:spPr>
      </p:sp>
      <p:sp>
        <p:nvSpPr>
          <p:cNvPr id="317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41984616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Domestication</a:t>
            </a:r>
          </a:p>
        </p:txBody>
      </p:sp>
      <p:sp>
        <p:nvSpPr>
          <p:cNvPr id="3277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2 – Lesson 2.1 Taming Animals</a:t>
            </a:r>
          </a:p>
        </p:txBody>
      </p:sp>
      <p:sp>
        <p:nvSpPr>
          <p:cNvPr id="3277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Curriculum for Agricultural Science Education Copyright 2015</a:t>
            </a:r>
          </a:p>
        </p:txBody>
      </p:sp>
      <p:sp>
        <p:nvSpPr>
          <p:cNvPr id="327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B65269E-5974-4037-ABEF-65056053FA32}" type="slidenum">
              <a:rPr lang="en-US" altLang="en-US" sz="1200"/>
              <a:pPr eaLnBrk="1" hangingPunct="1"/>
              <a:t>14</a:t>
            </a:fld>
            <a:endParaRPr lang="en-US" altLang="en-US" sz="1200"/>
          </a:p>
        </p:txBody>
      </p:sp>
      <p:sp>
        <p:nvSpPr>
          <p:cNvPr id="32774" name="Rectangle 2"/>
          <p:cNvSpPr>
            <a:spLocks noGrp="1" noRot="1" noChangeAspect="1" noChangeArrowheads="1" noTextEdit="1"/>
          </p:cNvSpPr>
          <p:nvPr>
            <p:ph type="sldImg"/>
          </p:nvPr>
        </p:nvSpPr>
        <p:spPr>
          <a:ln/>
        </p:spPr>
      </p:sp>
      <p:sp>
        <p:nvSpPr>
          <p:cNvPr id="327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Many “wild” animals can fit into one or more of the six characteristics of domestication. However, the combination of all six characteristics is essential for full domestication.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To be truly domesticated, the entire species must meet the requirements. Whereas, there may be examples of tame individuals within a species, but the species as a whole remains wild.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Example: Dog vs. Wolf</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There are numerous breeds of dogs and they consistently rely on humans. Wolves can be bred and raised in captivity, but special care must be taken in the upbringing of the pups to tame them. The wolf pups retain the overall characteristics of those in the wild.</a:t>
            </a:r>
          </a:p>
        </p:txBody>
      </p:sp>
    </p:spTree>
    <p:extLst>
      <p:ext uri="{BB962C8B-B14F-4D97-AF65-F5344CB8AC3E}">
        <p14:creationId xmlns:p14="http://schemas.microsoft.com/office/powerpoint/2010/main" val="763022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15</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a:latin typeface="Arial" pitchFamily="34" charset="0"/>
                <a:cs typeface="Arial" pitchFamily="34" charset="0"/>
              </a:rPr>
              <a:t>Curriculum for Agricultural Science Education Copyright 2015</a:t>
            </a:r>
          </a:p>
        </p:txBody>
      </p:sp>
      <p:sp>
        <p:nvSpPr>
          <p:cNvPr id="6" name="Header Placeholder 5"/>
          <p:cNvSpPr>
            <a:spLocks noGrp="1"/>
          </p:cNvSpPr>
          <p:nvPr>
            <p:ph type="hdr" sz="quarter" idx="12"/>
          </p:nvPr>
        </p:nvSpPr>
        <p:spPr/>
        <p:txBody>
          <a:bodyPr/>
          <a:lstStyle/>
          <a:p>
            <a:r>
              <a:rPr lang="en-US" dirty="0" smtClean="0"/>
              <a:t>Domestication</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a:t>
            </a:r>
            <a:r>
              <a:rPr lang="en-US" dirty="0" smtClean="0">
                <a:latin typeface="Arial" pitchFamily="34" charset="0"/>
                <a:cs typeface="Arial" pitchFamily="34" charset="0"/>
              </a:rPr>
              <a:t>2 – </a:t>
            </a:r>
            <a:r>
              <a:rPr lang="en-US" dirty="0">
                <a:latin typeface="Arial" pitchFamily="34" charset="0"/>
                <a:cs typeface="Arial" pitchFamily="34" charset="0"/>
              </a:rPr>
              <a:t>Lesson 2.1 Taming </a:t>
            </a:r>
            <a:r>
              <a:rPr lang="en-US" dirty="0" smtClean="0">
                <a:latin typeface="Arial" pitchFamily="34" charset="0"/>
                <a:cs typeface="Arial" pitchFamily="34" charset="0"/>
              </a:rPr>
              <a:t>Animals</a:t>
            </a:r>
            <a:endParaRPr lang="en-US" dirty="0"/>
          </a:p>
        </p:txBody>
      </p:sp>
    </p:spTree>
    <p:extLst>
      <p:ext uri="{BB962C8B-B14F-4D97-AF65-F5344CB8AC3E}">
        <p14:creationId xmlns:p14="http://schemas.microsoft.com/office/powerpoint/2010/main" val="336436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smtClean="0">
                <a:latin typeface="Arial" panose="020B0604020202020204" pitchFamily="34" charset="0"/>
              </a:rPr>
              <a:t>This presentation introduces the benefits of domestication and the six characteristics of domesticated animals.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It will help you to recognize the differences between wild, tame, and domesticated species.</a:t>
            </a:r>
          </a:p>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2</a:t>
            </a:fld>
            <a:endParaRPr lang="en-US">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Domestication</a:t>
            </a:r>
            <a:endParaRPr lang="en-US" dirty="0"/>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a:t>
            </a:r>
            <a:r>
              <a:rPr lang="en-US" dirty="0" smtClean="0">
                <a:latin typeface="Arial" pitchFamily="34" charset="0"/>
                <a:cs typeface="Arial" pitchFamily="34" charset="0"/>
              </a:rPr>
              <a:t>2 – </a:t>
            </a:r>
            <a:r>
              <a:rPr lang="en-US" dirty="0">
                <a:latin typeface="Arial" pitchFamily="34" charset="0"/>
                <a:cs typeface="Arial" pitchFamily="34" charset="0"/>
              </a:rPr>
              <a:t>Lesson 2.1 Taming Animals</a:t>
            </a:r>
            <a:endParaRPr lang="en-US" dirty="0"/>
          </a:p>
        </p:txBody>
      </p:sp>
    </p:spTree>
    <p:extLst>
      <p:ext uri="{BB962C8B-B14F-4D97-AF65-F5344CB8AC3E}">
        <p14:creationId xmlns:p14="http://schemas.microsoft.com/office/powerpoint/2010/main" val="313145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Domestication</a:t>
            </a:r>
          </a:p>
        </p:txBody>
      </p:sp>
      <p:sp>
        <p:nvSpPr>
          <p:cNvPr id="2150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2 – Lesson 2.1 Taming Animals</a:t>
            </a:r>
          </a:p>
        </p:txBody>
      </p:sp>
      <p:sp>
        <p:nvSpPr>
          <p:cNvPr id="2150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Curriculum for Agricultural Science Education Copyright 2015</a:t>
            </a:r>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9612B8D3-CE65-400E-89B9-06376A1C1599}" type="slidenum">
              <a:rPr lang="en-US" altLang="en-US" sz="1200"/>
              <a:pPr eaLnBrk="1" hangingPunct="1"/>
              <a:t>3</a:t>
            </a:fld>
            <a:endParaRPr lang="en-US" altLang="en-US" sz="120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Responses </a:t>
            </a:r>
            <a:r>
              <a:rPr lang="en-US" altLang="en-US" dirty="0" smtClean="0">
                <a:latin typeface="Arial" panose="020B0604020202020204" pitchFamily="34" charset="0"/>
              </a:rPr>
              <a:t>may include:</a:t>
            </a:r>
          </a:p>
          <a:p>
            <a:pPr eaLnBrk="1" hangingPunct="1">
              <a:buFontTx/>
              <a:buChar char="•"/>
            </a:pPr>
            <a:r>
              <a:rPr lang="en-US" altLang="en-US" dirty="0" smtClean="0">
                <a:latin typeface="Arial" panose="020B0604020202020204" pitchFamily="34" charset="0"/>
              </a:rPr>
              <a:t>Depends on humans for food, shelter, and care.</a:t>
            </a:r>
          </a:p>
          <a:p>
            <a:pPr eaLnBrk="1" hangingPunct="1">
              <a:buFontTx/>
              <a:buChar char="•"/>
            </a:pPr>
            <a:r>
              <a:rPr lang="en-US" altLang="en-US" dirty="0" smtClean="0">
                <a:latin typeface="Arial" panose="020B0604020202020204" pitchFamily="34" charset="0"/>
              </a:rPr>
              <a:t>Serves a purpose to humans – food, fiber, work, companionship.</a:t>
            </a:r>
          </a:p>
          <a:p>
            <a:pPr eaLnBrk="1" hangingPunct="1">
              <a:buFontTx/>
              <a:buChar char="•"/>
            </a:pPr>
            <a:r>
              <a:rPr lang="en-US" altLang="en-US" dirty="0" smtClean="0">
                <a:latin typeface="Arial" panose="020B0604020202020204" pitchFamily="34" charset="0"/>
              </a:rPr>
              <a:t>Has been developed to better fulfill purposes – variety of breeds.</a:t>
            </a:r>
          </a:p>
          <a:p>
            <a:pPr eaLnBrk="1" hangingPunct="1">
              <a:buFontTx/>
              <a:buChar char="•"/>
            </a:pP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3440632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Domestication</a:t>
            </a:r>
          </a:p>
        </p:txBody>
      </p:sp>
      <p:sp>
        <p:nvSpPr>
          <p:cNvPr id="2253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2 – Lesson 2.1 Taming Animals</a:t>
            </a:r>
          </a:p>
        </p:txBody>
      </p:sp>
      <p:sp>
        <p:nvSpPr>
          <p:cNvPr id="2253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Curriculum for Agricultural Science Education Copyright 2015</a:t>
            </a:r>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BC61EA34-803C-4A3C-B0DD-D55ACFD7D6DC}" type="slidenum">
              <a:rPr lang="en-US" altLang="en-US" sz="1200"/>
              <a:pPr eaLnBrk="1" hangingPunct="1"/>
              <a:t>4</a:t>
            </a:fld>
            <a:endParaRPr lang="en-US" altLang="en-US" sz="120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7860568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Domestication</a:t>
            </a:r>
          </a:p>
        </p:txBody>
      </p:sp>
      <p:sp>
        <p:nvSpPr>
          <p:cNvPr id="2355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2 – Lesson 2.1 Taming Animals</a:t>
            </a:r>
          </a:p>
        </p:txBody>
      </p:sp>
      <p:sp>
        <p:nvSpPr>
          <p:cNvPr id="2355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Curriculum for Agricultural Science Education Copyright 2015</a:t>
            </a:r>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12DF4995-F078-4306-AF89-2341379543B4}" type="slidenum">
              <a:rPr lang="en-US" altLang="en-US" sz="1200"/>
              <a:pPr eaLnBrk="1" hangingPunct="1"/>
              <a:t>5</a:t>
            </a:fld>
            <a:endParaRPr lang="en-US" altLang="en-US" sz="120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Why did our ancestors begin to domesticate animals? The early domestication of wolves may have been partially out of convenience. Wolves protected tribes of people and assisted in hunting. They in turn received some protection, a steady food supply, and companionship.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Agricultural production, of both plants and animals, allowed a small group of people to produce food for many thus giving the others the opportunity to develop new technology, such as tools, weapons, and written language.</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As groups could produce more food and shelter, the need to follow herds of animals diminished. This more sedentary lifestyle gave rise to larger families and better nutrition in turn contributing to a growth in population.</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As the ability and knowledge of farmers increased, they began selecting plants and animals for desirable traits. This lead to early genetic modifications, breed development, and eventually food surpluses and stores.</a:t>
            </a:r>
          </a:p>
        </p:txBody>
      </p:sp>
    </p:spTree>
    <p:extLst>
      <p:ext uri="{BB962C8B-B14F-4D97-AF65-F5344CB8AC3E}">
        <p14:creationId xmlns:p14="http://schemas.microsoft.com/office/powerpoint/2010/main" val="3513707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Domestication</a:t>
            </a:r>
          </a:p>
        </p:txBody>
      </p:sp>
      <p:sp>
        <p:nvSpPr>
          <p:cNvPr id="2457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2 – Lesson 2.1 Taming Animals</a:t>
            </a:r>
          </a:p>
        </p:txBody>
      </p:sp>
      <p:sp>
        <p:nvSpPr>
          <p:cNvPr id="2458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Curriculum for Agricultural Science Education Copyright 2015</a:t>
            </a:r>
          </a:p>
        </p:txBody>
      </p:sp>
      <p:sp>
        <p:nvSpPr>
          <p:cNvPr id="245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9381B9D-BBA8-489F-838C-E2911713F904}" type="slidenum">
              <a:rPr lang="en-US" altLang="en-US" sz="1200"/>
              <a:pPr eaLnBrk="1" hangingPunct="1"/>
              <a:t>6</a:t>
            </a:fld>
            <a:endParaRPr lang="en-US" altLang="en-US" sz="120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These are the six characteristics of domestication. During this presentation, you will learn more about each one. Remember to take notes on these six topics.</a:t>
            </a:r>
          </a:p>
        </p:txBody>
      </p:sp>
    </p:spTree>
    <p:extLst>
      <p:ext uri="{BB962C8B-B14F-4D97-AF65-F5344CB8AC3E}">
        <p14:creationId xmlns:p14="http://schemas.microsoft.com/office/powerpoint/2010/main" val="19767822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Domestication</a:t>
            </a:r>
          </a:p>
        </p:txBody>
      </p:sp>
      <p:sp>
        <p:nvSpPr>
          <p:cNvPr id="256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2 – Lesson 2.1 Taming Animals</a:t>
            </a:r>
          </a:p>
        </p:txBody>
      </p:sp>
      <p:sp>
        <p:nvSpPr>
          <p:cNvPr id="256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Curriculum for Agricultural Science Education Copyright 2015</a:t>
            </a:r>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D8FE9923-1844-49F6-A255-09EED744F4DD}" type="slidenum">
              <a:rPr lang="en-US" altLang="en-US" sz="1200"/>
              <a:pPr eaLnBrk="1" hangingPunct="1"/>
              <a:t>7</a:t>
            </a:fld>
            <a:endParaRPr lang="en-US" altLang="en-US" sz="120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Animals must have a flexible, plant-based diet for domestication. Reasons include:</a:t>
            </a:r>
          </a:p>
          <a:p>
            <a:pPr eaLnBrk="1" hangingPunct="1">
              <a:buFontTx/>
              <a:buChar char="•"/>
            </a:pPr>
            <a:r>
              <a:rPr lang="en-US" altLang="en-US" smtClean="0">
                <a:latin typeface="Arial" panose="020B0604020202020204" pitchFamily="34" charset="0"/>
              </a:rPr>
              <a:t>Cost – carnivores are much more expensive to care for.</a:t>
            </a:r>
          </a:p>
          <a:p>
            <a:pPr eaLnBrk="1" hangingPunct="1">
              <a:buFontTx/>
              <a:buChar char="•"/>
            </a:pPr>
            <a:r>
              <a:rPr lang="en-US" altLang="en-US" smtClean="0">
                <a:latin typeface="Arial" panose="020B0604020202020204" pitchFamily="34" charset="0"/>
              </a:rPr>
              <a:t>Efficiency – herbivores consume less overall biomass. Plant eaters are at a lower trophic level than carnivores.</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Dogs may seem like carnivores, but most commercial dog foods are grain based.</a:t>
            </a:r>
          </a:p>
          <a:p>
            <a:pPr eaLnBrk="1" hangingPunct="1">
              <a:buFontTx/>
              <a:buChar char="•"/>
            </a:pPr>
            <a:endParaRPr lang="en-US" altLang="en-US" smtClean="0">
              <a:latin typeface="Arial" panose="020B0604020202020204" pitchFamily="34" charset="0"/>
            </a:endParaRPr>
          </a:p>
        </p:txBody>
      </p:sp>
    </p:spTree>
    <p:extLst>
      <p:ext uri="{BB962C8B-B14F-4D97-AF65-F5344CB8AC3E}">
        <p14:creationId xmlns:p14="http://schemas.microsoft.com/office/powerpoint/2010/main" val="12878614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Domestication</a:t>
            </a:r>
          </a:p>
        </p:txBody>
      </p:sp>
      <p:sp>
        <p:nvSpPr>
          <p:cNvPr id="2662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2 – Lesson 2.1 Taming Animals</a:t>
            </a:r>
          </a:p>
        </p:txBody>
      </p:sp>
      <p:sp>
        <p:nvSpPr>
          <p:cNvPr id="266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BBB93409-3348-4937-A3D2-1A97605A1998}" type="slidenum">
              <a:rPr lang="en-US" altLang="en-US" sz="1200"/>
              <a:pPr eaLnBrk="1" hangingPunct="1"/>
              <a:t>8</a:t>
            </a:fld>
            <a:endParaRPr lang="en-US" altLang="en-US" sz="1200"/>
          </a:p>
        </p:txBody>
      </p:sp>
      <p:sp>
        <p:nvSpPr>
          <p:cNvPr id="26630" name="Rectangle 2"/>
          <p:cNvSpPr>
            <a:spLocks noGrp="1" noRot="1" noChangeAspect="1" noChangeArrowheads="1" noTextEdit="1"/>
          </p:cNvSpPr>
          <p:nvPr>
            <p:ph type="sldImg"/>
          </p:nvPr>
        </p:nvSpPr>
        <p:spPr>
          <a:ln/>
        </p:spPr>
      </p:sp>
      <p:sp>
        <p:nvSpPr>
          <p:cNvPr id="266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For practical purposes, the reproductive cycle of animals must be short enough for selective breeding to allow change.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Slow maturing animals, such as the elephant, mature so slowly that it is nearly impossible to make significant genetic progress in a lifetime.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Small animals, particularly rabbits and mice, mature fast enough and can reproduce with such speed that they are excellent candidates for laboratory and genetic research.</a:t>
            </a:r>
          </a:p>
        </p:txBody>
      </p:sp>
      <p:sp>
        <p:nvSpPr>
          <p:cNvPr id="8"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Curriculum for Agricultural Science Education Copyright 2015</a:t>
            </a:r>
          </a:p>
        </p:txBody>
      </p:sp>
    </p:spTree>
    <p:extLst>
      <p:ext uri="{BB962C8B-B14F-4D97-AF65-F5344CB8AC3E}">
        <p14:creationId xmlns:p14="http://schemas.microsoft.com/office/powerpoint/2010/main" val="21790871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Domestication</a:t>
            </a:r>
          </a:p>
        </p:txBody>
      </p:sp>
      <p:sp>
        <p:nvSpPr>
          <p:cNvPr id="2765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2 – Lesson 2.1 Taming Animals</a:t>
            </a:r>
          </a:p>
        </p:txBody>
      </p:sp>
      <p:sp>
        <p:nvSpPr>
          <p:cNvPr id="2765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Curriculum for Agricultural Science Education Copyright 2015</a:t>
            </a:r>
          </a:p>
        </p:txBody>
      </p:sp>
      <p:sp>
        <p:nvSpPr>
          <p:cNvPr id="276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1A9143AA-4927-448D-ACA9-0030FA176A00}" type="slidenum">
              <a:rPr lang="en-US" altLang="en-US" sz="1200"/>
              <a:pPr eaLnBrk="1" hangingPunct="1"/>
              <a:t>9</a:t>
            </a:fld>
            <a:endParaRPr lang="en-US" altLang="en-US" sz="1200"/>
          </a:p>
        </p:txBody>
      </p:sp>
      <p:sp>
        <p:nvSpPr>
          <p:cNvPr id="27654" name="Rectangle 2"/>
          <p:cNvSpPr>
            <a:spLocks noGrp="1" noRot="1" noChangeAspect="1" noChangeArrowheads="1" noTextEdit="1"/>
          </p:cNvSpPr>
          <p:nvPr>
            <p:ph type="sldImg"/>
          </p:nvPr>
        </p:nvSpPr>
        <p:spPr>
          <a:ln/>
        </p:spPr>
      </p:sp>
      <p:sp>
        <p:nvSpPr>
          <p:cNvPr id="276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Some species of animals have long, complex courtship processes and captivity may inhibit that process.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These species will not mate without courting and in some cases the female may not ovulate or become sexually receptive to the male. </a:t>
            </a:r>
          </a:p>
        </p:txBody>
      </p:sp>
    </p:spTree>
    <p:extLst>
      <p:ext uri="{BB962C8B-B14F-4D97-AF65-F5344CB8AC3E}">
        <p14:creationId xmlns:p14="http://schemas.microsoft.com/office/powerpoint/2010/main" val="34286697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10"/>
          <p:cNvGrpSpPr>
            <a:grpSpLocks/>
          </p:cNvGrpSpPr>
          <p:nvPr userDrawn="1"/>
        </p:nvGrpSpPr>
        <p:grpSpPr bwMode="auto">
          <a:xfrm>
            <a:off x="838200" y="228600"/>
            <a:ext cx="8305800" cy="5480050"/>
            <a:chOff x="528" y="144"/>
            <a:chExt cx="5232" cy="3452"/>
          </a:xfrm>
        </p:grpSpPr>
        <p:pic>
          <p:nvPicPr>
            <p:cNvPr id="8" name="Picture 7"/>
            <p:cNvPicPr>
              <a:picLocks noChangeAspect="1" noChangeArrowheads="1"/>
            </p:cNvPicPr>
            <p:nvPr/>
          </p:nvPicPr>
          <p:blipFill>
            <a:blip r:embed="rId2" cstate="print"/>
            <a:srcRect/>
            <a:stretch>
              <a:fillRect/>
            </a:stretch>
          </p:blipFill>
          <p:spPr bwMode="auto">
            <a:xfrm>
              <a:off x="1200" y="144"/>
              <a:ext cx="3452" cy="3452"/>
            </a:xfrm>
            <a:prstGeom prst="rect">
              <a:avLst/>
            </a:prstGeom>
            <a:noFill/>
            <a:ln w="9525">
              <a:noFill/>
              <a:miter lim="800000"/>
              <a:headEnd/>
              <a:tailEnd/>
            </a:ln>
          </p:spPr>
        </p:pic>
        <p:sp>
          <p:nvSpPr>
            <p:cNvPr id="9" name="Text Box 8"/>
            <p:cNvSpPr txBox="1">
              <a:spLocks noChangeArrowheads="1"/>
            </p:cNvSpPr>
            <p:nvPr/>
          </p:nvSpPr>
          <p:spPr bwMode="auto">
            <a:xfrm>
              <a:off x="528" y="3072"/>
              <a:ext cx="5232" cy="33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grpSp>
    </p:spTree>
    <p:extLst>
      <p:ext uri="{BB962C8B-B14F-4D97-AF65-F5344CB8AC3E}">
        <p14:creationId xmlns:p14="http://schemas.microsoft.com/office/powerpoint/2010/main" val="37426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258887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12938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73936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30958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959041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842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70776"/>
            <a:ext cx="8229600" cy="440930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98D9DB-9F03-49E4-BBAA-20DA05506B06}" type="slidenum">
              <a:rPr lang="en-US" smtClean="0"/>
              <a:t>‹#›</a:t>
            </a:fld>
            <a:endParaRPr lang="en-US"/>
          </a:p>
        </p:txBody>
      </p:sp>
      <p:sp>
        <p:nvSpPr>
          <p:cNvPr id="7" name="Text Box 7"/>
          <p:cNvSpPr txBox="1">
            <a:spLocks noChangeArrowheads="1"/>
          </p:cNvSpPr>
          <p:nvPr/>
        </p:nvSpPr>
        <p:spPr bwMode="auto">
          <a:xfrm>
            <a:off x="838200" y="1396180"/>
            <a:ext cx="8305800" cy="366713"/>
          </a:xfrm>
          <a:prstGeom prst="rect">
            <a:avLst/>
          </a:prstGeom>
          <a:solidFill>
            <a:srgbClr val="FF6600"/>
          </a:solidFill>
          <a:ln w="9525">
            <a:noFill/>
            <a:miter lim="800000"/>
            <a:headEnd/>
            <a:tailEnd/>
          </a:ln>
          <a:effectLst/>
        </p:spPr>
        <p:txBody>
          <a:bodyPr>
            <a:spAutoFit/>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pic>
        <p:nvPicPr>
          <p:cNvPr id="4" name="Picture 3"/>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7315200" y="6328582"/>
            <a:ext cx="1066892" cy="420660"/>
          </a:xfrm>
          <a:prstGeom prst="rect">
            <a:avLst/>
          </a:prstGeom>
        </p:spPr>
      </p:pic>
    </p:spTree>
    <p:extLst>
      <p:ext uri="{BB962C8B-B14F-4D97-AF65-F5344CB8AC3E}">
        <p14:creationId xmlns:p14="http://schemas.microsoft.com/office/powerpoint/2010/main" val="3234115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13.jpeg"/></Relationships>
</file>

<file path=ppt/slides/_rels/slide15.xml.rels><?xml version="1.0" encoding="UTF-8" standalone="yes"?>
<Relationships xmlns="http://schemas.openxmlformats.org/package/2006/relationships"><Relationship Id="rId3" Type="http://schemas.openxmlformats.org/officeDocument/2006/relationships/hyperlink" Target="http://asci.uvm.edu/course/asci001/domestic.htm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en.wikipedia.org/wiki/Domestication"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4.xml"/><Relationship Id="rId5" Type="http://schemas.openxmlformats.org/officeDocument/2006/relationships/image" Target="../media/image5.jpeg"/><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93259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5996F8DD-A3AA-47A7-9B36-FC813D432F76}" type="slidenum">
              <a:rPr lang="en-US" altLang="en-US" sz="1400"/>
              <a:pPr eaLnBrk="1" hangingPunct="1"/>
              <a:t>10</a:t>
            </a:fld>
            <a:endParaRPr lang="en-US" altLang="en-US" sz="1400"/>
          </a:p>
        </p:txBody>
      </p:sp>
      <p:sp>
        <p:nvSpPr>
          <p:cNvPr id="12291" name="Rectangle 4"/>
          <p:cNvSpPr>
            <a:spLocks noGrp="1" noChangeArrowheads="1"/>
          </p:cNvSpPr>
          <p:nvPr>
            <p:ph type="body" sz="half" idx="2"/>
          </p:nvPr>
        </p:nvSpPr>
        <p:spPr>
          <a:xfrm>
            <a:off x="304800" y="1981200"/>
            <a:ext cx="5867400" cy="4297363"/>
          </a:xfrm>
        </p:spPr>
        <p:txBody>
          <a:bodyPr/>
          <a:lstStyle/>
          <a:p>
            <a:pPr marL="533400" indent="-533400" eaLnBrk="1" hangingPunct="1">
              <a:buFontTx/>
              <a:buAutoNum type="arabicPeriod" startAt="4"/>
            </a:pPr>
            <a:r>
              <a:rPr lang="en-US" altLang="en-US" sz="3600" smtClean="0"/>
              <a:t>Disposition</a:t>
            </a:r>
          </a:p>
          <a:p>
            <a:pPr marL="914400" lvl="1" indent="-457200" eaLnBrk="1" hangingPunct="1">
              <a:buFontTx/>
              <a:buChar char="•"/>
            </a:pPr>
            <a:r>
              <a:rPr lang="en-US" altLang="en-US" sz="3600" smtClean="0"/>
              <a:t>Calm and moderately predictable</a:t>
            </a:r>
          </a:p>
          <a:p>
            <a:pPr marL="914400" lvl="1" indent="-457200" eaLnBrk="1" hangingPunct="1">
              <a:buFontTx/>
              <a:buChar char="•"/>
            </a:pPr>
            <a:r>
              <a:rPr lang="en-US" altLang="en-US" sz="3600" smtClean="0"/>
              <a:t>Not overly aggressive</a:t>
            </a:r>
          </a:p>
        </p:txBody>
      </p:sp>
      <p:pic>
        <p:nvPicPr>
          <p:cNvPr id="12292" name="Picture 8" descr="bea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1828800"/>
            <a:ext cx="2289175"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9" descr="zebr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4648200"/>
            <a:ext cx="3657600" cy="185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4" name="Rectangle 11"/>
          <p:cNvSpPr>
            <a:spLocks noGrp="1" noChangeArrowheads="1"/>
          </p:cNvSpPr>
          <p:nvPr>
            <p:ph type="title"/>
          </p:nvPr>
        </p:nvSpPr>
        <p:spPr>
          <a:noFill/>
        </p:spPr>
        <p:txBody>
          <a:bodyPr>
            <a:normAutofit fontScale="90000"/>
          </a:bodyPr>
          <a:lstStyle/>
          <a:p>
            <a:pPr eaLnBrk="1" hangingPunct="1"/>
            <a:r>
              <a:rPr lang="en-US" altLang="en-US" sz="4000" smtClean="0"/>
              <a:t>Characteristics Leading to Domestication</a:t>
            </a:r>
          </a:p>
        </p:txBody>
      </p:sp>
    </p:spTree>
    <p:extLst>
      <p:ext uri="{BB962C8B-B14F-4D97-AF65-F5344CB8AC3E}">
        <p14:creationId xmlns:p14="http://schemas.microsoft.com/office/powerpoint/2010/main" val="433661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CACB6CD4-7444-4139-A187-51ED8E4B70C7}" type="slidenum">
              <a:rPr lang="en-US" altLang="en-US" sz="1400"/>
              <a:pPr eaLnBrk="1" hangingPunct="1"/>
              <a:t>11</a:t>
            </a:fld>
            <a:endParaRPr lang="en-US" altLang="en-US" sz="1400"/>
          </a:p>
        </p:txBody>
      </p:sp>
      <p:sp>
        <p:nvSpPr>
          <p:cNvPr id="13315" name="Rectangle 3"/>
          <p:cNvSpPr>
            <a:spLocks noGrp="1" noChangeArrowheads="1"/>
          </p:cNvSpPr>
          <p:nvPr>
            <p:ph type="body" sz="half" idx="2"/>
          </p:nvPr>
        </p:nvSpPr>
        <p:spPr>
          <a:xfrm>
            <a:off x="304800" y="1981200"/>
            <a:ext cx="4648200" cy="4297363"/>
          </a:xfrm>
        </p:spPr>
        <p:txBody>
          <a:bodyPr/>
          <a:lstStyle/>
          <a:p>
            <a:pPr marL="533400" indent="-533400" eaLnBrk="1" hangingPunct="1">
              <a:buFontTx/>
              <a:buAutoNum type="arabicPeriod" startAt="5"/>
            </a:pPr>
            <a:r>
              <a:rPr lang="en-US" altLang="en-US" sz="3600" smtClean="0"/>
              <a:t>Temperament</a:t>
            </a:r>
          </a:p>
          <a:p>
            <a:pPr marL="914400" lvl="1" indent="-457200" eaLnBrk="1" hangingPunct="1">
              <a:buFontTx/>
              <a:buChar char="•"/>
            </a:pPr>
            <a:r>
              <a:rPr lang="en-US" altLang="en-US" sz="3600" smtClean="0"/>
              <a:t>Does not panic easily</a:t>
            </a:r>
          </a:p>
          <a:p>
            <a:pPr marL="914400" lvl="1" indent="-457200" eaLnBrk="1" hangingPunct="1">
              <a:buFontTx/>
              <a:buChar char="•"/>
            </a:pPr>
            <a:r>
              <a:rPr lang="en-US" altLang="en-US" sz="3600" smtClean="0"/>
              <a:t>Humans can manage flight zone</a:t>
            </a:r>
          </a:p>
        </p:txBody>
      </p:sp>
      <p:pic>
        <p:nvPicPr>
          <p:cNvPr id="13316" name="Picture 6" descr="de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2133600"/>
            <a:ext cx="4351338" cy="287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7" name="Rectangle 8"/>
          <p:cNvSpPr>
            <a:spLocks noGrp="1" noChangeArrowheads="1"/>
          </p:cNvSpPr>
          <p:nvPr>
            <p:ph type="title"/>
          </p:nvPr>
        </p:nvSpPr>
        <p:spPr>
          <a:noFill/>
        </p:spPr>
        <p:txBody>
          <a:bodyPr>
            <a:normAutofit fontScale="90000"/>
          </a:bodyPr>
          <a:lstStyle/>
          <a:p>
            <a:pPr eaLnBrk="1" hangingPunct="1"/>
            <a:r>
              <a:rPr lang="en-US" altLang="en-US" sz="4000" smtClean="0"/>
              <a:t>Characteristics Leading to Domestication</a:t>
            </a:r>
          </a:p>
        </p:txBody>
      </p:sp>
    </p:spTree>
    <p:extLst>
      <p:ext uri="{BB962C8B-B14F-4D97-AF65-F5344CB8AC3E}">
        <p14:creationId xmlns:p14="http://schemas.microsoft.com/office/powerpoint/2010/main" val="3999295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0FFA96BE-DD60-41A8-AFA0-27A937DE195C}" type="slidenum">
              <a:rPr lang="en-US" altLang="en-US" sz="1400"/>
              <a:pPr eaLnBrk="1" hangingPunct="1"/>
              <a:t>12</a:t>
            </a:fld>
            <a:endParaRPr lang="en-US" altLang="en-US" sz="1400"/>
          </a:p>
        </p:txBody>
      </p:sp>
      <p:sp>
        <p:nvSpPr>
          <p:cNvPr id="14339" name="Rectangle 3"/>
          <p:cNvSpPr>
            <a:spLocks noGrp="1" noChangeArrowheads="1"/>
          </p:cNvSpPr>
          <p:nvPr>
            <p:ph type="body" sz="half" idx="2"/>
          </p:nvPr>
        </p:nvSpPr>
        <p:spPr>
          <a:xfrm>
            <a:off x="304800" y="1981200"/>
            <a:ext cx="4876800" cy="4297363"/>
          </a:xfrm>
        </p:spPr>
        <p:txBody>
          <a:bodyPr/>
          <a:lstStyle/>
          <a:p>
            <a:pPr marL="533400" indent="-533400" eaLnBrk="1" hangingPunct="1">
              <a:buFontTx/>
              <a:buAutoNum type="arabicPeriod" startAt="6"/>
            </a:pPr>
            <a:r>
              <a:rPr lang="en-US" altLang="en-US" sz="3600" smtClean="0"/>
              <a:t>Social hierarchy</a:t>
            </a:r>
          </a:p>
          <a:p>
            <a:pPr marL="914400" lvl="1" indent="-457200" eaLnBrk="1" hangingPunct="1">
              <a:buFontTx/>
              <a:buChar char="•"/>
            </a:pPr>
            <a:r>
              <a:rPr lang="en-US" altLang="en-US" sz="3600" smtClean="0"/>
              <a:t>Can be modified</a:t>
            </a:r>
          </a:p>
          <a:p>
            <a:pPr marL="914400" lvl="1" indent="-457200" eaLnBrk="1" hangingPunct="1">
              <a:buFontTx/>
              <a:buChar char="•"/>
            </a:pPr>
            <a:r>
              <a:rPr lang="en-US" altLang="en-US" sz="3600" smtClean="0"/>
              <a:t>Will accept humans as leader</a:t>
            </a:r>
          </a:p>
          <a:p>
            <a:pPr marL="914400" lvl="1" indent="-457200" eaLnBrk="1" hangingPunct="1">
              <a:buFontTx/>
              <a:buChar char="•"/>
            </a:pPr>
            <a:endParaRPr lang="en-US" altLang="en-US" sz="3600" smtClean="0"/>
          </a:p>
        </p:txBody>
      </p:sp>
      <p:pic>
        <p:nvPicPr>
          <p:cNvPr id="14340" name="Picture 5" descr="hors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2362200"/>
            <a:ext cx="3657600" cy="242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1" name="Rectangle 7"/>
          <p:cNvSpPr>
            <a:spLocks noGrp="1" noChangeArrowheads="1"/>
          </p:cNvSpPr>
          <p:nvPr>
            <p:ph type="title"/>
          </p:nvPr>
        </p:nvSpPr>
        <p:spPr>
          <a:noFill/>
        </p:spPr>
        <p:txBody>
          <a:bodyPr>
            <a:normAutofit fontScale="90000"/>
          </a:bodyPr>
          <a:lstStyle/>
          <a:p>
            <a:pPr eaLnBrk="1" hangingPunct="1"/>
            <a:r>
              <a:rPr lang="en-US" altLang="en-US" sz="4000" smtClean="0"/>
              <a:t>Characteristics Leading to Domestication</a:t>
            </a:r>
          </a:p>
        </p:txBody>
      </p:sp>
    </p:spTree>
    <p:extLst>
      <p:ext uri="{BB962C8B-B14F-4D97-AF65-F5344CB8AC3E}">
        <p14:creationId xmlns:p14="http://schemas.microsoft.com/office/powerpoint/2010/main" val="2372942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C70F21B-591D-4896-81EC-4241DD6ACA47}" type="slidenum">
              <a:rPr lang="en-US" altLang="en-US" sz="1400"/>
              <a:pPr eaLnBrk="1" hangingPunct="1"/>
              <a:t>13</a:t>
            </a:fld>
            <a:endParaRPr lang="en-US" altLang="en-US" sz="1400"/>
          </a:p>
        </p:txBody>
      </p:sp>
      <p:sp>
        <p:nvSpPr>
          <p:cNvPr id="15363" name="Rectangle 3"/>
          <p:cNvSpPr>
            <a:spLocks noGrp="1" noChangeArrowheads="1"/>
          </p:cNvSpPr>
          <p:nvPr>
            <p:ph type="body" idx="1"/>
          </p:nvPr>
        </p:nvSpPr>
        <p:spPr/>
        <p:txBody>
          <a:bodyPr/>
          <a:lstStyle/>
          <a:p>
            <a:pPr eaLnBrk="1" hangingPunct="1"/>
            <a:r>
              <a:rPr lang="en-US" altLang="en-US" sz="3600" smtClean="0"/>
              <a:t>Some animals can be partially domesticated or raised in captivity.</a:t>
            </a:r>
          </a:p>
          <a:p>
            <a:pPr eaLnBrk="1" hangingPunct="1"/>
            <a:endParaRPr lang="en-US" altLang="en-US" sz="3600" smtClean="0"/>
          </a:p>
          <a:p>
            <a:pPr eaLnBrk="1" hangingPunct="1"/>
            <a:r>
              <a:rPr lang="en-US" altLang="en-US" sz="3600" smtClean="0"/>
              <a:t>If humans cannot control and modify an animal’s appearance or behavior, the animal is not fully domesticated.</a:t>
            </a:r>
          </a:p>
        </p:txBody>
      </p:sp>
      <p:sp>
        <p:nvSpPr>
          <p:cNvPr id="15364" name="Rectangle 5"/>
          <p:cNvSpPr>
            <a:spLocks noGrp="1" noChangeArrowheads="1"/>
          </p:cNvSpPr>
          <p:nvPr>
            <p:ph type="title"/>
          </p:nvPr>
        </p:nvSpPr>
        <p:spPr>
          <a:noFill/>
        </p:spPr>
        <p:txBody>
          <a:bodyPr/>
          <a:lstStyle/>
          <a:p>
            <a:pPr eaLnBrk="1" hangingPunct="1"/>
            <a:r>
              <a:rPr lang="en-US" altLang="en-US" smtClean="0"/>
              <a:t>Domestication Facts</a:t>
            </a:r>
          </a:p>
        </p:txBody>
      </p:sp>
    </p:spTree>
    <p:extLst>
      <p:ext uri="{BB962C8B-B14F-4D97-AF65-F5344CB8AC3E}">
        <p14:creationId xmlns:p14="http://schemas.microsoft.com/office/powerpoint/2010/main" val="17370613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DFB9FA2-934E-4902-A41B-3C838E10B6A5}" type="slidenum">
              <a:rPr lang="en-US" altLang="en-US" sz="1400"/>
              <a:pPr eaLnBrk="1" hangingPunct="1"/>
              <a:t>14</a:t>
            </a:fld>
            <a:endParaRPr lang="en-US" altLang="en-US" sz="1400"/>
          </a:p>
        </p:txBody>
      </p:sp>
      <p:sp>
        <p:nvSpPr>
          <p:cNvPr id="16387" name="Rectangle 2"/>
          <p:cNvSpPr>
            <a:spLocks noGrp="1" noChangeArrowheads="1"/>
          </p:cNvSpPr>
          <p:nvPr>
            <p:ph type="title"/>
          </p:nvPr>
        </p:nvSpPr>
        <p:spPr/>
        <p:txBody>
          <a:bodyPr/>
          <a:lstStyle/>
          <a:p>
            <a:pPr eaLnBrk="1" hangingPunct="1"/>
            <a:r>
              <a:rPr lang="en-US" altLang="en-US" smtClean="0"/>
              <a:t>Domestic or Tame?</a:t>
            </a:r>
          </a:p>
        </p:txBody>
      </p:sp>
      <p:sp>
        <p:nvSpPr>
          <p:cNvPr id="16388" name="Rectangle 3"/>
          <p:cNvSpPr>
            <a:spLocks noGrp="1" noChangeArrowheads="1"/>
          </p:cNvSpPr>
          <p:nvPr>
            <p:ph type="body" sz="half" idx="1"/>
          </p:nvPr>
        </p:nvSpPr>
        <p:spPr>
          <a:xfrm>
            <a:off x="457200" y="1828800"/>
            <a:ext cx="4038600" cy="2819400"/>
          </a:xfrm>
        </p:spPr>
        <p:txBody>
          <a:bodyPr/>
          <a:lstStyle/>
          <a:p>
            <a:pPr eaLnBrk="1" hangingPunct="1">
              <a:lnSpc>
                <a:spcPct val="90000"/>
              </a:lnSpc>
            </a:pPr>
            <a:r>
              <a:rPr lang="en-US" altLang="en-US" sz="3200" smtClean="0"/>
              <a:t>Domestic:</a:t>
            </a:r>
          </a:p>
          <a:p>
            <a:pPr lvl="1" eaLnBrk="1" hangingPunct="1">
              <a:lnSpc>
                <a:spcPct val="90000"/>
              </a:lnSpc>
            </a:pPr>
            <a:r>
              <a:rPr lang="en-US" altLang="en-US" sz="3200" smtClean="0"/>
              <a:t>Entire species </a:t>
            </a:r>
          </a:p>
          <a:p>
            <a:pPr lvl="1" eaLnBrk="1" hangingPunct="1">
              <a:lnSpc>
                <a:spcPct val="90000"/>
              </a:lnSpc>
            </a:pPr>
            <a:r>
              <a:rPr lang="en-US" altLang="en-US" sz="3200" smtClean="0"/>
              <a:t>Meets all six domestic characteristics</a:t>
            </a:r>
          </a:p>
        </p:txBody>
      </p:sp>
      <p:sp>
        <p:nvSpPr>
          <p:cNvPr id="16389" name="Rectangle 5"/>
          <p:cNvSpPr>
            <a:spLocks noGrp="1" noChangeArrowheads="1"/>
          </p:cNvSpPr>
          <p:nvPr>
            <p:ph type="body" sz="half" idx="2"/>
          </p:nvPr>
        </p:nvSpPr>
        <p:spPr>
          <a:xfrm>
            <a:off x="4648200" y="1828800"/>
            <a:ext cx="4038600" cy="3200400"/>
          </a:xfrm>
        </p:spPr>
        <p:txBody>
          <a:bodyPr/>
          <a:lstStyle/>
          <a:p>
            <a:pPr eaLnBrk="1" hangingPunct="1">
              <a:lnSpc>
                <a:spcPct val="90000"/>
              </a:lnSpc>
            </a:pPr>
            <a:r>
              <a:rPr lang="en-US" altLang="en-US" sz="3200" smtClean="0"/>
              <a:t>Tame:</a:t>
            </a:r>
          </a:p>
          <a:p>
            <a:pPr lvl="1" eaLnBrk="1" hangingPunct="1">
              <a:lnSpc>
                <a:spcPct val="90000"/>
              </a:lnSpc>
            </a:pPr>
            <a:r>
              <a:rPr lang="en-US" altLang="en-US" sz="3200" smtClean="0"/>
              <a:t>One or a few individuals</a:t>
            </a:r>
          </a:p>
          <a:p>
            <a:pPr lvl="1" eaLnBrk="1" hangingPunct="1">
              <a:lnSpc>
                <a:spcPct val="90000"/>
              </a:lnSpc>
            </a:pPr>
            <a:r>
              <a:rPr lang="en-US" altLang="en-US" sz="3200" smtClean="0"/>
              <a:t>Offspring still possess traits of wild counterparts</a:t>
            </a:r>
          </a:p>
          <a:p>
            <a:pPr eaLnBrk="1" hangingPunct="1">
              <a:lnSpc>
                <a:spcPct val="90000"/>
              </a:lnSpc>
            </a:pPr>
            <a:endParaRPr lang="en-US" altLang="en-US" smtClean="0"/>
          </a:p>
        </p:txBody>
      </p:sp>
      <p:pic>
        <p:nvPicPr>
          <p:cNvPr id="16390" name="Picture 8" descr="wol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4572000"/>
            <a:ext cx="21463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1" name="Picture 9" descr="colli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4572000"/>
            <a:ext cx="2017713"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2992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References</a:t>
            </a:r>
            <a:endParaRPr lang="en-US" dirty="0">
              <a:latin typeface="Arial" pitchFamily="34" charset="0"/>
              <a:cs typeface="Arial" pitchFamily="34" charset="0"/>
            </a:endParaRPr>
          </a:p>
        </p:txBody>
      </p:sp>
      <p:sp>
        <p:nvSpPr>
          <p:cNvPr id="3" name="Content Placeholder 2"/>
          <p:cNvSpPr>
            <a:spLocks noGrp="1"/>
          </p:cNvSpPr>
          <p:nvPr>
            <p:ph idx="1"/>
          </p:nvPr>
        </p:nvSpPr>
        <p:spPr>
          <a:xfrm>
            <a:off x="457200" y="1828800"/>
            <a:ext cx="8229600" cy="4351282"/>
          </a:xfrm>
        </p:spPr>
        <p:txBody>
          <a:bodyPr>
            <a:normAutofit lnSpcReduction="10000"/>
          </a:bodyPr>
          <a:lstStyle/>
          <a:p>
            <a:pPr>
              <a:lnSpc>
                <a:spcPct val="80000"/>
              </a:lnSpc>
              <a:buNone/>
            </a:pPr>
            <a:r>
              <a:rPr lang="en-US" altLang="en-US" dirty="0"/>
              <a:t>Diamond, J. (1999). </a:t>
            </a:r>
            <a:r>
              <a:rPr lang="en-US" altLang="en-US" i="1" dirty="0"/>
              <a:t>Guns, germs, and steel.</a:t>
            </a:r>
            <a:r>
              <a:rPr lang="en-US" altLang="en-US" dirty="0"/>
              <a:t> New York, NY: Norton.</a:t>
            </a:r>
          </a:p>
          <a:p>
            <a:pPr>
              <a:lnSpc>
                <a:spcPct val="80000"/>
              </a:lnSpc>
              <a:buNone/>
            </a:pPr>
            <a:r>
              <a:rPr lang="en-US" altLang="en-US" dirty="0"/>
              <a:t>University of Vermont, Department of Animal Science. (2008). Historical perspectives of animal domestication. Retrieved </a:t>
            </a:r>
            <a:r>
              <a:rPr lang="en-US" altLang="en-US" dirty="0" smtClean="0"/>
              <a:t>from </a:t>
            </a:r>
            <a:r>
              <a:rPr lang="en-US" altLang="en-US" b="1" dirty="0">
                <a:hlinkClick r:id="rId3"/>
              </a:rPr>
              <a:t>http://asci.uvm.edu/course/asci001/domestic.html</a:t>
            </a:r>
            <a:endParaRPr lang="en-US" altLang="en-US" dirty="0"/>
          </a:p>
          <a:p>
            <a:pPr>
              <a:lnSpc>
                <a:spcPct val="80000"/>
              </a:lnSpc>
              <a:buNone/>
            </a:pPr>
            <a:r>
              <a:rPr lang="en-US" altLang="en-US" dirty="0"/>
              <a:t>Wikipedia. (2008). </a:t>
            </a:r>
            <a:r>
              <a:rPr lang="en-US" altLang="en-US" i="1" dirty="0"/>
              <a:t>Domestication</a:t>
            </a:r>
            <a:r>
              <a:rPr lang="en-US" altLang="en-US" dirty="0"/>
              <a:t>. </a:t>
            </a:r>
            <a:r>
              <a:rPr lang="en-US" altLang="en-US" dirty="0" smtClean="0"/>
              <a:t>Retrieved </a:t>
            </a:r>
            <a:r>
              <a:rPr lang="en-US" altLang="en-US" dirty="0"/>
              <a:t>from </a:t>
            </a:r>
            <a:r>
              <a:rPr lang="en-US" altLang="en-US" b="1" dirty="0">
                <a:hlinkClick r:id="rId4"/>
              </a:rPr>
              <a:t>http://en.wikipedia.org/wiki/Domestication</a:t>
            </a:r>
            <a:endParaRPr lang="en-US" altLang="en-US" b="1" dirty="0"/>
          </a:p>
        </p:txBody>
      </p:sp>
      <p:sp>
        <p:nvSpPr>
          <p:cNvPr id="4" name="Slide Number Placeholder 3"/>
          <p:cNvSpPr>
            <a:spLocks noGrp="1"/>
          </p:cNvSpPr>
          <p:nvPr>
            <p:ph type="sldNum" sz="quarter" idx="12"/>
          </p:nvPr>
        </p:nvSpPr>
        <p:spPr/>
        <p:txBody>
          <a:bodyPr/>
          <a:lstStyle/>
          <a:p>
            <a:fld id="{4B98D9DB-9F03-49E4-BBAA-20DA05506B06}" type="slidenum">
              <a:rPr lang="en-US" smtClean="0"/>
              <a:t>15</a:t>
            </a:fld>
            <a:endParaRPr lang="en-US"/>
          </a:p>
        </p:txBody>
      </p:sp>
    </p:spTree>
    <p:extLst>
      <p:ext uri="{BB962C8B-B14F-4D97-AF65-F5344CB8AC3E}">
        <p14:creationId xmlns:p14="http://schemas.microsoft.com/office/powerpoint/2010/main" val="864845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762000" y="1345227"/>
            <a:ext cx="8382000" cy="52322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sp>
        <p:nvSpPr>
          <p:cNvPr id="7" name="Rectangle 4"/>
          <p:cNvSpPr>
            <a:spLocks noGrp="1" noChangeArrowheads="1"/>
          </p:cNvSpPr>
          <p:nvPr>
            <p:ph type="title"/>
          </p:nvPr>
        </p:nvSpPr>
        <p:spPr>
          <a:xfrm>
            <a:off x="533400" y="2667000"/>
            <a:ext cx="8229600" cy="1173163"/>
          </a:xfrm>
          <a:prstGeom prst="rect">
            <a:avLst/>
          </a:prstGeom>
        </p:spPr>
        <p:txBody>
          <a:bodyPr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Domestication</a:t>
            </a:r>
            <a:endParaRPr kumimoji="0" lang="en-US" sz="4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8" name="TextBox 7"/>
          <p:cNvSpPr txBox="1"/>
          <p:nvPr/>
        </p:nvSpPr>
        <p:spPr>
          <a:xfrm>
            <a:off x="533400" y="4328359"/>
            <a:ext cx="8077200" cy="58477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Unit 2 – Lesson </a:t>
            </a:r>
            <a:r>
              <a:rPr lang="en-US" sz="3200" kern="0" noProof="0" dirty="0" smtClean="0">
                <a:solidFill>
                  <a:sysClr val="windowText" lastClr="000000"/>
                </a:solidFill>
                <a:latin typeface="Arial" pitchFamily="34" charset="0"/>
                <a:cs typeface="Arial" pitchFamily="34" charset="0"/>
              </a:rPr>
              <a:t>2.1 Taming Animals</a:t>
            </a:r>
            <a:endParaRPr kumimoji="0" lang="en-US" sz="32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lide Number Placeholder 8"/>
          <p:cNvSpPr>
            <a:spLocks noGrp="1"/>
          </p:cNvSpPr>
          <p:nvPr>
            <p:ph type="sldNum" sz="quarter" idx="4294967295"/>
          </p:nvPr>
        </p:nvSpPr>
        <p:spPr>
          <a:xfrm>
            <a:off x="6553200" y="6356350"/>
            <a:ext cx="2133600" cy="365125"/>
          </a:xfrm>
        </p:spPr>
        <p:txBody>
          <a:bodyPr/>
          <a:lstStyle/>
          <a:p>
            <a:fld id="{4B98D9DB-9F03-49E4-BBAA-20DA05506B06}" type="slidenum">
              <a:rPr lang="en-US" smtClean="0"/>
              <a:t>2</a:t>
            </a:fld>
            <a:endParaRPr lang="en-US"/>
          </a:p>
        </p:txBody>
      </p:sp>
    </p:spTree>
    <p:extLst>
      <p:ext uri="{BB962C8B-B14F-4D97-AF65-F5344CB8AC3E}">
        <p14:creationId xmlns:p14="http://schemas.microsoft.com/office/powerpoint/2010/main" val="2933766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91456C0-E140-429A-AB72-7324E9B072B4}" type="slidenum">
              <a:rPr lang="en-US" altLang="en-US" sz="1400"/>
              <a:pPr eaLnBrk="1" hangingPunct="1"/>
              <a:t>3</a:t>
            </a:fld>
            <a:endParaRPr lang="en-US" altLang="en-US" sz="1400"/>
          </a:p>
        </p:txBody>
      </p:sp>
      <p:sp>
        <p:nvSpPr>
          <p:cNvPr id="5123" name="Rectangle 3"/>
          <p:cNvSpPr>
            <a:spLocks noGrp="1" noChangeArrowheads="1"/>
          </p:cNvSpPr>
          <p:nvPr>
            <p:ph type="body" idx="1"/>
          </p:nvPr>
        </p:nvSpPr>
        <p:spPr>
          <a:xfrm>
            <a:off x="457200" y="2362200"/>
            <a:ext cx="8229600" cy="3763963"/>
          </a:xfrm>
        </p:spPr>
        <p:txBody>
          <a:bodyPr/>
          <a:lstStyle/>
          <a:p>
            <a:pPr eaLnBrk="1" hangingPunct="1"/>
            <a:r>
              <a:rPr lang="en-US" altLang="en-US" sz="3600" smtClean="0"/>
              <a:t>Think of a domestic animal</a:t>
            </a:r>
          </a:p>
          <a:p>
            <a:pPr lvl="1" eaLnBrk="1" hangingPunct="1"/>
            <a:r>
              <a:rPr lang="en-US" altLang="en-US" sz="3200" smtClean="0"/>
              <a:t>What makes an animal domesticated in your mind?</a:t>
            </a:r>
          </a:p>
          <a:p>
            <a:pPr eaLnBrk="1" hangingPunct="1"/>
            <a:endParaRPr lang="en-US" altLang="en-US" sz="3600" smtClean="0"/>
          </a:p>
        </p:txBody>
      </p:sp>
      <p:sp>
        <p:nvSpPr>
          <p:cNvPr id="5124" name="Rectangle 4"/>
          <p:cNvSpPr>
            <a:spLocks noGrp="1" noChangeArrowheads="1"/>
          </p:cNvSpPr>
          <p:nvPr>
            <p:ph type="title"/>
          </p:nvPr>
        </p:nvSpPr>
        <p:spPr>
          <a:noFill/>
        </p:spPr>
        <p:txBody>
          <a:bodyPr/>
          <a:lstStyle/>
          <a:p>
            <a:pPr eaLnBrk="1" hangingPunct="1"/>
            <a:r>
              <a:rPr lang="en-US" altLang="en-US" sz="5400" smtClean="0"/>
              <a:t>What is domestication?</a:t>
            </a:r>
          </a:p>
        </p:txBody>
      </p:sp>
    </p:spTree>
    <p:extLst>
      <p:ext uri="{BB962C8B-B14F-4D97-AF65-F5344CB8AC3E}">
        <p14:creationId xmlns:p14="http://schemas.microsoft.com/office/powerpoint/2010/main" val="2084542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ED786896-B054-46A7-A739-5D4360BFB87B}" type="slidenum">
              <a:rPr lang="en-US" altLang="en-US" sz="1400"/>
              <a:pPr eaLnBrk="1" hangingPunct="1"/>
              <a:t>4</a:t>
            </a:fld>
            <a:endParaRPr lang="en-US" altLang="en-US" sz="1400"/>
          </a:p>
        </p:txBody>
      </p:sp>
      <p:sp>
        <p:nvSpPr>
          <p:cNvPr id="6147" name="Rectangle 2"/>
          <p:cNvSpPr>
            <a:spLocks noGrp="1" noChangeArrowheads="1"/>
          </p:cNvSpPr>
          <p:nvPr>
            <p:ph type="title"/>
          </p:nvPr>
        </p:nvSpPr>
        <p:spPr/>
        <p:txBody>
          <a:bodyPr/>
          <a:lstStyle/>
          <a:p>
            <a:pPr eaLnBrk="1" hangingPunct="1"/>
            <a:r>
              <a:rPr lang="en-US" altLang="en-US" sz="5400" smtClean="0"/>
              <a:t>What is domestication?</a:t>
            </a:r>
          </a:p>
        </p:txBody>
      </p:sp>
      <p:sp>
        <p:nvSpPr>
          <p:cNvPr id="6148" name="Rectangle 3"/>
          <p:cNvSpPr>
            <a:spLocks noGrp="1" noChangeArrowheads="1"/>
          </p:cNvSpPr>
          <p:nvPr>
            <p:ph type="body" idx="1"/>
          </p:nvPr>
        </p:nvSpPr>
        <p:spPr/>
        <p:txBody>
          <a:bodyPr/>
          <a:lstStyle/>
          <a:p>
            <a:pPr eaLnBrk="1" hangingPunct="1">
              <a:buFontTx/>
              <a:buNone/>
            </a:pPr>
            <a:r>
              <a:rPr lang="en-US" altLang="en-US" sz="4000" smtClean="0"/>
              <a:t>Defined:</a:t>
            </a:r>
          </a:p>
          <a:p>
            <a:pPr marL="457200" lvl="1" indent="0" eaLnBrk="1" hangingPunct="1">
              <a:buFontTx/>
              <a:buNone/>
            </a:pPr>
            <a:r>
              <a:rPr lang="en-US" altLang="en-US" sz="3200" smtClean="0"/>
              <a:t>To bring wild animals under the control of humans over a long period of time for the purpose of providing useful products and services; the process involves careful handling, breeding, and care.</a:t>
            </a:r>
          </a:p>
        </p:txBody>
      </p:sp>
    </p:spTree>
    <p:extLst>
      <p:ext uri="{BB962C8B-B14F-4D97-AF65-F5344CB8AC3E}">
        <p14:creationId xmlns:p14="http://schemas.microsoft.com/office/powerpoint/2010/main" val="2346679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E7D45465-9C7F-4FDE-893E-34D5835308D3}" type="slidenum">
              <a:rPr lang="en-US" altLang="en-US" sz="1400"/>
              <a:pPr eaLnBrk="1" hangingPunct="1"/>
              <a:t>5</a:t>
            </a:fld>
            <a:endParaRPr lang="en-US" altLang="en-US" sz="1400"/>
          </a:p>
        </p:txBody>
      </p:sp>
      <p:sp>
        <p:nvSpPr>
          <p:cNvPr id="7171" name="Rectangle 2"/>
          <p:cNvSpPr>
            <a:spLocks noGrp="1" noChangeArrowheads="1"/>
          </p:cNvSpPr>
          <p:nvPr>
            <p:ph type="title"/>
          </p:nvPr>
        </p:nvSpPr>
        <p:spPr/>
        <p:txBody>
          <a:bodyPr/>
          <a:lstStyle/>
          <a:p>
            <a:pPr eaLnBrk="1" hangingPunct="1"/>
            <a:r>
              <a:rPr lang="en-US" altLang="en-US" sz="5400" smtClean="0"/>
              <a:t>Why domesticate?</a:t>
            </a:r>
          </a:p>
        </p:txBody>
      </p:sp>
      <p:sp>
        <p:nvSpPr>
          <p:cNvPr id="7172" name="Rectangle 3"/>
          <p:cNvSpPr>
            <a:spLocks noGrp="1" noChangeArrowheads="1"/>
          </p:cNvSpPr>
          <p:nvPr>
            <p:ph type="body" idx="1"/>
          </p:nvPr>
        </p:nvSpPr>
        <p:spPr>
          <a:xfrm>
            <a:off x="228600" y="1676400"/>
            <a:ext cx="8686800" cy="5181600"/>
          </a:xfrm>
        </p:spPr>
        <p:txBody>
          <a:bodyPr/>
          <a:lstStyle/>
          <a:p>
            <a:pPr eaLnBrk="1" hangingPunct="1"/>
            <a:r>
              <a:rPr lang="en-US" altLang="en-US" sz="3600" smtClean="0"/>
              <a:t>More stable food and clothing supply</a:t>
            </a:r>
          </a:p>
          <a:p>
            <a:pPr eaLnBrk="1" hangingPunct="1"/>
            <a:r>
              <a:rPr lang="en-US" altLang="en-US" sz="3600" smtClean="0"/>
              <a:t>Allows for specialization</a:t>
            </a:r>
          </a:p>
          <a:p>
            <a:pPr eaLnBrk="1" hangingPunct="1"/>
            <a:r>
              <a:rPr lang="en-US" altLang="en-US" sz="3600" smtClean="0"/>
              <a:t>Leads to less nomadic cultures and greater population density</a:t>
            </a:r>
          </a:p>
          <a:p>
            <a:pPr eaLnBrk="1" hangingPunct="1"/>
            <a:r>
              <a:rPr lang="en-US" altLang="en-US" sz="3600" smtClean="0"/>
              <a:t>Allows for selective breeding</a:t>
            </a:r>
          </a:p>
          <a:p>
            <a:pPr lvl="1" eaLnBrk="1" hangingPunct="1"/>
            <a:r>
              <a:rPr lang="en-US" altLang="en-US" sz="3200" smtClean="0"/>
              <a:t>Early genetic modifications</a:t>
            </a:r>
          </a:p>
          <a:p>
            <a:pPr lvl="1" eaLnBrk="1" hangingPunct="1"/>
            <a:r>
              <a:rPr lang="en-US" altLang="en-US" sz="3200" smtClean="0"/>
              <a:t>Greater production capabilities lead to surpluses and storage</a:t>
            </a:r>
          </a:p>
        </p:txBody>
      </p:sp>
    </p:spTree>
    <p:extLst>
      <p:ext uri="{BB962C8B-B14F-4D97-AF65-F5344CB8AC3E}">
        <p14:creationId xmlns:p14="http://schemas.microsoft.com/office/powerpoint/2010/main" val="4071764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50ACC63F-DCD1-4C0C-865F-D5E5038E5DCA}" type="slidenum">
              <a:rPr lang="en-US" altLang="en-US" sz="1400"/>
              <a:pPr eaLnBrk="1" hangingPunct="1"/>
              <a:t>6</a:t>
            </a:fld>
            <a:endParaRPr lang="en-US" altLang="en-US" sz="1400"/>
          </a:p>
        </p:txBody>
      </p:sp>
      <p:sp>
        <p:nvSpPr>
          <p:cNvPr id="8195" name="Rectangle 2"/>
          <p:cNvSpPr>
            <a:spLocks noGrp="1" noChangeArrowheads="1"/>
          </p:cNvSpPr>
          <p:nvPr>
            <p:ph type="title"/>
          </p:nvPr>
        </p:nvSpPr>
        <p:spPr/>
        <p:txBody>
          <a:bodyPr>
            <a:normAutofit fontScale="90000"/>
          </a:bodyPr>
          <a:lstStyle/>
          <a:p>
            <a:pPr eaLnBrk="1" hangingPunct="1"/>
            <a:r>
              <a:rPr lang="en-US" altLang="en-US" sz="4000" smtClean="0"/>
              <a:t>Six Characteristics of </a:t>
            </a:r>
            <a:br>
              <a:rPr lang="en-US" altLang="en-US" sz="4000" smtClean="0"/>
            </a:br>
            <a:r>
              <a:rPr lang="en-US" altLang="en-US" sz="4000" smtClean="0"/>
              <a:t>Domesticated Animals</a:t>
            </a:r>
          </a:p>
        </p:txBody>
      </p:sp>
      <p:sp>
        <p:nvSpPr>
          <p:cNvPr id="8196" name="Rectangle 3"/>
          <p:cNvSpPr>
            <a:spLocks noGrp="1" noChangeArrowheads="1"/>
          </p:cNvSpPr>
          <p:nvPr>
            <p:ph type="body" idx="1"/>
          </p:nvPr>
        </p:nvSpPr>
        <p:spPr/>
        <p:txBody>
          <a:bodyPr/>
          <a:lstStyle/>
          <a:p>
            <a:pPr marL="1314450" indent="-609600" eaLnBrk="1" hangingPunct="1">
              <a:buFontTx/>
              <a:buAutoNum type="arabicPeriod"/>
            </a:pPr>
            <a:r>
              <a:rPr lang="en-US" altLang="en-US" sz="3600" smtClean="0"/>
              <a:t>Diet</a:t>
            </a:r>
          </a:p>
          <a:p>
            <a:pPr marL="1314450" indent="-609600" eaLnBrk="1" hangingPunct="1">
              <a:buFontTx/>
              <a:buAutoNum type="arabicPeriod"/>
            </a:pPr>
            <a:r>
              <a:rPr lang="en-US" altLang="en-US" sz="3600" smtClean="0"/>
              <a:t>Growth Rate</a:t>
            </a:r>
          </a:p>
          <a:p>
            <a:pPr marL="1314450" indent="-609600" eaLnBrk="1" hangingPunct="1">
              <a:buFontTx/>
              <a:buAutoNum type="arabicPeriod"/>
            </a:pPr>
            <a:r>
              <a:rPr lang="en-US" altLang="en-US" sz="3600" smtClean="0"/>
              <a:t>Ability to Breed in Captivity</a:t>
            </a:r>
          </a:p>
          <a:p>
            <a:pPr marL="1314450" indent="-609600" eaLnBrk="1" hangingPunct="1">
              <a:buFontTx/>
              <a:buAutoNum type="arabicPeriod"/>
            </a:pPr>
            <a:r>
              <a:rPr lang="en-US" altLang="en-US" sz="3600" smtClean="0"/>
              <a:t>Disposition</a:t>
            </a:r>
          </a:p>
          <a:p>
            <a:pPr marL="1314450" indent="-609600" eaLnBrk="1" hangingPunct="1">
              <a:buFontTx/>
              <a:buAutoNum type="arabicPeriod"/>
            </a:pPr>
            <a:r>
              <a:rPr lang="en-US" altLang="en-US" sz="3600" smtClean="0"/>
              <a:t>Temperament</a:t>
            </a:r>
          </a:p>
          <a:p>
            <a:pPr marL="1314450" indent="-609600" eaLnBrk="1" hangingPunct="1">
              <a:buFontTx/>
              <a:buAutoNum type="arabicPeriod"/>
            </a:pPr>
            <a:r>
              <a:rPr lang="en-US" altLang="en-US" sz="3600" smtClean="0"/>
              <a:t>Social Hierarchy</a:t>
            </a:r>
          </a:p>
        </p:txBody>
      </p:sp>
    </p:spTree>
    <p:extLst>
      <p:ext uri="{BB962C8B-B14F-4D97-AF65-F5344CB8AC3E}">
        <p14:creationId xmlns:p14="http://schemas.microsoft.com/office/powerpoint/2010/main" val="32643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570215CA-09D0-4B36-A6CA-9150B974F35D}" type="slidenum">
              <a:rPr lang="en-US" altLang="en-US" sz="1400"/>
              <a:pPr eaLnBrk="1" hangingPunct="1"/>
              <a:t>7</a:t>
            </a:fld>
            <a:endParaRPr lang="en-US" altLang="en-US" sz="1400"/>
          </a:p>
        </p:txBody>
      </p:sp>
      <p:sp>
        <p:nvSpPr>
          <p:cNvPr id="9219" name="Rectangle 4"/>
          <p:cNvSpPr>
            <a:spLocks noGrp="1" noChangeArrowheads="1"/>
          </p:cNvSpPr>
          <p:nvPr>
            <p:ph type="title"/>
          </p:nvPr>
        </p:nvSpPr>
        <p:spPr>
          <a:xfrm>
            <a:off x="0" y="274638"/>
            <a:ext cx="9144000" cy="1020762"/>
          </a:xfrm>
        </p:spPr>
        <p:txBody>
          <a:bodyPr>
            <a:normAutofit fontScale="90000"/>
          </a:bodyPr>
          <a:lstStyle/>
          <a:p>
            <a:pPr eaLnBrk="1" hangingPunct="1"/>
            <a:r>
              <a:rPr lang="en-US" altLang="en-US" smtClean="0"/>
              <a:t>Characteristics Leading to Domestication</a:t>
            </a:r>
          </a:p>
        </p:txBody>
      </p:sp>
      <p:sp>
        <p:nvSpPr>
          <p:cNvPr id="9220" name="Rectangle 5"/>
          <p:cNvSpPr>
            <a:spLocks noGrp="1" noChangeArrowheads="1"/>
          </p:cNvSpPr>
          <p:nvPr>
            <p:ph type="body" sz="half" idx="1"/>
          </p:nvPr>
        </p:nvSpPr>
        <p:spPr>
          <a:xfrm>
            <a:off x="457200" y="1828800"/>
            <a:ext cx="6248400" cy="2667000"/>
          </a:xfrm>
        </p:spPr>
        <p:txBody>
          <a:bodyPr/>
          <a:lstStyle/>
          <a:p>
            <a:pPr marL="533400" indent="-533400" eaLnBrk="1" hangingPunct="1">
              <a:buFontTx/>
              <a:buAutoNum type="arabicPeriod"/>
            </a:pPr>
            <a:r>
              <a:rPr lang="en-US" altLang="en-US" sz="3600" smtClean="0"/>
              <a:t>Diet</a:t>
            </a:r>
          </a:p>
          <a:p>
            <a:pPr marL="914400" lvl="1" indent="-457200" eaLnBrk="1" hangingPunct="1">
              <a:buFontTx/>
              <a:buChar char="•"/>
            </a:pPr>
            <a:r>
              <a:rPr lang="en-US" altLang="en-US" sz="3600" smtClean="0"/>
              <a:t>Must be flexible</a:t>
            </a:r>
          </a:p>
          <a:p>
            <a:pPr marL="914400" lvl="1" indent="-457200" eaLnBrk="1" hangingPunct="1">
              <a:buFontTx/>
              <a:buChar char="•"/>
            </a:pPr>
            <a:r>
              <a:rPr lang="en-US" altLang="en-US" sz="3600" smtClean="0"/>
              <a:t>Herbivore or omnivore are more sustainable</a:t>
            </a:r>
          </a:p>
          <a:p>
            <a:pPr marL="533400" indent="-533400" eaLnBrk="1" hangingPunct="1">
              <a:buFontTx/>
              <a:buNone/>
            </a:pPr>
            <a:endParaRPr lang="en-US" altLang="en-US" sz="3600" smtClean="0"/>
          </a:p>
        </p:txBody>
      </p:sp>
      <p:pic>
        <p:nvPicPr>
          <p:cNvPr id="9221" name="Picture 12" descr="ha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4419600"/>
            <a:ext cx="3352800" cy="223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13" descr="wheat"/>
          <p:cNvPicPr>
            <a:picLocks noChangeAspect="1" noChangeArrowheads="1"/>
          </p:cNvPicPr>
          <p:nvPr/>
        </p:nvPicPr>
        <p:blipFill>
          <a:blip r:embed="rId4" cstate="print">
            <a:extLst>
              <a:ext uri="{28A0092B-C50C-407E-A947-70E740481C1C}">
                <a14:useLocalDpi xmlns:a14="http://schemas.microsoft.com/office/drawing/2010/main" val="0"/>
              </a:ext>
            </a:extLst>
          </a:blip>
          <a:srcRect t="11499" b="10301"/>
          <a:stretch>
            <a:fillRect/>
          </a:stretch>
        </p:blipFill>
        <p:spPr bwMode="auto">
          <a:xfrm>
            <a:off x="4800600" y="4267200"/>
            <a:ext cx="22098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14" descr="sheep"/>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72200" y="1828800"/>
            <a:ext cx="29718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50801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D5D2199F-A271-4096-970C-7D7BA1139FFE}" type="slidenum">
              <a:rPr lang="en-US" altLang="en-US" sz="1400"/>
              <a:pPr eaLnBrk="1" hangingPunct="1"/>
              <a:t>8</a:t>
            </a:fld>
            <a:endParaRPr lang="en-US" altLang="en-US" sz="1400"/>
          </a:p>
        </p:txBody>
      </p:sp>
      <p:sp>
        <p:nvSpPr>
          <p:cNvPr id="10243" name="Rectangle 3"/>
          <p:cNvSpPr>
            <a:spLocks noGrp="1" noChangeArrowheads="1"/>
          </p:cNvSpPr>
          <p:nvPr>
            <p:ph type="body" sz="half" idx="1"/>
          </p:nvPr>
        </p:nvSpPr>
        <p:spPr>
          <a:xfrm>
            <a:off x="228600" y="1981200"/>
            <a:ext cx="5943600" cy="4297363"/>
          </a:xfrm>
        </p:spPr>
        <p:txBody>
          <a:bodyPr/>
          <a:lstStyle/>
          <a:p>
            <a:pPr marL="533400" indent="-533400" eaLnBrk="1" hangingPunct="1">
              <a:buFontTx/>
              <a:buAutoNum type="arabicPeriod" startAt="2"/>
            </a:pPr>
            <a:r>
              <a:rPr lang="en-US" altLang="en-US" sz="3600" smtClean="0"/>
              <a:t>Growth rate</a:t>
            </a:r>
          </a:p>
          <a:p>
            <a:pPr marL="914400" lvl="1" indent="-457200" eaLnBrk="1" hangingPunct="1">
              <a:buFontTx/>
              <a:buChar char="•"/>
            </a:pPr>
            <a:r>
              <a:rPr lang="en-US" altLang="en-US" sz="3600" smtClean="0"/>
              <a:t>Reach maturity relatively fast</a:t>
            </a:r>
          </a:p>
          <a:p>
            <a:pPr marL="914400" lvl="1" indent="-457200" eaLnBrk="1" hangingPunct="1">
              <a:buFontTx/>
              <a:buChar char="•"/>
            </a:pPr>
            <a:r>
              <a:rPr lang="en-US" altLang="en-US" sz="3600" smtClean="0"/>
              <a:t>Lifespan and reproductive cycle short enough for humans to control breeding.</a:t>
            </a:r>
          </a:p>
        </p:txBody>
      </p:sp>
      <p:pic>
        <p:nvPicPr>
          <p:cNvPr id="10244" name="Picture 7" descr="boys rabbit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1981200"/>
            <a:ext cx="4114800" cy="206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5" name="Rectangle 10"/>
          <p:cNvSpPr>
            <a:spLocks noGrp="1" noChangeArrowheads="1"/>
          </p:cNvSpPr>
          <p:nvPr>
            <p:ph type="title"/>
          </p:nvPr>
        </p:nvSpPr>
        <p:spPr>
          <a:noFill/>
        </p:spPr>
        <p:txBody>
          <a:bodyPr>
            <a:normAutofit fontScale="90000"/>
          </a:bodyPr>
          <a:lstStyle/>
          <a:p>
            <a:pPr eaLnBrk="1" hangingPunct="1"/>
            <a:r>
              <a:rPr lang="en-US" altLang="en-US" sz="4000" smtClean="0"/>
              <a:t>Characteristics Leading to Domestication</a:t>
            </a:r>
          </a:p>
        </p:txBody>
      </p:sp>
    </p:spTree>
    <p:extLst>
      <p:ext uri="{BB962C8B-B14F-4D97-AF65-F5344CB8AC3E}">
        <p14:creationId xmlns:p14="http://schemas.microsoft.com/office/powerpoint/2010/main" val="1550296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B2162CBE-07CD-4E1C-B162-0BD5514989D3}" type="slidenum">
              <a:rPr lang="en-US" altLang="en-US" sz="1400"/>
              <a:pPr eaLnBrk="1" hangingPunct="1"/>
              <a:t>9</a:t>
            </a:fld>
            <a:endParaRPr lang="en-US" altLang="en-US" sz="1400"/>
          </a:p>
        </p:txBody>
      </p:sp>
      <p:sp>
        <p:nvSpPr>
          <p:cNvPr id="11267" name="Rectangle 3"/>
          <p:cNvSpPr>
            <a:spLocks noGrp="1" noChangeArrowheads="1"/>
          </p:cNvSpPr>
          <p:nvPr>
            <p:ph type="body" sz="half" idx="1"/>
          </p:nvPr>
        </p:nvSpPr>
        <p:spPr>
          <a:xfrm>
            <a:off x="914400" y="1905000"/>
            <a:ext cx="7924800" cy="4297363"/>
          </a:xfrm>
        </p:spPr>
        <p:txBody>
          <a:bodyPr/>
          <a:lstStyle/>
          <a:p>
            <a:pPr marL="533400" indent="-533400" eaLnBrk="1" hangingPunct="1">
              <a:buFontTx/>
              <a:buAutoNum type="arabicPeriod" startAt="3"/>
            </a:pPr>
            <a:r>
              <a:rPr lang="en-US" altLang="en-US" sz="3600" smtClean="0"/>
              <a:t>Ability to breed in captivity</a:t>
            </a:r>
          </a:p>
          <a:p>
            <a:pPr marL="914400" lvl="1" indent="-457200" eaLnBrk="1" hangingPunct="1">
              <a:buFontTx/>
              <a:buChar char="•"/>
            </a:pPr>
            <a:r>
              <a:rPr lang="en-US" altLang="en-US" sz="3600" smtClean="0"/>
              <a:t>Some animals will not breed in captivity</a:t>
            </a:r>
          </a:p>
        </p:txBody>
      </p:sp>
      <p:pic>
        <p:nvPicPr>
          <p:cNvPr id="11268" name="Picture 5" descr="cheeta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3886200"/>
            <a:ext cx="3657600" cy="2401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9" name="Rectangle 7"/>
          <p:cNvSpPr>
            <a:spLocks noGrp="1" noChangeArrowheads="1"/>
          </p:cNvSpPr>
          <p:nvPr>
            <p:ph type="title"/>
          </p:nvPr>
        </p:nvSpPr>
        <p:spPr>
          <a:noFill/>
        </p:spPr>
        <p:txBody>
          <a:bodyPr>
            <a:normAutofit fontScale="90000"/>
          </a:bodyPr>
          <a:lstStyle/>
          <a:p>
            <a:pPr eaLnBrk="1" hangingPunct="1"/>
            <a:r>
              <a:rPr lang="en-US" altLang="en-US" sz="4000" smtClean="0"/>
              <a:t>Characteristics Leading to Domestication</a:t>
            </a:r>
          </a:p>
        </p:txBody>
      </p:sp>
    </p:spTree>
    <p:extLst>
      <p:ext uri="{BB962C8B-B14F-4D97-AF65-F5344CB8AC3E}">
        <p14:creationId xmlns:p14="http://schemas.microsoft.com/office/powerpoint/2010/main" val="2053143381"/>
      </p:ext>
    </p:extLst>
  </p:cSld>
  <p:clrMapOvr>
    <a:masterClrMapping/>
  </p:clrMapOvr>
</p:sld>
</file>

<file path=ppt/theme/theme1.xml><?xml version="1.0" encoding="utf-8"?>
<a:theme xmlns:a="http://schemas.openxmlformats.org/drawingml/2006/main" name="NRE_Power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74A4B9C7-0CBB-4085-BC5B-DF58E3FDDE9E}" vid="{C8A44CDA-ABAE-4FB4-89C2-E4368F67D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ASA_PPT</Template>
  <TotalTime>1344</TotalTime>
  <Words>1446</Words>
  <Application>Microsoft Office PowerPoint</Application>
  <PresentationFormat>On-screen Show (4:3)</PresentationFormat>
  <Paragraphs>190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NRE_PowerPoint_Template</vt:lpstr>
      <vt:lpstr>PowerPoint Presentation</vt:lpstr>
      <vt:lpstr>Domestication</vt:lpstr>
      <vt:lpstr>What is domestication?</vt:lpstr>
      <vt:lpstr>What is domestication?</vt:lpstr>
      <vt:lpstr>Why domesticate?</vt:lpstr>
      <vt:lpstr>Six Characteristics of  Domesticated Animals</vt:lpstr>
      <vt:lpstr>Characteristics Leading to Domestication</vt:lpstr>
      <vt:lpstr>Characteristics Leading to Domestication</vt:lpstr>
      <vt:lpstr>Characteristics Leading to Domestication</vt:lpstr>
      <vt:lpstr>Characteristics Leading to Domestication</vt:lpstr>
      <vt:lpstr>Characteristics Leading to Domestication</vt:lpstr>
      <vt:lpstr>Characteristics Leading to Domestication</vt:lpstr>
      <vt:lpstr>Domestication Facts</vt:lpstr>
      <vt:lpstr>Domestic or Tame?</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Domestication</dc:title>
  <dc:subject>ASA - Lesson 2.1 Taming Animals</dc:subject>
  <dc:creator>Marlene Mensch</dc:creator>
  <cp:lastModifiedBy>Leslie Fairchild</cp:lastModifiedBy>
  <cp:revision>8</cp:revision>
  <dcterms:created xsi:type="dcterms:W3CDTF">2014-09-21T01:31:02Z</dcterms:created>
  <dcterms:modified xsi:type="dcterms:W3CDTF">2015-04-02T22:21:19Z</dcterms:modified>
</cp:coreProperties>
</file>