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58" r:id="rId3"/>
    <p:sldId id="272" r:id="rId4"/>
    <p:sldId id="273" r:id="rId5"/>
    <p:sldId id="274" r:id="rId6"/>
    <p:sldId id="275" r:id="rId7"/>
    <p:sldId id="276" r:id="rId8"/>
    <p:sldId id="277" r:id="rId9"/>
    <p:sldId id="278" r:id="rId10"/>
    <p:sldId id="279" r:id="rId11"/>
    <p:sldId id="280" r:id="rId12"/>
    <p:sldId id="28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4" clrIdx="0">
    <p:extLst>
      <p:ext uri="{19B8F6BF-5375-455C-9EA6-DF929625EA0E}">
        <p15:presenceInfo xmlns:p15="http://schemas.microsoft.com/office/powerpoint/2012/main" userId="e1c724a07b98bdc4" providerId="Windows Live"/>
      </p:ext>
    </p:extLst>
  </p:cmAuthor>
  <p:cmAuthor id="2" name="Leslie Fairchild" initials="LF" lastIdx="1" clrIdx="1">
    <p:extLst>
      <p:ext uri="{19B8F6BF-5375-455C-9EA6-DF929625EA0E}">
        <p15:presenceInfo xmlns:p15="http://schemas.microsoft.com/office/powerpoint/2012/main" userId="f4dc80813cde7d1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Biosecurity</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Lesson 3.3 Home Sweet Home</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Biosecurity</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3 – Lesson 3.3 Home Sweet Home</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Biosecurity</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3 – Lesson 3.3 Home Sweet Home</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Biosecurity</a:t>
            </a:r>
          </a:p>
        </p:txBody>
      </p:sp>
      <p:sp>
        <p:nvSpPr>
          <p:cNvPr id="256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484EB18-72B3-4E9E-BA7C-E5231895752C}" type="slidenum">
              <a:rPr lang="en-US" altLang="en-US" sz="1200"/>
              <a:pPr eaLnBrk="1" hangingPunct="1"/>
              <a:t>10</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old adage “an ounce of prevention is worth a pound of cure” is the key to biosecurity. The cost of implementing and maintaining an effective biosecurity plan is easily returned in the prevention of a disease outbreak resulting in lower performance and death loss. </a:t>
            </a:r>
          </a:p>
        </p:txBody>
      </p:sp>
    </p:spTree>
    <p:extLst>
      <p:ext uri="{BB962C8B-B14F-4D97-AF65-F5344CB8AC3E}">
        <p14:creationId xmlns:p14="http://schemas.microsoft.com/office/powerpoint/2010/main" val="33830992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Biosecurity</a:t>
            </a:r>
          </a:p>
        </p:txBody>
      </p:sp>
      <p:sp>
        <p:nvSpPr>
          <p:cNvPr id="2662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66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321A7B5-4063-4786-8728-68D0B92BDA4F}" type="slidenum">
              <a:rPr lang="en-US" altLang="en-US" sz="1200"/>
              <a:pPr eaLnBrk="1" hangingPunct="1"/>
              <a:t>11</a:t>
            </a:fld>
            <a:endParaRPr lang="en-US" altLang="en-US" sz="120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There are many disinfectants for farm level biosecurity on the market. They are not intended to be the only biosecurity measure used in the prevention plan, but as a component of an overall plan. Disinfectants should be mixed properly (stronger is not always better) and changed regularly. </a:t>
            </a:r>
          </a:p>
        </p:txBody>
      </p:sp>
    </p:spTree>
    <p:extLst>
      <p:ext uri="{BB962C8B-B14F-4D97-AF65-F5344CB8AC3E}">
        <p14:creationId xmlns:p14="http://schemas.microsoft.com/office/powerpoint/2010/main" val="512283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Biosecurity</a:t>
            </a:r>
          </a:p>
        </p:txBody>
      </p:sp>
      <p:sp>
        <p:nvSpPr>
          <p:cNvPr id="2765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765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CFA03F7-14B4-413C-A7D7-69C08C2C4656}" type="slidenum">
              <a:rPr lang="en-US" altLang="en-US" sz="1200"/>
              <a:pPr eaLnBrk="1" hangingPunct="1"/>
              <a:t>12</a:t>
            </a:fld>
            <a:endParaRPr lang="en-US" altLang="en-US" sz="120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740670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Biosecurity</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3 – Lesson 3.3 Home Sweet Home</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Biosecurity</a:t>
            </a:r>
          </a:p>
        </p:txBody>
      </p:sp>
      <p:sp>
        <p:nvSpPr>
          <p:cNvPr id="1843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7EB80BAC-29AE-43D6-95FD-A4CF63F49128}" type="slidenum">
              <a:rPr lang="en-US" altLang="en-US" sz="1200"/>
              <a:pPr eaLnBrk="1" hangingPunct="1"/>
              <a:t>3</a:t>
            </a:fld>
            <a:endParaRPr lang="en-US" altLang="en-US" sz="120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 purpose of biosecurity is two-fold. The first purpose is to limit and reduce the introduction of pathogens to the farm. This can be achieved through limiting access to the farm.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 second purpose is to control the spread of diseases, if they do occur. Good biosecurity plans are used to implement strategies for isolating, removing, and properly caring for infected animals. </a:t>
            </a:r>
          </a:p>
          <a:p>
            <a:pPr eaLnBrk="1" hangingPunct="1"/>
            <a:endParaRPr lang="en-US" altLang="en-US" b="1" dirty="0" smtClean="0">
              <a:latin typeface="Arial" panose="020B0604020202020204" pitchFamily="34" charset="0"/>
            </a:endParaRPr>
          </a:p>
          <a:p>
            <a:pPr eaLnBrk="1" hangingPunct="1"/>
            <a:r>
              <a:rPr lang="en-US" altLang="en-US" dirty="0" smtClean="0">
                <a:latin typeface="Arial" panose="020B0604020202020204" pitchFamily="34" charset="0"/>
              </a:rPr>
              <a:t>Biosecurity is extremely important to many confinement operations as the high concentrations of animals is conducive to the rapid spread of disease. Large poultry and swine facilities may have very detailed risk management plans, whereas large cattle ranches may have very little planned.  </a:t>
            </a:r>
          </a:p>
        </p:txBody>
      </p:sp>
    </p:spTree>
    <p:extLst>
      <p:ext uri="{BB962C8B-B14F-4D97-AF65-F5344CB8AC3E}">
        <p14:creationId xmlns:p14="http://schemas.microsoft.com/office/powerpoint/2010/main" val="2727269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Biosecurity</a:t>
            </a:r>
          </a:p>
        </p:txBody>
      </p:sp>
      <p:sp>
        <p:nvSpPr>
          <p:cNvPr id="1945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1946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B44557E-9C6A-4753-BEDC-0711BDCBB6F7}" type="slidenum">
              <a:rPr lang="en-US" altLang="en-US" sz="1200"/>
              <a:pPr eaLnBrk="1" hangingPunct="1"/>
              <a:t>4</a:t>
            </a:fld>
            <a:endParaRPr lang="en-US" altLang="en-US" sz="120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Risk management is the technique of assessing, minimizing, and preventing accidental loss to a business, as through the use of insurance, preventive maintenance, safety measures, and so forth.</a:t>
            </a:r>
          </a:p>
        </p:txBody>
      </p:sp>
    </p:spTree>
    <p:extLst>
      <p:ext uri="{BB962C8B-B14F-4D97-AF65-F5344CB8AC3E}">
        <p14:creationId xmlns:p14="http://schemas.microsoft.com/office/powerpoint/2010/main" val="1009951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Biosecurity</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8E6632B-17A4-446B-9C60-F7A124D73F48}" type="slidenum">
              <a:rPr lang="en-US" altLang="en-US" sz="1200"/>
              <a:pPr eaLnBrk="1" hangingPunct="1"/>
              <a:t>5</a:t>
            </a:fld>
            <a:endParaRPr lang="en-US" altLang="en-US" sz="12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Producers cannot manage every factor, such as weather, that influences the health of their animals. However, practices, such as shelter and additional feed, can be used to limit the impact weather might have on a herd. Managing these control points reduces the risk to livestock.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Biosecurity must be a daily habit, not an afterthought or a once-in-a-while activity. Having standard operating procedures in place for daily management routines is necessary for an effective plan. </a:t>
            </a:r>
          </a:p>
        </p:txBody>
      </p:sp>
    </p:spTree>
    <p:extLst>
      <p:ext uri="{BB962C8B-B14F-4D97-AF65-F5344CB8AC3E}">
        <p14:creationId xmlns:p14="http://schemas.microsoft.com/office/powerpoint/2010/main" val="3827482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Biosecurity</a:t>
            </a:r>
          </a:p>
        </p:txBody>
      </p:sp>
      <p:sp>
        <p:nvSpPr>
          <p:cNvPr id="2150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601C439-0423-4296-9DFD-7AC3931316E4}" type="slidenum">
              <a:rPr lang="en-US" altLang="en-US" sz="1200"/>
              <a:pPr eaLnBrk="1" hangingPunct="1"/>
              <a:t>6</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 greatest risk for bringing pathogens to the farm is the introduction of new animals. Comingling groups of animals from various sources exposes animals to greater numbers of pathogens. </a:t>
            </a:r>
          </a:p>
          <a:p>
            <a:pPr eaLnBrk="1" hangingPunct="1"/>
            <a:endParaRPr lang="en-US" altLang="en-US" dirty="0" smtClean="0">
              <a:latin typeface="Arial" panose="020B0604020202020204" pitchFamily="34" charset="0"/>
            </a:endParaRPr>
          </a:p>
          <a:p>
            <a:pPr eaLnBrk="1" hangingPunct="1"/>
            <a:r>
              <a:rPr lang="en-US" altLang="en-US" b="1" dirty="0" smtClean="0">
                <a:latin typeface="Arial" panose="020B0604020202020204" pitchFamily="34" charset="0"/>
              </a:rPr>
              <a:t>Teacher Note:</a:t>
            </a:r>
            <a:r>
              <a:rPr lang="en-US" altLang="en-US" b="1" baseline="0" dirty="0" smtClean="0">
                <a:latin typeface="Arial" panose="020B0604020202020204" pitchFamily="34" charset="0"/>
              </a:rPr>
              <a:t> </a:t>
            </a:r>
            <a:r>
              <a:rPr lang="en-US" altLang="en-US" dirty="0" smtClean="0">
                <a:latin typeface="Arial" panose="020B0604020202020204" pitchFamily="34" charset="0"/>
              </a:rPr>
              <a:t>Example: When students go back to school in the fall, colds and viruses are common. This is due to the fact that students are suddenly exposed to a greater variety of viruses than they had been while at home over the summer.</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There are completely closed herds in the United States where all animals are born on the farm and may not return if they are transported to other facilities. This is not possible in all operations and the safest way to handle new or returning livestock is to isolate them for two to four weeks. The incubation period for most illnesses is two weeks and animals not exhibiting signs of illness after isolation are generally safe to integrate into the original stock. While in isolation, it is a good practice to update vaccinations and parasite control.</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During isolation, animals should not be penned close to other animals or share feed or water. Different clothing and shoes should be worn around animals in isolation. </a:t>
            </a:r>
          </a:p>
          <a:p>
            <a:pPr eaLnBrk="1" hangingPunct="1"/>
            <a:endParaRPr lang="en-US" altLang="en-US" dirty="0" smtClean="0">
              <a:latin typeface="Arial" panose="020B0604020202020204" pitchFamily="34" charset="0"/>
            </a:endParaRP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346108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Biosecurity</a:t>
            </a:r>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0A2855A-373B-4617-8A09-FA280E374C22}" type="slidenum">
              <a:rPr lang="en-US" altLang="en-US" sz="1200"/>
              <a:pPr eaLnBrk="1" hangingPunct="1"/>
              <a:t>7</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Unfortunately, the highest risk visitors are often the most necessary – veterinarians and other livestock producers. Due to their frequent contact with animals, they are the most likely carriers of pathogens transmissible to livestock. These people should take extra caution when visiting farms, such as clean clothing or coveralls, shoes or disposable boots, and vehicles. They should also wash hands and forearms with an antibacterial soap before and after handling animals.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Lower risk visitors include salesmen who may travel from farm to farm, but not come into contact with animals. The lowest risk visitors are those from urban areas where they have little contact with other animals. However, care should still be taken and these visitors should be cautioned to wash thoroughly after visiting a farm.</a:t>
            </a:r>
          </a:p>
        </p:txBody>
      </p:sp>
    </p:spTree>
    <p:extLst>
      <p:ext uri="{BB962C8B-B14F-4D97-AF65-F5344CB8AC3E}">
        <p14:creationId xmlns:p14="http://schemas.microsoft.com/office/powerpoint/2010/main" val="782535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Biosecurity</a:t>
            </a:r>
          </a:p>
        </p:txBody>
      </p:sp>
      <p:sp>
        <p:nvSpPr>
          <p:cNvPr id="2355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3C550F8-8F38-4C04-8EA2-F2A21B2AE83C}" type="slidenum">
              <a:rPr lang="en-US" altLang="en-US" sz="1200"/>
              <a:pPr eaLnBrk="1" hangingPunct="1"/>
              <a:t>8</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Just as animals and humans can transport pathogens, so can farm equipment and vehicles. Remove manure and debris regularly and sanitize shared equipment carefully. If at all possible, do not use the same equipment to clean pens and haul manure that is used in feeding or the transport of feed.</a:t>
            </a:r>
          </a:p>
          <a:p>
            <a:pPr eaLnBrk="1" hangingPunct="1"/>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343749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smtClean="0"/>
              <a:t>Biosecurity</a:t>
            </a:r>
          </a:p>
        </p:txBody>
      </p:sp>
      <p:sp>
        <p:nvSpPr>
          <p:cNvPr id="2457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3 – Lesson 3.3 Home Sweet Home</a:t>
            </a:r>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014FA397-9A6B-45CE-8AA5-CF5E9A36F5E5}" type="slidenum">
              <a:rPr lang="en-US" altLang="en-US" sz="1200"/>
              <a:pPr eaLnBrk="1" hangingPunct="1"/>
              <a:t>9</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Wildlife are not common carriers of illness to farms. However, poorly maintained and cleaned facilities can lead to large rodent populations, which can cause health and further sanitation challenges. </a:t>
            </a:r>
          </a:p>
        </p:txBody>
      </p:sp>
    </p:spTree>
    <p:extLst>
      <p:ext uri="{BB962C8B-B14F-4D97-AF65-F5344CB8AC3E}">
        <p14:creationId xmlns:p14="http://schemas.microsoft.com/office/powerpoint/2010/main" val="807407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wvu.edu/~agexten/Biosecure/Farm.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S9fCDU2pn5I"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99E543B-39A0-4589-B341-982CB8E51303}" type="slidenum">
              <a:rPr lang="en-US" altLang="en-US" sz="1400"/>
              <a:pPr eaLnBrk="1" hangingPunct="1"/>
              <a:t>10</a:t>
            </a:fld>
            <a:endParaRPr lang="en-US" altLang="en-US" sz="1400"/>
          </a:p>
        </p:txBody>
      </p:sp>
      <p:sp>
        <p:nvSpPr>
          <p:cNvPr id="12291" name="Rectangle 2"/>
          <p:cNvSpPr>
            <a:spLocks noGrp="1" noChangeArrowheads="1"/>
          </p:cNvSpPr>
          <p:nvPr>
            <p:ph type="title"/>
          </p:nvPr>
        </p:nvSpPr>
        <p:spPr/>
        <p:txBody>
          <a:bodyPr/>
          <a:lstStyle/>
          <a:p>
            <a:pPr eaLnBrk="1" hangingPunct="1"/>
            <a:r>
              <a:rPr lang="en-US" altLang="en-US" smtClean="0"/>
              <a:t>Limiting Exposure</a:t>
            </a:r>
          </a:p>
        </p:txBody>
      </p:sp>
      <p:sp>
        <p:nvSpPr>
          <p:cNvPr id="12292" name="Rectangle 3"/>
          <p:cNvSpPr>
            <a:spLocks noGrp="1" noChangeArrowheads="1"/>
          </p:cNvSpPr>
          <p:nvPr>
            <p:ph type="body" idx="1"/>
          </p:nvPr>
        </p:nvSpPr>
        <p:spPr>
          <a:xfrm>
            <a:off x="457200" y="1828800"/>
            <a:ext cx="8229600" cy="4648200"/>
          </a:xfrm>
        </p:spPr>
        <p:txBody>
          <a:bodyPr/>
          <a:lstStyle/>
          <a:p>
            <a:pPr eaLnBrk="1" hangingPunct="1"/>
            <a:r>
              <a:rPr lang="en-US" altLang="en-US" smtClean="0"/>
              <a:t>Isolation</a:t>
            </a:r>
          </a:p>
          <a:p>
            <a:pPr lvl="1" eaLnBrk="1" hangingPunct="1"/>
            <a:r>
              <a:rPr lang="en-US" altLang="en-US" smtClean="0"/>
              <a:t>Keep new and returning animals separate</a:t>
            </a:r>
          </a:p>
          <a:p>
            <a:pPr lvl="1" eaLnBrk="1" hangingPunct="1"/>
            <a:r>
              <a:rPr lang="en-US" altLang="en-US" smtClean="0"/>
              <a:t>Limit contact with outside people</a:t>
            </a:r>
          </a:p>
          <a:p>
            <a:pPr eaLnBrk="1" hangingPunct="1"/>
            <a:r>
              <a:rPr lang="en-US" altLang="en-US" smtClean="0"/>
              <a:t>Resistance</a:t>
            </a:r>
          </a:p>
          <a:p>
            <a:pPr lvl="1" eaLnBrk="1" hangingPunct="1"/>
            <a:r>
              <a:rPr lang="en-US" altLang="en-US" smtClean="0"/>
              <a:t>Vaccination and parasite control programs</a:t>
            </a:r>
          </a:p>
          <a:p>
            <a:pPr eaLnBrk="1" hangingPunct="1"/>
            <a:r>
              <a:rPr lang="en-US" altLang="en-US" smtClean="0"/>
              <a:t>Sanitation</a:t>
            </a:r>
          </a:p>
          <a:p>
            <a:pPr lvl="1" eaLnBrk="1" hangingPunct="1"/>
            <a:r>
              <a:rPr lang="en-US" altLang="en-US" smtClean="0"/>
              <a:t>Clean and disinfect facilities regularly</a:t>
            </a:r>
          </a:p>
          <a:p>
            <a:pPr lvl="1" eaLnBrk="1" hangingPunct="1"/>
            <a:r>
              <a:rPr lang="en-US" altLang="en-US" smtClean="0"/>
              <a:t>Provide clean clothing and boots</a:t>
            </a:r>
          </a:p>
        </p:txBody>
      </p:sp>
    </p:spTree>
    <p:extLst>
      <p:ext uri="{BB962C8B-B14F-4D97-AF65-F5344CB8AC3E}">
        <p14:creationId xmlns:p14="http://schemas.microsoft.com/office/powerpoint/2010/main" val="10742709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3C170CD-AE92-4918-BDFC-4C78BCD52376}" type="slidenum">
              <a:rPr lang="en-US" altLang="en-US" sz="1400"/>
              <a:pPr eaLnBrk="1" hangingPunct="1"/>
              <a:t>11</a:t>
            </a:fld>
            <a:endParaRPr lang="en-US" altLang="en-US" sz="1400"/>
          </a:p>
        </p:txBody>
      </p:sp>
      <p:sp>
        <p:nvSpPr>
          <p:cNvPr id="13315" name="Rectangle 2"/>
          <p:cNvSpPr>
            <a:spLocks noGrp="1" noChangeArrowheads="1"/>
          </p:cNvSpPr>
          <p:nvPr>
            <p:ph type="title"/>
          </p:nvPr>
        </p:nvSpPr>
        <p:spPr/>
        <p:txBody>
          <a:bodyPr/>
          <a:lstStyle/>
          <a:p>
            <a:pPr eaLnBrk="1" hangingPunct="1"/>
            <a:r>
              <a:rPr lang="en-US" altLang="en-US" smtClean="0"/>
              <a:t>Disinfectants</a:t>
            </a:r>
          </a:p>
        </p:txBody>
      </p:sp>
      <p:sp>
        <p:nvSpPr>
          <p:cNvPr id="13316" name="Rectangle 3"/>
          <p:cNvSpPr>
            <a:spLocks noGrp="1" noChangeArrowheads="1"/>
          </p:cNvSpPr>
          <p:nvPr>
            <p:ph type="body" idx="1"/>
          </p:nvPr>
        </p:nvSpPr>
        <p:spPr/>
        <p:txBody>
          <a:bodyPr/>
          <a:lstStyle/>
          <a:p>
            <a:pPr eaLnBrk="1" hangingPunct="1"/>
            <a:r>
              <a:rPr lang="en-US" altLang="en-US" smtClean="0"/>
              <a:t>Should be used as part of a biosecurity plan; not the only measure</a:t>
            </a:r>
          </a:p>
          <a:p>
            <a:pPr eaLnBrk="1" hangingPunct="1"/>
            <a:r>
              <a:rPr lang="en-US" altLang="en-US" smtClean="0"/>
              <a:t>Boots and shoes must be clean and manure free before disinfecting</a:t>
            </a:r>
          </a:p>
          <a:p>
            <a:pPr eaLnBrk="1" hangingPunct="1"/>
            <a:r>
              <a:rPr lang="en-US" altLang="en-US" smtClean="0"/>
              <a:t>Must be used properly to achieve disinfecting properties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5400" y="4533951"/>
            <a:ext cx="1591970" cy="1822399"/>
          </a:xfrm>
          <a:prstGeom prst="rect">
            <a:avLst/>
          </a:prstGeom>
        </p:spPr>
      </p:pic>
    </p:spTree>
    <p:extLst>
      <p:ext uri="{BB962C8B-B14F-4D97-AF65-F5344CB8AC3E}">
        <p14:creationId xmlns:p14="http://schemas.microsoft.com/office/powerpoint/2010/main" val="790020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3CB132A-C991-4585-9893-4E56BB2A1C7C}" type="slidenum">
              <a:rPr lang="en-US" altLang="en-US" sz="1400"/>
              <a:pPr eaLnBrk="1" hangingPunct="1"/>
              <a:t>12</a:t>
            </a:fld>
            <a:endParaRPr lang="en-US" altLang="en-US" sz="1400"/>
          </a:p>
        </p:txBody>
      </p:sp>
      <p:sp>
        <p:nvSpPr>
          <p:cNvPr id="14339" name="Rectangle 2"/>
          <p:cNvSpPr>
            <a:spLocks noGrp="1" noChangeArrowheads="1"/>
          </p:cNvSpPr>
          <p:nvPr>
            <p:ph type="title"/>
          </p:nvPr>
        </p:nvSpPr>
        <p:spPr/>
        <p:txBody>
          <a:bodyPr/>
          <a:lstStyle/>
          <a:p>
            <a:pPr eaLnBrk="1" hangingPunct="1"/>
            <a:r>
              <a:rPr lang="en-US" altLang="en-US" smtClean="0"/>
              <a:t>References</a:t>
            </a:r>
          </a:p>
        </p:txBody>
      </p:sp>
      <p:sp>
        <p:nvSpPr>
          <p:cNvPr id="14340" name="Rectangle 3"/>
          <p:cNvSpPr>
            <a:spLocks noGrp="1" noChangeArrowheads="1"/>
          </p:cNvSpPr>
          <p:nvPr>
            <p:ph type="body" idx="1"/>
          </p:nvPr>
        </p:nvSpPr>
        <p:spPr/>
        <p:txBody>
          <a:bodyPr/>
          <a:lstStyle/>
          <a:p>
            <a:pPr eaLnBrk="1" hangingPunct="1">
              <a:lnSpc>
                <a:spcPct val="90000"/>
              </a:lnSpc>
              <a:buFontTx/>
              <a:buNone/>
            </a:pPr>
            <a:r>
              <a:rPr lang="en-US" altLang="en-US" dirty="0" err="1" smtClean="0"/>
              <a:t>Lawhead</a:t>
            </a:r>
            <a:r>
              <a:rPr lang="en-US" altLang="en-US" dirty="0" smtClean="0"/>
              <a:t>, J., &amp; M. Baker. (2005). </a:t>
            </a:r>
            <a:r>
              <a:rPr lang="en-US" altLang="en-US" i="1" dirty="0" smtClean="0"/>
              <a:t>Introduction to veterinary science</a:t>
            </a:r>
            <a:r>
              <a:rPr lang="en-US" altLang="en-US" dirty="0" smtClean="0"/>
              <a:t>. Clifton Park, NY: Delmar.</a:t>
            </a:r>
          </a:p>
          <a:p>
            <a:pPr eaLnBrk="1" hangingPunct="1">
              <a:lnSpc>
                <a:spcPct val="90000"/>
              </a:lnSpc>
              <a:buFontTx/>
              <a:buNone/>
            </a:pPr>
            <a:r>
              <a:rPr lang="en-US" altLang="en-US" dirty="0" err="1" smtClean="0"/>
              <a:t>Snively</a:t>
            </a:r>
            <a:r>
              <a:rPr lang="en-US" altLang="en-US" dirty="0" smtClean="0"/>
              <a:t>, D. (2008). </a:t>
            </a:r>
            <a:r>
              <a:rPr lang="en-US" altLang="en-US" i="1" dirty="0" smtClean="0"/>
              <a:t>Biosecurity on the farm</a:t>
            </a:r>
            <a:r>
              <a:rPr lang="en-US" altLang="en-US" dirty="0" smtClean="0"/>
              <a:t>. Retrieved from  </a:t>
            </a:r>
            <a:r>
              <a:rPr lang="en-US" altLang="en-US" dirty="0" smtClean="0">
                <a:hlinkClick r:id="rId3"/>
              </a:rPr>
              <a:t>http://www.wvu.edu/~agexten/Biosecure/Farm.pdf</a:t>
            </a:r>
            <a:r>
              <a:rPr lang="en-US" altLang="en-US" dirty="0" smtClean="0"/>
              <a:t>.</a:t>
            </a:r>
          </a:p>
          <a:p>
            <a:pPr eaLnBrk="1" hangingPunct="1">
              <a:lnSpc>
                <a:spcPct val="90000"/>
              </a:lnSpc>
              <a:buFontTx/>
              <a:buNone/>
            </a:pPr>
            <a:endParaRPr lang="en-US" altLang="en-US" dirty="0" smtClean="0"/>
          </a:p>
        </p:txBody>
      </p:sp>
    </p:spTree>
    <p:extLst>
      <p:ext uri="{BB962C8B-B14F-4D97-AF65-F5344CB8AC3E}">
        <p14:creationId xmlns:p14="http://schemas.microsoft.com/office/powerpoint/2010/main" val="2629756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Biosecurity</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3 – Lesson </a:t>
            </a:r>
            <a:r>
              <a:rPr lang="en-US" sz="3200" kern="0" noProof="0" dirty="0" smtClean="0">
                <a:solidFill>
                  <a:sysClr val="windowText" lastClr="000000"/>
                </a:solidFill>
                <a:latin typeface="Arial" pitchFamily="34" charset="0"/>
                <a:cs typeface="Arial" pitchFamily="34" charset="0"/>
              </a:rPr>
              <a:t>3.3 Home Sweet Home</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177F8E2-A882-46AA-81B8-A218B7C15B84}"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mtClean="0"/>
              <a:t>What is Biosecurity?</a:t>
            </a:r>
          </a:p>
        </p:txBody>
      </p:sp>
      <p:sp>
        <p:nvSpPr>
          <p:cNvPr id="5124" name="Rectangle 3"/>
          <p:cNvSpPr>
            <a:spLocks noGrp="1" noChangeArrowheads="1"/>
          </p:cNvSpPr>
          <p:nvPr>
            <p:ph type="body" idx="1"/>
          </p:nvPr>
        </p:nvSpPr>
        <p:spPr/>
        <p:txBody>
          <a:bodyPr/>
          <a:lstStyle/>
          <a:p>
            <a:pPr marL="0" indent="0" eaLnBrk="1" hangingPunct="1">
              <a:buFontTx/>
              <a:buNone/>
            </a:pPr>
            <a:r>
              <a:rPr lang="en-US" altLang="en-US" smtClean="0"/>
              <a:t>The practices that protect herd health by preventing the spread of pathogens.</a:t>
            </a:r>
          </a:p>
          <a:p>
            <a:pPr lvl="1" eaLnBrk="1" hangingPunct="1"/>
            <a:r>
              <a:rPr lang="en-US" altLang="en-US" smtClean="0"/>
              <a:t>Reducing the potential for diseases to reach the farm</a:t>
            </a:r>
          </a:p>
          <a:p>
            <a:pPr lvl="1" eaLnBrk="1" hangingPunct="1"/>
            <a:r>
              <a:rPr lang="en-US" altLang="en-US" smtClean="0"/>
              <a:t>Controlling the spread of diseases on the farm</a:t>
            </a:r>
          </a:p>
        </p:txBody>
      </p:sp>
    </p:spTree>
    <p:extLst>
      <p:ext uri="{BB962C8B-B14F-4D97-AF65-F5344CB8AC3E}">
        <p14:creationId xmlns:p14="http://schemas.microsoft.com/office/powerpoint/2010/main" val="462401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9399918-100C-4692-802D-D48C16D0AF86}"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mtClean="0"/>
              <a:t>Risk Management</a:t>
            </a:r>
          </a:p>
        </p:txBody>
      </p:sp>
      <p:sp>
        <p:nvSpPr>
          <p:cNvPr id="6148" name="Rectangle 3"/>
          <p:cNvSpPr>
            <a:spLocks noGrp="1" noChangeArrowheads="1"/>
          </p:cNvSpPr>
          <p:nvPr>
            <p:ph type="body" idx="1"/>
          </p:nvPr>
        </p:nvSpPr>
        <p:spPr>
          <a:xfrm>
            <a:off x="381000" y="1828800"/>
            <a:ext cx="8305800" cy="5029200"/>
          </a:xfrm>
        </p:spPr>
        <p:txBody>
          <a:bodyPr/>
          <a:lstStyle/>
          <a:p>
            <a:pPr eaLnBrk="1" hangingPunct="1"/>
            <a:r>
              <a:rPr lang="en-US" altLang="en-US" dirty="0" smtClean="0"/>
              <a:t>Balancing the likelihood of an uncertain event happening with the cost of protection</a:t>
            </a:r>
          </a:p>
          <a:p>
            <a:pPr eaLnBrk="1" hangingPunct="1"/>
            <a:r>
              <a:rPr lang="en-US" altLang="en-US" dirty="0" smtClean="0"/>
              <a:t>Preventative maintenance</a:t>
            </a:r>
          </a:p>
          <a:p>
            <a:pPr eaLnBrk="1" hangingPunct="1"/>
            <a:r>
              <a:rPr lang="en-US" altLang="en-US" dirty="0" smtClean="0"/>
              <a:t>Watch this video for an introduction to cleanliness of a </a:t>
            </a:r>
            <a:r>
              <a:rPr lang="en-US" altLang="en-US" smtClean="0"/>
              <a:t>backyard poultry farm….</a:t>
            </a:r>
            <a:endParaRPr lang="en-US" altLang="en-US" dirty="0" smtClean="0"/>
          </a:p>
          <a:p>
            <a:pPr marL="0" indent="0">
              <a:buNone/>
            </a:pPr>
            <a:r>
              <a:rPr lang="en-US" altLang="en-US" dirty="0" smtClean="0">
                <a:hlinkClick r:id="rId3"/>
              </a:rPr>
              <a:t>https</a:t>
            </a:r>
            <a:r>
              <a:rPr lang="en-US" altLang="en-US" dirty="0">
                <a:hlinkClick r:id="rId3"/>
              </a:rPr>
              <a:t>://</a:t>
            </a:r>
            <a:r>
              <a:rPr lang="en-US" altLang="en-US" dirty="0" smtClean="0">
                <a:hlinkClick r:id="rId3"/>
              </a:rPr>
              <a:t>www.youtube.com/watch?v=S9fCDU2pn5I</a:t>
            </a:r>
            <a:r>
              <a:rPr lang="en-US" altLang="en-US" dirty="0" smtClean="0"/>
              <a:t> </a:t>
            </a:r>
          </a:p>
        </p:txBody>
      </p:sp>
    </p:spTree>
    <p:extLst>
      <p:ext uri="{BB962C8B-B14F-4D97-AF65-F5344CB8AC3E}">
        <p14:creationId xmlns:p14="http://schemas.microsoft.com/office/powerpoint/2010/main" val="26272007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2103D31-FDF9-4DE7-94BE-97967E4ECA23}"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smtClean="0"/>
              <a:t>Control Points</a:t>
            </a:r>
          </a:p>
        </p:txBody>
      </p:sp>
      <p:sp>
        <p:nvSpPr>
          <p:cNvPr id="7172" name="Rectangle 3"/>
          <p:cNvSpPr>
            <a:spLocks noGrp="1" noChangeArrowheads="1"/>
          </p:cNvSpPr>
          <p:nvPr>
            <p:ph type="body" idx="1"/>
          </p:nvPr>
        </p:nvSpPr>
        <p:spPr/>
        <p:txBody>
          <a:bodyPr/>
          <a:lstStyle/>
          <a:p>
            <a:pPr eaLnBrk="1" hangingPunct="1"/>
            <a:r>
              <a:rPr lang="en-US" altLang="en-US" smtClean="0"/>
              <a:t>Area where risk can be influenced </a:t>
            </a:r>
          </a:p>
          <a:p>
            <a:pPr eaLnBrk="1" hangingPunct="1"/>
            <a:r>
              <a:rPr lang="en-US" altLang="en-US" smtClean="0"/>
              <a:t>Reduce the risk that something bad will happen</a:t>
            </a:r>
          </a:p>
          <a:p>
            <a:pPr eaLnBrk="1" hangingPunct="1"/>
            <a:r>
              <a:rPr lang="en-US" altLang="en-US" smtClean="0"/>
              <a:t>Monitor the control points</a:t>
            </a:r>
          </a:p>
        </p:txBody>
      </p:sp>
    </p:spTree>
    <p:extLst>
      <p:ext uri="{BB962C8B-B14F-4D97-AF65-F5344CB8AC3E}">
        <p14:creationId xmlns:p14="http://schemas.microsoft.com/office/powerpoint/2010/main" val="10779054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7F5145E-1007-488E-A23C-D16B8B5439F4}"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smtClean="0"/>
              <a:t>Risk Factors</a:t>
            </a:r>
          </a:p>
        </p:txBody>
      </p:sp>
      <p:sp>
        <p:nvSpPr>
          <p:cNvPr id="8196" name="Rectangle 3"/>
          <p:cNvSpPr>
            <a:spLocks noGrp="1" noChangeArrowheads="1"/>
          </p:cNvSpPr>
          <p:nvPr>
            <p:ph type="body" idx="1"/>
          </p:nvPr>
        </p:nvSpPr>
        <p:spPr>
          <a:xfrm>
            <a:off x="4419600" y="1676400"/>
            <a:ext cx="4724400" cy="4297363"/>
          </a:xfrm>
        </p:spPr>
        <p:txBody>
          <a:bodyPr/>
          <a:lstStyle/>
          <a:p>
            <a:pPr eaLnBrk="1" hangingPunct="1"/>
            <a:r>
              <a:rPr lang="en-US" altLang="en-US" dirty="0" smtClean="0"/>
              <a:t>Strategies to Overcome:</a:t>
            </a:r>
          </a:p>
          <a:p>
            <a:pPr lvl="1" eaLnBrk="1" hangingPunct="1"/>
            <a:r>
              <a:rPr lang="en-US" altLang="en-US" dirty="0" smtClean="0"/>
              <a:t>Quarantine for 2-4 weeks</a:t>
            </a:r>
          </a:p>
          <a:p>
            <a:pPr lvl="1" eaLnBrk="1" hangingPunct="1"/>
            <a:r>
              <a:rPr lang="en-US" altLang="en-US" dirty="0" smtClean="0"/>
              <a:t>Wear different clothing and shoes</a:t>
            </a:r>
          </a:p>
        </p:txBody>
      </p:sp>
      <p:sp>
        <p:nvSpPr>
          <p:cNvPr id="8197" name="Rectangle 6"/>
          <p:cNvSpPr>
            <a:spLocks noChangeArrowheads="1"/>
          </p:cNvSpPr>
          <p:nvPr/>
        </p:nvSpPr>
        <p:spPr bwMode="auto">
          <a:xfrm>
            <a:off x="0" y="1676400"/>
            <a:ext cx="46482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20000"/>
              </a:spcBef>
              <a:buFontTx/>
              <a:buChar char="•"/>
            </a:pPr>
            <a:r>
              <a:rPr lang="en-US" altLang="en-US" sz="3200"/>
              <a:t>New Animals on the Farm</a:t>
            </a:r>
          </a:p>
          <a:p>
            <a:pPr lvl="1" eaLnBrk="1" hangingPunct="1">
              <a:spcBef>
                <a:spcPct val="20000"/>
              </a:spcBef>
              <a:buFontTx/>
              <a:buChar char="–"/>
            </a:pPr>
            <a:r>
              <a:rPr lang="en-US" altLang="en-US" sz="2800"/>
              <a:t>Comingling new animals</a:t>
            </a:r>
          </a:p>
          <a:p>
            <a:pPr lvl="1" eaLnBrk="1" hangingPunct="1">
              <a:spcBef>
                <a:spcPct val="20000"/>
              </a:spcBef>
              <a:buFontTx/>
              <a:buChar char="–"/>
            </a:pPr>
            <a:r>
              <a:rPr lang="en-US" altLang="en-US" sz="2800"/>
              <a:t>Returning animals from fairs</a:t>
            </a:r>
          </a:p>
        </p:txBody>
      </p:sp>
      <p:sp>
        <p:nvSpPr>
          <p:cNvPr id="8198" name="Rectangle 7"/>
          <p:cNvSpPr>
            <a:spLocks noChangeArrowheads="1"/>
          </p:cNvSpPr>
          <p:nvPr/>
        </p:nvSpPr>
        <p:spPr bwMode="auto">
          <a:xfrm>
            <a:off x="4419600" y="4648200"/>
            <a:ext cx="41910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lvl="1" eaLnBrk="1" hangingPunct="1">
              <a:spcBef>
                <a:spcPct val="20000"/>
              </a:spcBef>
              <a:buFontTx/>
              <a:buChar char="–"/>
            </a:pPr>
            <a:r>
              <a:rPr lang="en-US" altLang="en-US" sz="2800"/>
              <a:t>Use parasite controls and vaccinate</a:t>
            </a:r>
          </a:p>
        </p:txBody>
      </p:sp>
      <p:pic>
        <p:nvPicPr>
          <p:cNvPr id="8199" name="Picture 8" descr="fairshee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867275"/>
            <a:ext cx="4419600" cy="177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52389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AD83D48-E80A-44A8-922C-018DC5703876}" type="slidenum">
              <a:rPr lang="en-US" altLang="en-US" sz="1400"/>
              <a:pPr eaLnBrk="1" hangingPunct="1"/>
              <a:t>7</a:t>
            </a:fld>
            <a:endParaRPr lang="en-US" altLang="en-US" sz="1400"/>
          </a:p>
        </p:txBody>
      </p:sp>
      <p:pic>
        <p:nvPicPr>
          <p:cNvPr id="9219" name="Picture 12" descr="dirtyboot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4570413"/>
            <a:ext cx="2974975" cy="223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Rectangle 2"/>
          <p:cNvSpPr>
            <a:spLocks noGrp="1" noChangeArrowheads="1"/>
          </p:cNvSpPr>
          <p:nvPr>
            <p:ph type="title"/>
          </p:nvPr>
        </p:nvSpPr>
        <p:spPr/>
        <p:txBody>
          <a:bodyPr/>
          <a:lstStyle/>
          <a:p>
            <a:pPr eaLnBrk="1" hangingPunct="1"/>
            <a:r>
              <a:rPr lang="en-US" altLang="en-US" smtClean="0"/>
              <a:t>Risk Factors</a:t>
            </a:r>
          </a:p>
        </p:txBody>
      </p:sp>
      <p:sp>
        <p:nvSpPr>
          <p:cNvPr id="9221" name="Rectangle 3"/>
          <p:cNvSpPr>
            <a:spLocks noGrp="1" noChangeArrowheads="1"/>
          </p:cNvSpPr>
          <p:nvPr>
            <p:ph type="body" idx="1"/>
          </p:nvPr>
        </p:nvSpPr>
        <p:spPr/>
        <p:txBody>
          <a:bodyPr/>
          <a:lstStyle/>
          <a:p>
            <a:pPr eaLnBrk="1" hangingPunct="1"/>
            <a:r>
              <a:rPr lang="en-US" altLang="en-US" dirty="0" smtClean="0"/>
              <a:t>Visitors to the Farm</a:t>
            </a:r>
          </a:p>
          <a:p>
            <a:pPr lvl="1" eaLnBrk="1" hangingPunct="1"/>
            <a:r>
              <a:rPr lang="en-US" altLang="en-US" dirty="0" smtClean="0"/>
              <a:t>Carry pathogens from farm to farm</a:t>
            </a:r>
          </a:p>
          <a:p>
            <a:pPr eaLnBrk="1" hangingPunct="1"/>
            <a:r>
              <a:rPr lang="en-US" altLang="en-US" dirty="0" smtClean="0"/>
              <a:t>Strategies to Manage</a:t>
            </a:r>
          </a:p>
          <a:p>
            <a:pPr lvl="1" eaLnBrk="1" hangingPunct="1"/>
            <a:r>
              <a:rPr lang="en-US" altLang="en-US" dirty="0" smtClean="0"/>
              <a:t>Provide clean coveralls and disposable boots</a:t>
            </a:r>
          </a:p>
          <a:p>
            <a:pPr lvl="1" eaLnBrk="1" hangingPunct="1"/>
            <a:r>
              <a:rPr lang="en-US" altLang="en-US" dirty="0" smtClean="0"/>
              <a:t>Minimize contact with animals</a:t>
            </a:r>
          </a:p>
          <a:p>
            <a:pPr lvl="1" eaLnBrk="1" hangingPunct="1"/>
            <a:endParaRPr lang="en-US" altLang="en-US" dirty="0" smtClean="0"/>
          </a:p>
        </p:txBody>
      </p:sp>
      <p:grpSp>
        <p:nvGrpSpPr>
          <p:cNvPr id="9222" name="Group 8"/>
          <p:cNvGrpSpPr>
            <a:grpSpLocks/>
          </p:cNvGrpSpPr>
          <p:nvPr/>
        </p:nvGrpSpPr>
        <p:grpSpPr bwMode="auto">
          <a:xfrm>
            <a:off x="1371600" y="4495800"/>
            <a:ext cx="2667000" cy="2266950"/>
            <a:chOff x="3168" y="2928"/>
            <a:chExt cx="1440" cy="1200"/>
          </a:xfrm>
        </p:grpSpPr>
        <p:sp>
          <p:nvSpPr>
            <p:cNvPr id="9224" name="Oval 6"/>
            <p:cNvSpPr>
              <a:spLocks noChangeArrowheads="1"/>
            </p:cNvSpPr>
            <p:nvPr/>
          </p:nvSpPr>
          <p:spPr bwMode="auto">
            <a:xfrm>
              <a:off x="3168" y="2928"/>
              <a:ext cx="1440" cy="12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9225" name="Line 7"/>
            <p:cNvSpPr>
              <a:spLocks noChangeShapeType="1"/>
            </p:cNvSpPr>
            <p:nvPr/>
          </p:nvSpPr>
          <p:spPr bwMode="auto">
            <a:xfrm>
              <a:off x="3360" y="3120"/>
              <a:ext cx="1008" cy="864"/>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pic>
        <p:nvPicPr>
          <p:cNvPr id="9223" name="Picture 13" descr="safeboot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4570413"/>
            <a:ext cx="2816225" cy="221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45916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A7C7301-F133-4F0E-9B51-651F45D75EF8}" type="slidenum">
              <a:rPr lang="en-US" altLang="en-US" sz="1400"/>
              <a:pPr eaLnBrk="1" hangingPunct="1"/>
              <a:t>8</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mtClean="0"/>
              <a:t>Risk Factors</a:t>
            </a:r>
          </a:p>
        </p:txBody>
      </p:sp>
      <p:sp>
        <p:nvSpPr>
          <p:cNvPr id="10244" name="Rectangle 3"/>
          <p:cNvSpPr>
            <a:spLocks noGrp="1" noChangeArrowheads="1"/>
          </p:cNvSpPr>
          <p:nvPr>
            <p:ph type="body" idx="1"/>
          </p:nvPr>
        </p:nvSpPr>
        <p:spPr/>
        <p:txBody>
          <a:bodyPr/>
          <a:lstStyle/>
          <a:p>
            <a:pPr eaLnBrk="1" hangingPunct="1"/>
            <a:r>
              <a:rPr lang="en-US" altLang="en-US" smtClean="0"/>
              <a:t>Equipment and Trucks</a:t>
            </a:r>
          </a:p>
          <a:p>
            <a:pPr lvl="1" eaLnBrk="1" hangingPunct="1"/>
            <a:r>
              <a:rPr lang="en-US" altLang="en-US" smtClean="0"/>
              <a:t>Tires moving manure from group to group</a:t>
            </a:r>
          </a:p>
          <a:p>
            <a:pPr lvl="1" eaLnBrk="1" hangingPunct="1"/>
            <a:r>
              <a:rPr lang="en-US" altLang="en-US" smtClean="0"/>
              <a:t>Using the same loader for manure and feed</a:t>
            </a:r>
          </a:p>
          <a:p>
            <a:pPr eaLnBrk="1" hangingPunct="1"/>
            <a:r>
              <a:rPr lang="en-US" altLang="en-US" smtClean="0"/>
              <a:t>Strategies to Reduce Harm</a:t>
            </a:r>
          </a:p>
          <a:p>
            <a:pPr lvl="1" eaLnBrk="1" hangingPunct="1"/>
            <a:r>
              <a:rPr lang="en-US" altLang="en-US" smtClean="0"/>
              <a:t>Limit traffic on and through farm</a:t>
            </a:r>
          </a:p>
          <a:p>
            <a:pPr lvl="1" eaLnBrk="1" hangingPunct="1"/>
            <a:r>
              <a:rPr lang="en-US" altLang="en-US" smtClean="0"/>
              <a:t>Clean and sanitize equipment regularly</a:t>
            </a:r>
          </a:p>
        </p:txBody>
      </p:sp>
    </p:spTree>
    <p:extLst>
      <p:ext uri="{BB962C8B-B14F-4D97-AF65-F5344CB8AC3E}">
        <p14:creationId xmlns:p14="http://schemas.microsoft.com/office/powerpoint/2010/main" val="11621178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2946BAE-73AA-43FF-A44A-A6E98E3B1169}" type="slidenum">
              <a:rPr lang="en-US" altLang="en-US" sz="1400"/>
              <a:pPr eaLnBrk="1" hangingPunct="1"/>
              <a:t>9</a:t>
            </a:fld>
            <a:endParaRPr lang="en-US" altLang="en-US" sz="1400" dirty="0"/>
          </a:p>
        </p:txBody>
      </p:sp>
      <p:sp>
        <p:nvSpPr>
          <p:cNvPr id="11267" name="Rectangle 2"/>
          <p:cNvSpPr>
            <a:spLocks noGrp="1" noChangeArrowheads="1"/>
          </p:cNvSpPr>
          <p:nvPr>
            <p:ph type="title"/>
          </p:nvPr>
        </p:nvSpPr>
        <p:spPr/>
        <p:txBody>
          <a:bodyPr/>
          <a:lstStyle/>
          <a:p>
            <a:pPr eaLnBrk="1" hangingPunct="1"/>
            <a:r>
              <a:rPr lang="en-US" altLang="en-US" smtClean="0"/>
              <a:t>Risk Factors</a:t>
            </a:r>
          </a:p>
        </p:txBody>
      </p:sp>
      <p:sp>
        <p:nvSpPr>
          <p:cNvPr id="11268" name="Rectangle 3"/>
          <p:cNvSpPr>
            <a:spLocks noGrp="1" noChangeArrowheads="1"/>
          </p:cNvSpPr>
          <p:nvPr>
            <p:ph type="body" idx="1"/>
          </p:nvPr>
        </p:nvSpPr>
        <p:spPr/>
        <p:txBody>
          <a:bodyPr/>
          <a:lstStyle/>
          <a:p>
            <a:pPr eaLnBrk="1" hangingPunct="1"/>
            <a:r>
              <a:rPr lang="en-US" altLang="en-US" dirty="0" smtClean="0"/>
              <a:t>Wildlife</a:t>
            </a:r>
          </a:p>
          <a:p>
            <a:pPr lvl="1" eaLnBrk="1" hangingPunct="1"/>
            <a:r>
              <a:rPr lang="en-US" altLang="en-US" dirty="0" smtClean="0"/>
              <a:t>Less common carrier due to species specific diseases</a:t>
            </a:r>
          </a:p>
          <a:p>
            <a:pPr eaLnBrk="1" hangingPunct="1"/>
            <a:r>
              <a:rPr lang="en-US" altLang="en-US" dirty="0" smtClean="0"/>
              <a:t>Strategies to Prevent Problems</a:t>
            </a:r>
          </a:p>
          <a:p>
            <a:pPr lvl="1" eaLnBrk="1" hangingPunct="1"/>
            <a:r>
              <a:rPr lang="en-US" altLang="en-US" dirty="0" smtClean="0"/>
              <a:t>Keep feed areas clean and materials put away</a:t>
            </a:r>
          </a:p>
          <a:p>
            <a:pPr lvl="1" eaLnBrk="1" hangingPunct="1"/>
            <a:r>
              <a:rPr lang="en-US" altLang="en-US" dirty="0" smtClean="0"/>
              <a:t>Property perimeter maintained</a:t>
            </a:r>
          </a:p>
          <a:p>
            <a:pPr lvl="1" eaLnBrk="1" hangingPunct="1"/>
            <a:r>
              <a:rPr lang="en-US" altLang="en-US" dirty="0" smtClean="0"/>
              <a:t>Fences</a:t>
            </a:r>
          </a:p>
          <a:p>
            <a:pPr lvl="1" eaLnBrk="1" hangingPunct="1">
              <a:buFontTx/>
              <a:buNone/>
            </a:pPr>
            <a:endParaRPr lang="en-US" altLang="en-US" dirty="0" smtClean="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57600" y="5242750"/>
            <a:ext cx="2409003" cy="1581912"/>
          </a:xfrm>
          <a:prstGeom prst="rect">
            <a:avLst/>
          </a:prstGeom>
        </p:spPr>
      </p:pic>
    </p:spTree>
    <p:extLst>
      <p:ext uri="{BB962C8B-B14F-4D97-AF65-F5344CB8AC3E}">
        <p14:creationId xmlns:p14="http://schemas.microsoft.com/office/powerpoint/2010/main" val="821392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1262</TotalTime>
  <Words>1395</Words>
  <Application>Microsoft Office PowerPoint</Application>
  <PresentationFormat>On-screen Show (4:3)</PresentationFormat>
  <Paragraphs>152</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NRE_PowerPoint_Template</vt:lpstr>
      <vt:lpstr>PowerPoint Presentation</vt:lpstr>
      <vt:lpstr>Biosecurity</vt:lpstr>
      <vt:lpstr>What is Biosecurity?</vt:lpstr>
      <vt:lpstr>Risk Management</vt:lpstr>
      <vt:lpstr>Control Points</vt:lpstr>
      <vt:lpstr>Risk Factors</vt:lpstr>
      <vt:lpstr>Risk Factors</vt:lpstr>
      <vt:lpstr>Risk Factors</vt:lpstr>
      <vt:lpstr>Risk Factors</vt:lpstr>
      <vt:lpstr>Limiting Exposure</vt:lpstr>
      <vt:lpstr>Disinfectants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Biosecurity</dc:title>
  <dc:subject>ASA - Lesson 3.3 Home Sweet Home</dc:subject>
  <dc:creator>Marlene Mensch</dc:creator>
  <cp:lastModifiedBy>Leslie Fairchild</cp:lastModifiedBy>
  <cp:revision>15</cp:revision>
  <dcterms:created xsi:type="dcterms:W3CDTF">2014-09-22T08:50:11Z</dcterms:created>
  <dcterms:modified xsi:type="dcterms:W3CDTF">2015-04-02T22:54:07Z</dcterms:modified>
</cp:coreProperties>
</file>