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258" r:id="rId3"/>
    <p:sldId id="272" r:id="rId4"/>
    <p:sldId id="273" r:id="rId5"/>
    <p:sldId id="274" r:id="rId6"/>
    <p:sldId id="275" r:id="rId7"/>
    <p:sldId id="276" r:id="rId8"/>
    <p:sldId id="277" r:id="rId9"/>
    <p:sldId id="278" r:id="rId10"/>
    <p:sldId id="279" r:id="rId11"/>
    <p:sldId id="280" r:id="rId12"/>
    <p:sldId id="281" r:id="rId13"/>
    <p:sldId id="282" r:id="rId14"/>
    <p:sldId id="25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1555" y="6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What is a Disease?</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
        <p:nvSpPr>
          <p:cNvPr id="7" name="Date Placeholder 6"/>
          <p:cNvSpPr>
            <a:spLocks noGrp="1"/>
          </p:cNvSpPr>
          <p:nvPr>
            <p:ph type="dt" idx="1"/>
          </p:nvPr>
        </p:nvSpPr>
        <p:spPr>
          <a:xfrm>
            <a:off x="3810000" y="0"/>
            <a:ext cx="3046413" cy="457200"/>
          </a:xfrm>
          <a:prstGeom prst="rect">
            <a:avLst/>
          </a:prstGeom>
        </p:spPr>
        <p:txBody>
          <a:bodyPr/>
          <a:lstStyle/>
          <a:p>
            <a:r>
              <a:rPr lang="en-US" sz="1200" dirty="0" smtClean="0">
                <a:latin typeface="Arial" pitchFamily="34" charset="0"/>
                <a:cs typeface="Arial" pitchFamily="34" charset="0"/>
              </a:rPr>
              <a:t>Principles of Agricultural Science – Animal</a:t>
            </a:r>
          </a:p>
          <a:p>
            <a:r>
              <a:rPr lang="en-US" sz="1200" dirty="0" smtClean="0">
                <a:latin typeface="Arial" pitchFamily="34" charset="0"/>
                <a:cs typeface="Arial" pitchFamily="34" charset="0"/>
              </a:rPr>
              <a:t>    Unit 8 – Lesson 8.1 Popular Pathogens</a:t>
            </a:r>
            <a:endParaRPr lang="en-US" sz="1200" dirty="0"/>
          </a:p>
        </p:txBody>
      </p:sp>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smtClean="0"/>
              <a:t>What Is a Disease?</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8.1 Popular Pathogens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What Is a Disease?</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8.1 Popular Pathogens</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7651"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765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A37A19A-3ADB-4050-8D7F-06DD2831A0BE}" type="slidenum">
              <a:rPr lang="en-US" altLang="en-US" sz="1200"/>
              <a:pPr eaLnBrk="1" hangingPunct="1"/>
              <a:t>10</a:t>
            </a:fld>
            <a:endParaRPr lang="en-US" altLang="en-US" sz="1200"/>
          </a:p>
        </p:txBody>
      </p:sp>
      <p:sp>
        <p:nvSpPr>
          <p:cNvPr id="27653"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Spider lamb syndrome is a genetic disorder thought to be originally caused by a genetic mutation. It occurs infrequently, mostly in black-faced sheep. It is recessive. The frequency has increased in recent years, possibly due to intensive selection practices.</a:t>
            </a:r>
          </a:p>
        </p:txBody>
      </p:sp>
    </p:spTree>
    <p:extLst>
      <p:ext uri="{BB962C8B-B14F-4D97-AF65-F5344CB8AC3E}">
        <p14:creationId xmlns:p14="http://schemas.microsoft.com/office/powerpoint/2010/main" val="2337891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8675"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867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D30015B-BD15-413E-AEE2-47E5F567F405}" type="slidenum">
              <a:rPr lang="en-US" altLang="en-US" sz="1200"/>
              <a:pPr eaLnBrk="1" hangingPunct="1"/>
              <a:t>11</a:t>
            </a:fld>
            <a:endParaRPr lang="en-US" altLang="en-US" sz="1200"/>
          </a:p>
        </p:txBody>
      </p:sp>
      <p:sp>
        <p:nvSpPr>
          <p:cNvPr id="28677"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Diseases can be spread through both direct contact and indirect contact.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 next two slides define Vectors and Fomites.</a:t>
            </a:r>
          </a:p>
        </p:txBody>
      </p:sp>
    </p:spTree>
    <p:extLst>
      <p:ext uri="{BB962C8B-B14F-4D97-AF65-F5344CB8AC3E}">
        <p14:creationId xmlns:p14="http://schemas.microsoft.com/office/powerpoint/2010/main" val="224436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9699"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970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0E74A35-62EE-40AC-9281-3532E1043F5A}" type="slidenum">
              <a:rPr lang="en-US" altLang="en-US" sz="1200"/>
              <a:pPr eaLnBrk="1" hangingPunct="1"/>
              <a:t>12</a:t>
            </a:fld>
            <a:endParaRPr lang="en-US" altLang="en-US" sz="1200"/>
          </a:p>
        </p:txBody>
      </p:sp>
      <p:sp>
        <p:nvSpPr>
          <p:cNvPr id="29701"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Some diseases can be carried on an insect or animal without infecting that animal. When an animal or insect is a carrier of a pathogen without becoming infected itself, it is considered a vector.</a:t>
            </a:r>
          </a:p>
        </p:txBody>
      </p:sp>
    </p:spTree>
    <p:extLst>
      <p:ext uri="{BB962C8B-B14F-4D97-AF65-F5344CB8AC3E}">
        <p14:creationId xmlns:p14="http://schemas.microsoft.com/office/powerpoint/2010/main" val="7634653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3072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072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13000DC-4554-4CF5-920B-E3B241D96884}" type="slidenum">
              <a:rPr lang="en-US" altLang="en-US" sz="1200"/>
              <a:pPr eaLnBrk="1" hangingPunct="1"/>
              <a:t>13</a:t>
            </a:fld>
            <a:endParaRPr lang="en-US" altLang="en-US" sz="1200"/>
          </a:p>
        </p:txBody>
      </p:sp>
      <p:sp>
        <p:nvSpPr>
          <p:cNvPr id="30725"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Diseases can be spread through indirect contact. The object that transfers the contagion is called a fomite. Examples of some objects that can be a fomite are door handles, desk tops, and feed and water troughs. These objects may be infected with saliva, tears, nasal discharge, urine, and feces.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 ability of contagious diseases to spread without direct contact is one reason for the recommendation of frequent hand-washing during cold and flu season.</a:t>
            </a:r>
          </a:p>
        </p:txBody>
      </p:sp>
    </p:spTree>
    <p:extLst>
      <p:ext uri="{BB962C8B-B14F-4D97-AF65-F5344CB8AC3E}">
        <p14:creationId xmlns:p14="http://schemas.microsoft.com/office/powerpoint/2010/main" val="42262564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14</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smtClean="0"/>
              <a:t>What Is </a:t>
            </a:r>
            <a:r>
              <a:rPr lang="en-US" dirty="0" smtClean="0"/>
              <a:t>a Disease?</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8.1 Popular Pathogens</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What Is a Disease?</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8.1 Popular Pathogens</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048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A749E71-F58D-4EFF-8843-0B1BCB84D357}" type="slidenum">
              <a:rPr lang="en-US" altLang="en-US" sz="1200"/>
              <a:pPr eaLnBrk="1" hangingPunct="1"/>
              <a:t>3</a:t>
            </a:fld>
            <a:endParaRPr lang="en-US" altLang="en-US" sz="1200"/>
          </a:p>
        </p:txBody>
      </p:sp>
      <p:sp>
        <p:nvSpPr>
          <p:cNvPr id="20485"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Pathogens are anything that causes disease. You studied some prevention of pathogens in </a:t>
            </a:r>
            <a:r>
              <a:rPr lang="en-US" altLang="en-US" b="0" i="1" dirty="0" smtClean="0">
                <a:latin typeface="Arial" panose="020B0604020202020204" pitchFamily="34" charset="0"/>
              </a:rPr>
              <a:t>Lesson 3.3 Home Sweet Home </a:t>
            </a:r>
            <a:r>
              <a:rPr lang="en-US" altLang="en-US" dirty="0" smtClean="0">
                <a:latin typeface="Arial" panose="020B0604020202020204" pitchFamily="34" charset="0"/>
              </a:rPr>
              <a:t>when you discussed biosecurity. In this lesson, you will take a closer look at pathogens and the types of pathogens that cause livestock producers significant concern.</a:t>
            </a:r>
          </a:p>
        </p:txBody>
      </p:sp>
    </p:spTree>
    <p:extLst>
      <p:ext uri="{BB962C8B-B14F-4D97-AF65-F5344CB8AC3E}">
        <p14:creationId xmlns:p14="http://schemas.microsoft.com/office/powerpoint/2010/main" val="251445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150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B17ED39-682E-4395-AC1F-121F10E27CC4}" type="slidenum">
              <a:rPr lang="en-US" altLang="en-US" sz="1200"/>
              <a:pPr eaLnBrk="1" hangingPunct="1"/>
              <a:t>4</a:t>
            </a:fld>
            <a:endParaRPr lang="en-US" altLang="en-US" sz="1200"/>
          </a:p>
        </p:txBody>
      </p:sp>
      <p:sp>
        <p:nvSpPr>
          <p:cNvPr id="21509"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Diseases have many causes and come in many forms. Some are very mild and animals recover easily on their own. Others are far more serious and may lead to death. Producers strive to limit diseases and exposure to disease-causing agents to maintain the health of their animals and to maximize profits.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Diseases are commonly classified into the following three categories: infectious, contagious, and non-infectious. Contagious diseases are infectious, but not all infectious diseases are contagious. </a:t>
            </a:r>
          </a:p>
        </p:txBody>
      </p:sp>
    </p:spTree>
    <p:extLst>
      <p:ext uri="{BB962C8B-B14F-4D97-AF65-F5344CB8AC3E}">
        <p14:creationId xmlns:p14="http://schemas.microsoft.com/office/powerpoint/2010/main" val="4291350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2531"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F70739E-F3B2-410C-9BDD-14435F11CA5A}" type="slidenum">
              <a:rPr lang="en-US" altLang="en-US" sz="1200"/>
              <a:pPr eaLnBrk="1" hangingPunct="1"/>
              <a:t>5</a:t>
            </a:fld>
            <a:endParaRPr lang="en-US" altLang="en-US" sz="1200"/>
          </a:p>
        </p:txBody>
      </p:sp>
      <p:sp>
        <p:nvSpPr>
          <p:cNvPr id="22533"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Infectious diseases occur when microorganisms enter and attack the body of animals. Infectious diseases are not always spread from animal to animal, but can be ingested in food and water, acquired through the air, and absorbed through the skin and mucous membranes.</a:t>
            </a:r>
          </a:p>
        </p:txBody>
      </p:sp>
    </p:spTree>
    <p:extLst>
      <p:ext uri="{BB962C8B-B14F-4D97-AF65-F5344CB8AC3E}">
        <p14:creationId xmlns:p14="http://schemas.microsoft.com/office/powerpoint/2010/main" val="1408021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3555"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4373324-B649-4568-9A8D-B82A795DD6BF}" type="slidenum">
              <a:rPr lang="en-US" altLang="en-US" sz="1200"/>
              <a:pPr eaLnBrk="1" hangingPunct="1"/>
              <a:t>6</a:t>
            </a:fld>
            <a:endParaRPr lang="en-US" altLang="en-US" sz="1200"/>
          </a:p>
        </p:txBody>
      </p:sp>
      <p:sp>
        <p:nvSpPr>
          <p:cNvPr id="23557"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Incorrectly called Mad Cow Disease, Bovine Spongiform Encephalopathy (BSE) is an example of an infectious disease. In cattle, it is most commonly caused by feeding meat and bone meal containing infected prions. BSE causes degeneration of the brain and spinal cord. It has a 3-5 year incubation period and is typically only seen in older cattle.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BSE is a transmissible spongiform encephalopathy (TSE). Other TSE’s include </a:t>
            </a:r>
            <a:r>
              <a:rPr lang="en-US" altLang="en-US" dirty="0" err="1" smtClean="0">
                <a:latin typeface="Arial" panose="020B0604020202020204" pitchFamily="34" charset="0"/>
              </a:rPr>
              <a:t>scrapie</a:t>
            </a:r>
            <a:r>
              <a:rPr lang="en-US" altLang="en-US" dirty="0" smtClean="0">
                <a:latin typeface="Arial" panose="020B0604020202020204" pitchFamily="34" charset="0"/>
              </a:rPr>
              <a:t> in sheep and variant Creutzfeldt-Jakob Disease (</a:t>
            </a:r>
            <a:r>
              <a:rPr lang="en-US" altLang="en-US" dirty="0" err="1" smtClean="0">
                <a:latin typeface="Arial" panose="020B0604020202020204" pitchFamily="34" charset="0"/>
              </a:rPr>
              <a:t>vCJD</a:t>
            </a:r>
            <a:r>
              <a:rPr lang="en-US" altLang="en-US" dirty="0" smtClean="0">
                <a:latin typeface="Arial" panose="020B0604020202020204" pitchFamily="34" charset="0"/>
              </a:rPr>
              <a:t>) in humans.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Cattle slaughtered under 36 months of age should not be infected with BSE. </a:t>
            </a:r>
          </a:p>
        </p:txBody>
      </p:sp>
    </p:spTree>
    <p:extLst>
      <p:ext uri="{BB962C8B-B14F-4D97-AF65-F5344CB8AC3E}">
        <p14:creationId xmlns:p14="http://schemas.microsoft.com/office/powerpoint/2010/main" val="6729000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4579"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6DC015A-C7B7-4F0A-A359-853BD46D2A3F}" type="slidenum">
              <a:rPr lang="en-US" altLang="en-US" sz="1200"/>
              <a:pPr eaLnBrk="1" hangingPunct="1"/>
              <a:t>7</a:t>
            </a:fld>
            <a:endParaRPr lang="en-US" altLang="en-US" sz="1200"/>
          </a:p>
        </p:txBody>
      </p:sp>
      <p:sp>
        <p:nvSpPr>
          <p:cNvPr id="24581"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If an animal or a human has a contagious disease, that means it can be spread and caught by another animal or human. For example, in humans, the common cold or flu is contagious and easily spreads. In animals, many diseases are contagious and can be spread from animal to animal or from one herd of animals to another herd of animals. </a:t>
            </a:r>
          </a:p>
        </p:txBody>
      </p:sp>
    </p:spTree>
    <p:extLst>
      <p:ext uri="{BB962C8B-B14F-4D97-AF65-F5344CB8AC3E}">
        <p14:creationId xmlns:p14="http://schemas.microsoft.com/office/powerpoint/2010/main" val="31029245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560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E0C7058-F732-49B4-9EAA-F0DD6DF6EF20}" type="slidenum">
              <a:rPr lang="en-US" altLang="en-US" sz="1200"/>
              <a:pPr eaLnBrk="1" hangingPunct="1"/>
              <a:t>8</a:t>
            </a:fld>
            <a:endParaRPr lang="en-US" altLang="en-US" sz="1200"/>
          </a:p>
        </p:txBody>
      </p:sp>
      <p:sp>
        <p:nvSpPr>
          <p:cNvPr id="25605"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Foot-and-Mouth Disease (FMD) is a highly contagious, viral disease that affects cloven-hoofed animals. It can be spread by humans, birds, and other animals that are not affected by the disease. The disease is identified by a high fever, blisters in the mouth, and on the feet and legs.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FMD is not typically fatal, but recovery is a very slow process and the disease is so contagious that destruction of infected animals is used to prevent spread of the disease.</a:t>
            </a:r>
          </a:p>
        </p:txBody>
      </p:sp>
    </p:spTree>
    <p:extLst>
      <p:ext uri="{BB962C8B-B14F-4D97-AF65-F5344CB8AC3E}">
        <p14:creationId xmlns:p14="http://schemas.microsoft.com/office/powerpoint/2010/main" val="3606448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What Is a Disease?</a:t>
            </a:r>
          </a:p>
        </p:txBody>
      </p:sp>
      <p:sp>
        <p:nvSpPr>
          <p:cNvPr id="2662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263331C-8248-4FFB-A946-984A2D87408D}" type="slidenum">
              <a:rPr lang="en-US" altLang="en-US" sz="1200"/>
              <a:pPr eaLnBrk="1" hangingPunct="1"/>
              <a:t>9</a:t>
            </a:fld>
            <a:endParaRPr lang="en-US" altLang="en-US" sz="1200"/>
          </a:p>
        </p:txBody>
      </p:sp>
      <p:sp>
        <p:nvSpPr>
          <p:cNvPr id="26629" name="Rectangle 9"/>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Some diseases are caused by genetic or nutritional problems. Genetic disorders are caused by mutations and may be passed on to offspring. Some mutations are beneficial, while others are harmful and even lethal.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Nutritional disorders were discussed in </a:t>
            </a:r>
            <a:r>
              <a:rPr lang="en-US" altLang="en-US" b="0" i="1" dirty="0" smtClean="0">
                <a:latin typeface="Arial" panose="020B0604020202020204" pitchFamily="34" charset="0"/>
              </a:rPr>
              <a:t>Unit 5 Animal Nutrition </a:t>
            </a:r>
            <a:r>
              <a:rPr lang="en-US" altLang="en-US" dirty="0" smtClean="0">
                <a:latin typeface="Arial" panose="020B0604020202020204" pitchFamily="34" charset="0"/>
              </a:rPr>
              <a:t>and are caused by improper feeding practices.</a:t>
            </a:r>
          </a:p>
        </p:txBody>
      </p:sp>
    </p:spTree>
    <p:extLst>
      <p:ext uri="{BB962C8B-B14F-4D97-AF65-F5344CB8AC3E}">
        <p14:creationId xmlns:p14="http://schemas.microsoft.com/office/powerpoint/2010/main" val="15873820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52D7AFC-FF1B-4335-9039-57BCB074C2CF}" type="slidenum">
              <a:rPr lang="en-US" altLang="en-US" sz="1400"/>
              <a:pPr eaLnBrk="1" hangingPunct="1"/>
              <a:t>10</a:t>
            </a:fld>
            <a:endParaRPr lang="en-US" altLang="en-US" sz="1400"/>
          </a:p>
        </p:txBody>
      </p:sp>
      <p:sp>
        <p:nvSpPr>
          <p:cNvPr id="12291" name="Rectangle 2"/>
          <p:cNvSpPr>
            <a:spLocks noGrp="1" noChangeArrowheads="1"/>
          </p:cNvSpPr>
          <p:nvPr>
            <p:ph type="title"/>
          </p:nvPr>
        </p:nvSpPr>
        <p:spPr>
          <a:xfrm>
            <a:off x="0" y="274638"/>
            <a:ext cx="9144000" cy="1020762"/>
          </a:xfrm>
        </p:spPr>
        <p:txBody>
          <a:bodyPr/>
          <a:lstStyle/>
          <a:p>
            <a:pPr eaLnBrk="1" hangingPunct="1"/>
            <a:r>
              <a:rPr lang="en-US" altLang="en-US" sz="4600" dirty="0" smtClean="0"/>
              <a:t>Non-Infectious Disease</a:t>
            </a:r>
          </a:p>
        </p:txBody>
      </p:sp>
      <p:sp>
        <p:nvSpPr>
          <p:cNvPr id="12292" name="Rectangle 3"/>
          <p:cNvSpPr>
            <a:spLocks noGrp="1" noChangeArrowheads="1"/>
          </p:cNvSpPr>
          <p:nvPr>
            <p:ph type="body" idx="1"/>
          </p:nvPr>
        </p:nvSpPr>
        <p:spPr>
          <a:xfrm>
            <a:off x="457200" y="2133600"/>
            <a:ext cx="8229600" cy="3992563"/>
          </a:xfrm>
        </p:spPr>
        <p:txBody>
          <a:bodyPr/>
          <a:lstStyle/>
          <a:p>
            <a:pPr marL="0" indent="0" eaLnBrk="1" hangingPunct="1">
              <a:buNone/>
            </a:pPr>
            <a:r>
              <a:rPr lang="en-US" altLang="en-US" sz="3600" dirty="0" smtClean="0"/>
              <a:t>Example: Spider Lamb Syndrome</a:t>
            </a:r>
          </a:p>
          <a:p>
            <a:pPr eaLnBrk="1" hangingPunct="1"/>
            <a:r>
              <a:rPr lang="en-US" altLang="en-US" sz="3600" dirty="0" smtClean="0"/>
              <a:t>Genetic disorder</a:t>
            </a:r>
          </a:p>
          <a:p>
            <a:pPr eaLnBrk="1" hangingPunct="1"/>
            <a:endParaRPr lang="en-US" altLang="en-US" sz="3600" dirty="0" smtClean="0"/>
          </a:p>
          <a:p>
            <a:pPr eaLnBrk="1" hangingPunct="1"/>
            <a:r>
              <a:rPr lang="en-US" altLang="en-US" sz="3600" dirty="0" smtClean="0"/>
              <a:t>Causes skeletal deformities, such as bent legs, crooked spine, long neck and flattened ribs</a:t>
            </a:r>
          </a:p>
          <a:p>
            <a:pPr eaLnBrk="1" hangingPunct="1"/>
            <a:endParaRPr lang="en-US" altLang="en-US" sz="3600" dirty="0" smtClean="0"/>
          </a:p>
        </p:txBody>
      </p:sp>
    </p:spTree>
    <p:extLst>
      <p:ext uri="{BB962C8B-B14F-4D97-AF65-F5344CB8AC3E}">
        <p14:creationId xmlns:p14="http://schemas.microsoft.com/office/powerpoint/2010/main" val="1463685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EDCBC94-09A4-4431-B77F-A43033EDE98E}" type="slidenum">
              <a:rPr lang="en-US" altLang="en-US" sz="1400"/>
              <a:pPr eaLnBrk="1" hangingPunct="1"/>
              <a:t>11</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smtClean="0"/>
              <a:t>How Diseases Spread</a:t>
            </a:r>
          </a:p>
        </p:txBody>
      </p:sp>
      <p:sp>
        <p:nvSpPr>
          <p:cNvPr id="13316" name="Rectangle 3"/>
          <p:cNvSpPr>
            <a:spLocks noGrp="1" noChangeArrowheads="1"/>
          </p:cNvSpPr>
          <p:nvPr>
            <p:ph type="body" idx="1"/>
          </p:nvPr>
        </p:nvSpPr>
        <p:spPr/>
        <p:txBody>
          <a:bodyPr/>
          <a:lstStyle/>
          <a:p>
            <a:pPr eaLnBrk="1" hangingPunct="1"/>
            <a:r>
              <a:rPr lang="en-US" altLang="en-US" sz="3600" smtClean="0"/>
              <a:t>Direct contact</a:t>
            </a:r>
          </a:p>
          <a:p>
            <a:pPr lvl="1" eaLnBrk="1" hangingPunct="1"/>
            <a:r>
              <a:rPr lang="en-US" altLang="en-US" sz="3200" smtClean="0"/>
              <a:t>Animal to animal or person to person contact</a:t>
            </a:r>
          </a:p>
          <a:p>
            <a:pPr lvl="1" eaLnBrk="1" hangingPunct="1"/>
            <a:r>
              <a:rPr lang="en-US" altLang="en-US" sz="3200" smtClean="0"/>
              <a:t>Shaking hands</a:t>
            </a:r>
          </a:p>
          <a:p>
            <a:pPr eaLnBrk="1" hangingPunct="1"/>
            <a:r>
              <a:rPr lang="en-US" altLang="en-US" sz="3600" smtClean="0"/>
              <a:t>Indirect contact</a:t>
            </a:r>
          </a:p>
          <a:p>
            <a:pPr lvl="1" eaLnBrk="1" hangingPunct="1"/>
            <a:r>
              <a:rPr lang="en-US" altLang="en-US" sz="3200" smtClean="0"/>
              <a:t>Vectors</a:t>
            </a:r>
          </a:p>
          <a:p>
            <a:pPr lvl="1" eaLnBrk="1" hangingPunct="1"/>
            <a:r>
              <a:rPr lang="en-US" altLang="en-US" sz="3200" smtClean="0"/>
              <a:t>Fomites</a:t>
            </a:r>
          </a:p>
          <a:p>
            <a:pPr eaLnBrk="1" hangingPunct="1"/>
            <a:endParaRPr lang="en-US" altLang="en-US" smtClean="0"/>
          </a:p>
        </p:txBody>
      </p:sp>
      <p:pic>
        <p:nvPicPr>
          <p:cNvPr id="13317" name="Picture 4"/>
          <p:cNvPicPr>
            <a:picLocks noChangeAspect="1" noChangeArrowheads="1"/>
          </p:cNvPicPr>
          <p:nvPr/>
        </p:nvPicPr>
        <p:blipFill>
          <a:blip r:embed="rId3">
            <a:extLst>
              <a:ext uri="{28A0092B-C50C-407E-A947-70E740481C1C}">
                <a14:useLocalDpi xmlns:a14="http://schemas.microsoft.com/office/drawing/2010/main" val="0"/>
              </a:ext>
            </a:extLst>
          </a:blip>
          <a:srcRect l="53398" t="61336" r="29515" b="15260"/>
          <a:stretch>
            <a:fillRect/>
          </a:stretch>
        </p:blipFill>
        <p:spPr bwMode="auto">
          <a:xfrm>
            <a:off x="5257800" y="3352800"/>
            <a:ext cx="2895600"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7826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01D343F-C415-490B-A16E-C839F943E49A}" type="slidenum">
              <a:rPr lang="en-US" altLang="en-US" sz="1400"/>
              <a:pPr eaLnBrk="1" hangingPunct="1"/>
              <a:t>12</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dirty="0" smtClean="0"/>
              <a:t>How Diseases Spread</a:t>
            </a:r>
          </a:p>
        </p:txBody>
      </p:sp>
      <p:sp>
        <p:nvSpPr>
          <p:cNvPr id="14340" name="Rectangle 3"/>
          <p:cNvSpPr>
            <a:spLocks noGrp="1" noChangeArrowheads="1"/>
          </p:cNvSpPr>
          <p:nvPr>
            <p:ph type="body" idx="1"/>
          </p:nvPr>
        </p:nvSpPr>
        <p:spPr/>
        <p:txBody>
          <a:bodyPr/>
          <a:lstStyle/>
          <a:p>
            <a:pPr eaLnBrk="1" hangingPunct="1"/>
            <a:r>
              <a:rPr lang="en-US" altLang="en-US" sz="3600" dirty="0" smtClean="0"/>
              <a:t>Vector</a:t>
            </a:r>
          </a:p>
          <a:p>
            <a:pPr lvl="1"/>
            <a:r>
              <a:rPr lang="en-US" altLang="en-US" dirty="0" smtClean="0"/>
              <a:t>Any agent, such as an insect or animal that transmits, carries, or spreads a disease from one plant or animal to another. </a:t>
            </a:r>
          </a:p>
          <a:p>
            <a:pPr lvl="1"/>
            <a:r>
              <a:rPr lang="en-US" altLang="en-US" dirty="0" smtClean="0"/>
              <a:t>Example:</a:t>
            </a:r>
          </a:p>
          <a:p>
            <a:pPr lvl="2"/>
            <a:r>
              <a:rPr lang="en-US" altLang="en-US" dirty="0" smtClean="0"/>
              <a:t>Mosquito carrying malaria</a:t>
            </a:r>
          </a:p>
        </p:txBody>
      </p:sp>
      <p:pic>
        <p:nvPicPr>
          <p:cNvPr id="14341" name="Picture 5" descr="an04220_[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3200" y="3886200"/>
            <a:ext cx="1362075" cy="181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3739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6B14847-12D2-4EA2-AA05-373A7A7CDAE3}" type="slidenum">
              <a:rPr lang="en-US" altLang="en-US" sz="1400"/>
              <a:pPr eaLnBrk="1" hangingPunct="1"/>
              <a:t>13</a:t>
            </a:fld>
            <a:endParaRPr lang="en-US" altLang="en-US" sz="1400"/>
          </a:p>
        </p:txBody>
      </p:sp>
      <p:sp>
        <p:nvSpPr>
          <p:cNvPr id="15363" name="Rectangle 2"/>
          <p:cNvSpPr>
            <a:spLocks noGrp="1" noChangeArrowheads="1"/>
          </p:cNvSpPr>
          <p:nvPr>
            <p:ph type="title"/>
          </p:nvPr>
        </p:nvSpPr>
        <p:spPr/>
        <p:txBody>
          <a:bodyPr>
            <a:normAutofit/>
          </a:bodyPr>
          <a:lstStyle/>
          <a:p>
            <a:pPr eaLnBrk="1" hangingPunct="1"/>
            <a:r>
              <a:rPr lang="en-US" altLang="en-US" dirty="0" smtClean="0"/>
              <a:t>How Diseases Spread</a:t>
            </a:r>
          </a:p>
        </p:txBody>
      </p:sp>
      <p:sp>
        <p:nvSpPr>
          <p:cNvPr id="15364" name="Rectangle 3"/>
          <p:cNvSpPr>
            <a:spLocks noGrp="1" noChangeArrowheads="1"/>
          </p:cNvSpPr>
          <p:nvPr>
            <p:ph type="body" idx="1"/>
          </p:nvPr>
        </p:nvSpPr>
        <p:spPr>
          <a:xfrm>
            <a:off x="457200" y="2057400"/>
            <a:ext cx="8001000" cy="4068763"/>
          </a:xfrm>
        </p:spPr>
        <p:txBody>
          <a:bodyPr/>
          <a:lstStyle/>
          <a:p>
            <a:pPr eaLnBrk="1" hangingPunct="1"/>
            <a:r>
              <a:rPr lang="en-US" altLang="en-US" sz="3600" dirty="0" smtClean="0"/>
              <a:t>Fomites</a:t>
            </a:r>
          </a:p>
          <a:p>
            <a:pPr lvl="1"/>
            <a:r>
              <a:rPr lang="en-US" altLang="en-US" dirty="0" smtClean="0"/>
              <a:t>Contaminated inanimate objects</a:t>
            </a:r>
          </a:p>
          <a:p>
            <a:pPr lvl="1"/>
            <a:r>
              <a:rPr lang="en-US" altLang="en-US" dirty="0" smtClean="0"/>
              <a:t>Substance other than food that may harbor or transmit a disease </a:t>
            </a:r>
          </a:p>
          <a:p>
            <a:pPr lvl="1"/>
            <a:r>
              <a:rPr lang="en-US" altLang="en-US" dirty="0" smtClean="0"/>
              <a:t>Example:</a:t>
            </a:r>
          </a:p>
          <a:p>
            <a:pPr lvl="2"/>
            <a:r>
              <a:rPr lang="en-US" altLang="en-US" dirty="0" smtClean="0"/>
              <a:t>Sharing straws or water troughs</a:t>
            </a:r>
          </a:p>
          <a:p>
            <a:pPr lvl="1" eaLnBrk="1" hangingPunct="1">
              <a:buFontTx/>
              <a:buNone/>
            </a:pPr>
            <a:endParaRPr lang="en-US" altLang="en-US" sz="3200" dirty="0" smtClean="0"/>
          </a:p>
          <a:p>
            <a:pPr lvl="1" eaLnBrk="1" hangingPunct="1"/>
            <a:endParaRPr lang="en-US" altLang="en-US" sz="3200" dirty="0" smtClean="0"/>
          </a:p>
        </p:txBody>
      </p:sp>
      <p:pic>
        <p:nvPicPr>
          <p:cNvPr id="15365" name="Picture 4" descr="j030759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3886200"/>
            <a:ext cx="163353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2354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724400"/>
          </a:xfrm>
        </p:spPr>
        <p:txBody>
          <a:bodyPr>
            <a:normAutofit/>
          </a:bodyPr>
          <a:lstStyle/>
          <a:p>
            <a:pPr>
              <a:lnSpc>
                <a:spcPct val="80000"/>
              </a:lnSpc>
              <a:buNone/>
            </a:pPr>
            <a:r>
              <a:rPr lang="en-US" altLang="en-US" dirty="0"/>
              <a:t>Feldkamp, S. (Ed.). (2002). </a:t>
            </a:r>
            <a:r>
              <a:rPr lang="en-US" altLang="en-US" i="1" dirty="0"/>
              <a:t>Modern biology</a:t>
            </a:r>
            <a:r>
              <a:rPr lang="en-US" altLang="en-US" dirty="0"/>
              <a:t>. Austin, TX: Holt, Rinehart, and Winston.</a:t>
            </a:r>
          </a:p>
          <a:p>
            <a:pPr>
              <a:lnSpc>
                <a:spcPct val="80000"/>
              </a:lnSpc>
              <a:buNone/>
            </a:pPr>
            <a:r>
              <a:rPr lang="en-US" altLang="en-US" dirty="0" err="1"/>
              <a:t>Herren</a:t>
            </a:r>
            <a:r>
              <a:rPr lang="en-US" altLang="en-US" dirty="0"/>
              <a:t>, R.V. (2007). </a:t>
            </a:r>
            <a:r>
              <a:rPr lang="en-US" altLang="en-US" i="1" dirty="0"/>
              <a:t>The science of animal agriculture (3rd ed.)</a:t>
            </a:r>
            <a:r>
              <a:rPr lang="en-US" altLang="en-US" dirty="0"/>
              <a:t>. Clifton Park, NY: Delmar.</a:t>
            </a:r>
          </a:p>
          <a:p>
            <a:pPr>
              <a:lnSpc>
                <a:spcPct val="80000"/>
              </a:lnSpc>
              <a:buNone/>
            </a:pPr>
            <a:r>
              <a:rPr lang="en-US" altLang="en-US" dirty="0" err="1"/>
              <a:t>Herren</a:t>
            </a:r>
            <a:r>
              <a:rPr lang="en-US" altLang="en-US" dirty="0"/>
              <a:t>, R. V., &amp; Donahue, R. L. (2000). </a:t>
            </a:r>
            <a:r>
              <a:rPr lang="en-US" altLang="en-US" i="1" dirty="0"/>
              <a:t>Delmar’s agriscience dictionary with searchable CD-ROM</a:t>
            </a:r>
            <a:r>
              <a:rPr lang="en-US" altLang="en-US" dirty="0"/>
              <a:t>. Albany, NY: Delmar. </a:t>
            </a:r>
          </a:p>
          <a:p>
            <a:pPr>
              <a:lnSpc>
                <a:spcPct val="80000"/>
              </a:lnSpc>
              <a:buNone/>
            </a:pPr>
            <a:r>
              <a:rPr lang="en-US" altLang="en-US" dirty="0" err="1"/>
              <a:t>Lawhead</a:t>
            </a:r>
            <a:r>
              <a:rPr lang="en-US" altLang="en-US" dirty="0"/>
              <a:t>, J., &amp; Baker, M. (2005). </a:t>
            </a:r>
            <a:r>
              <a:rPr lang="en-US" altLang="en-US" i="1" dirty="0"/>
              <a:t>Introduction to veterinary science</a:t>
            </a:r>
            <a:r>
              <a:rPr lang="en-US" altLang="en-US" dirty="0"/>
              <a:t>. Clifton Park, NY: Delmar. </a:t>
            </a:r>
          </a:p>
        </p:txBody>
      </p:sp>
      <p:sp>
        <p:nvSpPr>
          <p:cNvPr id="4" name="Slide Number Placeholder 3"/>
          <p:cNvSpPr>
            <a:spLocks noGrp="1"/>
          </p:cNvSpPr>
          <p:nvPr>
            <p:ph type="sldNum" sz="quarter" idx="12"/>
          </p:nvPr>
        </p:nvSpPr>
        <p:spPr/>
        <p:txBody>
          <a:bodyPr/>
          <a:lstStyle/>
          <a:p>
            <a:fld id="{4B98D9DB-9F03-49E4-BBAA-20DA05506B06}" type="slidenum">
              <a:rPr lang="en-US" smtClean="0"/>
              <a:t>14</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What Is a Disease?</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8 – Lesson </a:t>
            </a:r>
            <a:r>
              <a:rPr lang="en-US" sz="3200" kern="0" noProof="0" dirty="0" smtClean="0">
                <a:solidFill>
                  <a:sysClr val="windowText" lastClr="000000"/>
                </a:solidFill>
                <a:latin typeface="Arial" pitchFamily="34" charset="0"/>
                <a:cs typeface="Arial" pitchFamily="34" charset="0"/>
              </a:rPr>
              <a:t>8.1 Popular Pathogens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9ED0A0B-9278-493B-AFB3-6E4D55A9299B}"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mtClean="0"/>
              <a:t>Pathogens</a:t>
            </a:r>
          </a:p>
        </p:txBody>
      </p:sp>
      <p:sp>
        <p:nvSpPr>
          <p:cNvPr id="5124" name="Rectangle 3"/>
          <p:cNvSpPr>
            <a:spLocks noGrp="1" noChangeArrowheads="1"/>
          </p:cNvSpPr>
          <p:nvPr>
            <p:ph type="body" idx="1"/>
          </p:nvPr>
        </p:nvSpPr>
        <p:spPr>
          <a:xfrm>
            <a:off x="457200" y="1828800"/>
            <a:ext cx="6477000" cy="4297363"/>
          </a:xfrm>
        </p:spPr>
        <p:txBody>
          <a:bodyPr/>
          <a:lstStyle/>
          <a:p>
            <a:pPr eaLnBrk="1" hangingPunct="1"/>
            <a:r>
              <a:rPr lang="en-US" altLang="en-US" sz="3600" dirty="0" smtClean="0"/>
              <a:t>Anything capable of causing disease. </a:t>
            </a:r>
          </a:p>
          <a:p>
            <a:pPr eaLnBrk="1" hangingPunct="1"/>
            <a:r>
              <a:rPr lang="en-US" altLang="en-US" sz="3600" dirty="0"/>
              <a:t>A</a:t>
            </a:r>
            <a:r>
              <a:rPr lang="en-US" altLang="en-US" sz="3600" dirty="0" smtClean="0"/>
              <a:t> living, microscopic, disease-producing agent, such as a bacteria or virus. </a:t>
            </a:r>
          </a:p>
        </p:txBody>
      </p:sp>
      <p:pic>
        <p:nvPicPr>
          <p:cNvPr id="5125" name="Picture 4" descr="pe02467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994543">
            <a:off x="6529384" y="2647902"/>
            <a:ext cx="1708150" cy="211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 descr="j030570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6458" y="4786312"/>
            <a:ext cx="1165225"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0969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EF29260-7BDE-4174-A346-46C7D2AFF342}"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Disease</a:t>
            </a:r>
          </a:p>
        </p:txBody>
      </p:sp>
      <p:sp>
        <p:nvSpPr>
          <p:cNvPr id="6148" name="Rectangle 3"/>
          <p:cNvSpPr>
            <a:spLocks noGrp="1" noChangeArrowheads="1"/>
          </p:cNvSpPr>
          <p:nvPr>
            <p:ph type="body" idx="1"/>
          </p:nvPr>
        </p:nvSpPr>
        <p:spPr>
          <a:xfrm>
            <a:off x="381000" y="1828800"/>
            <a:ext cx="8534400" cy="4297363"/>
          </a:xfrm>
        </p:spPr>
        <p:txBody>
          <a:bodyPr>
            <a:normAutofit fontScale="92500"/>
          </a:bodyPr>
          <a:lstStyle/>
          <a:p>
            <a:pPr eaLnBrk="1" hangingPunct="1"/>
            <a:r>
              <a:rPr lang="en-US" altLang="en-US" sz="3600" smtClean="0"/>
              <a:t>Any deviation from a normal state of health in plants, animals, or people, which temporarily impairs vital functions. </a:t>
            </a:r>
          </a:p>
          <a:p>
            <a:pPr eaLnBrk="1" hangingPunct="1"/>
            <a:r>
              <a:rPr lang="en-US" altLang="en-US" sz="3600" smtClean="0"/>
              <a:t>Disease Categories</a:t>
            </a:r>
          </a:p>
          <a:p>
            <a:pPr lvl="1" eaLnBrk="1" hangingPunct="1"/>
            <a:r>
              <a:rPr lang="en-US" altLang="en-US" sz="3200" smtClean="0"/>
              <a:t>Infectious</a:t>
            </a:r>
          </a:p>
          <a:p>
            <a:pPr lvl="1" eaLnBrk="1" hangingPunct="1"/>
            <a:r>
              <a:rPr lang="en-US" altLang="en-US" sz="3200" smtClean="0"/>
              <a:t>Contagious</a:t>
            </a:r>
          </a:p>
          <a:p>
            <a:pPr lvl="1" eaLnBrk="1" hangingPunct="1"/>
            <a:r>
              <a:rPr lang="en-US" altLang="en-US" sz="3200" smtClean="0"/>
              <a:t>Non-infectious</a:t>
            </a:r>
            <a:r>
              <a:rPr lang="en-US" altLang="en-US" sz="3600" smtClean="0"/>
              <a:t> </a:t>
            </a:r>
          </a:p>
        </p:txBody>
      </p:sp>
    </p:spTree>
    <p:extLst>
      <p:ext uri="{BB962C8B-B14F-4D97-AF65-F5344CB8AC3E}">
        <p14:creationId xmlns:p14="http://schemas.microsoft.com/office/powerpoint/2010/main" val="4222812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E5D6F9E-73CB-4A0D-9737-468DACA2CEF8}"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dirty="0" smtClean="0"/>
              <a:t>Infectious Disease</a:t>
            </a:r>
          </a:p>
        </p:txBody>
      </p:sp>
      <p:sp>
        <p:nvSpPr>
          <p:cNvPr id="7172" name="Rectangle 3"/>
          <p:cNvSpPr>
            <a:spLocks noGrp="1" noChangeArrowheads="1"/>
          </p:cNvSpPr>
          <p:nvPr>
            <p:ph type="body" idx="1"/>
          </p:nvPr>
        </p:nvSpPr>
        <p:spPr/>
        <p:txBody>
          <a:bodyPr/>
          <a:lstStyle/>
          <a:p>
            <a:pPr eaLnBrk="1" hangingPunct="1"/>
            <a:r>
              <a:rPr lang="en-US" altLang="en-US" dirty="0" smtClean="0"/>
              <a:t>A disease caused by bacteria, protozoa, viruses, prions, or fungi entering the body.</a:t>
            </a:r>
          </a:p>
          <a:p>
            <a:pPr eaLnBrk="1" hangingPunct="1"/>
            <a:r>
              <a:rPr lang="en-US" altLang="en-US" dirty="0" smtClean="0"/>
              <a:t>Not necessarily contagious or spread by contact.</a:t>
            </a:r>
          </a:p>
          <a:p>
            <a:pPr eaLnBrk="1" hangingPunct="1"/>
            <a:r>
              <a:rPr lang="en-US" altLang="en-US" dirty="0" smtClean="0"/>
              <a:t>Can be ingested, inhaled, or absorbed </a:t>
            </a:r>
          </a:p>
        </p:txBody>
      </p:sp>
      <p:pic>
        <p:nvPicPr>
          <p:cNvPr id="7173" name="Picture 9" descr="j042383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0600" y="5029200"/>
            <a:ext cx="13493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0" descr="j043242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19400" y="4876800"/>
            <a:ext cx="1371600" cy="126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1" descr="j042444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05600" y="4876800"/>
            <a:ext cx="1033463"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12" descr="j043438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876800" y="5029200"/>
            <a:ext cx="1066800"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0971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29AC6B6-4CC3-478C-8171-FF31AA78C0DF}" type="slidenum">
              <a:rPr lang="en-US" altLang="en-US" sz="1400"/>
              <a:pPr eaLnBrk="1" hangingPunct="1"/>
              <a:t>6</a:t>
            </a:fld>
            <a:endParaRPr lang="en-US" altLang="en-US" sz="1400"/>
          </a:p>
        </p:txBody>
      </p:sp>
      <p:sp>
        <p:nvSpPr>
          <p:cNvPr id="8195" name="Rectangle 2"/>
          <p:cNvSpPr>
            <a:spLocks noGrp="1" noChangeArrowheads="1"/>
          </p:cNvSpPr>
          <p:nvPr>
            <p:ph type="title"/>
          </p:nvPr>
        </p:nvSpPr>
        <p:spPr>
          <a:xfrm>
            <a:off x="0" y="274638"/>
            <a:ext cx="9144000" cy="1020762"/>
          </a:xfrm>
        </p:spPr>
        <p:txBody>
          <a:bodyPr/>
          <a:lstStyle/>
          <a:p>
            <a:pPr eaLnBrk="1" hangingPunct="1"/>
            <a:r>
              <a:rPr lang="en-US" altLang="en-US" sz="4800" dirty="0" smtClean="0"/>
              <a:t>Infectious Disease</a:t>
            </a:r>
          </a:p>
        </p:txBody>
      </p:sp>
      <p:sp>
        <p:nvSpPr>
          <p:cNvPr id="8196" name="Rectangle 3"/>
          <p:cNvSpPr>
            <a:spLocks noGrp="1" noChangeArrowheads="1"/>
          </p:cNvSpPr>
          <p:nvPr>
            <p:ph type="body" idx="1"/>
          </p:nvPr>
        </p:nvSpPr>
        <p:spPr>
          <a:xfrm>
            <a:off x="457200" y="2209800"/>
            <a:ext cx="8229600" cy="3916363"/>
          </a:xfrm>
        </p:spPr>
        <p:txBody>
          <a:bodyPr/>
          <a:lstStyle/>
          <a:p>
            <a:pPr marL="0" indent="0" eaLnBrk="1" hangingPunct="1">
              <a:buFontTx/>
              <a:buNone/>
            </a:pPr>
            <a:r>
              <a:rPr lang="en-US" altLang="en-US" sz="3600" dirty="0" smtClean="0"/>
              <a:t>Example: “Mad Cow Disease”</a:t>
            </a:r>
          </a:p>
          <a:p>
            <a:pPr marL="0" indent="0" eaLnBrk="1" hangingPunct="1">
              <a:buFontTx/>
              <a:buNone/>
            </a:pPr>
            <a:r>
              <a:rPr lang="en-US" altLang="en-US" sz="3600" dirty="0" smtClean="0"/>
              <a:t>Bovine Spongiform Encephalopathy</a:t>
            </a:r>
          </a:p>
          <a:p>
            <a:pPr lvl="1" eaLnBrk="1" hangingPunct="1"/>
            <a:r>
              <a:rPr lang="en-US" altLang="en-US" sz="3200" dirty="0" smtClean="0"/>
              <a:t>Degenerative disease of brain and spinal cord</a:t>
            </a:r>
          </a:p>
          <a:p>
            <a:pPr lvl="1" eaLnBrk="1" hangingPunct="1"/>
            <a:r>
              <a:rPr lang="en-US" altLang="en-US" sz="3200" dirty="0" smtClean="0"/>
              <a:t>Caused by feeding meat and bone meal to cattle </a:t>
            </a:r>
          </a:p>
        </p:txBody>
      </p:sp>
    </p:spTree>
    <p:extLst>
      <p:ext uri="{BB962C8B-B14F-4D97-AF65-F5344CB8AC3E}">
        <p14:creationId xmlns:p14="http://schemas.microsoft.com/office/powerpoint/2010/main" val="1413791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C594477-2FA9-477D-979B-AFB1D9D54A75}"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dirty="0" smtClean="0"/>
              <a:t>Contagious Disease</a:t>
            </a:r>
          </a:p>
        </p:txBody>
      </p:sp>
      <p:sp>
        <p:nvSpPr>
          <p:cNvPr id="9220" name="Rectangle 3"/>
          <p:cNvSpPr>
            <a:spLocks noGrp="1" noChangeArrowheads="1"/>
          </p:cNvSpPr>
          <p:nvPr>
            <p:ph type="body" idx="1"/>
          </p:nvPr>
        </p:nvSpPr>
        <p:spPr/>
        <p:txBody>
          <a:bodyPr/>
          <a:lstStyle/>
          <a:p>
            <a:pPr eaLnBrk="1" hangingPunct="1"/>
            <a:r>
              <a:rPr lang="en-US" altLang="en-US" dirty="0" smtClean="0"/>
              <a:t>A disease transmitted or spread from animal to animal by direct or indirect contact with a diseased animal. </a:t>
            </a:r>
          </a:p>
          <a:p>
            <a:pPr eaLnBrk="1" hangingPunct="1"/>
            <a:r>
              <a:rPr lang="en-US" altLang="en-US" dirty="0" smtClean="0"/>
              <a:t>Common colds and the flu are contagious diseases.</a:t>
            </a:r>
          </a:p>
        </p:txBody>
      </p:sp>
      <p:pic>
        <p:nvPicPr>
          <p:cNvPr id="9221" name="Picture 4" descr="j041149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0" y="4419600"/>
            <a:ext cx="1431925"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4317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63911D4-0FA7-44C7-A0FC-C5FD556FCCB8}" type="slidenum">
              <a:rPr lang="en-US" altLang="en-US" sz="1400"/>
              <a:pPr eaLnBrk="1" hangingPunct="1"/>
              <a:t>8</a:t>
            </a:fld>
            <a:endParaRPr lang="en-US" altLang="en-US" sz="1400"/>
          </a:p>
        </p:txBody>
      </p:sp>
      <p:sp>
        <p:nvSpPr>
          <p:cNvPr id="10243" name="Rectangle 2"/>
          <p:cNvSpPr>
            <a:spLocks noGrp="1" noChangeArrowheads="1"/>
          </p:cNvSpPr>
          <p:nvPr>
            <p:ph type="title"/>
          </p:nvPr>
        </p:nvSpPr>
        <p:spPr>
          <a:xfrm>
            <a:off x="0" y="274638"/>
            <a:ext cx="9144000" cy="1020762"/>
          </a:xfrm>
        </p:spPr>
        <p:txBody>
          <a:bodyPr/>
          <a:lstStyle/>
          <a:p>
            <a:pPr eaLnBrk="1" hangingPunct="1"/>
            <a:r>
              <a:rPr lang="en-US" altLang="en-US" dirty="0" smtClean="0"/>
              <a:t>Contagious </a:t>
            </a:r>
            <a:r>
              <a:rPr lang="en-US" altLang="en-US" sz="4400" dirty="0" smtClean="0"/>
              <a:t>Disease</a:t>
            </a:r>
          </a:p>
        </p:txBody>
      </p:sp>
      <p:sp>
        <p:nvSpPr>
          <p:cNvPr id="10244" name="Rectangle 3"/>
          <p:cNvSpPr>
            <a:spLocks noGrp="1" noChangeArrowheads="1"/>
          </p:cNvSpPr>
          <p:nvPr>
            <p:ph type="body" idx="1"/>
          </p:nvPr>
        </p:nvSpPr>
        <p:spPr>
          <a:xfrm>
            <a:off x="457200" y="2209800"/>
            <a:ext cx="8229600" cy="3916363"/>
          </a:xfrm>
        </p:spPr>
        <p:txBody>
          <a:bodyPr/>
          <a:lstStyle/>
          <a:p>
            <a:pPr marL="0" indent="0" eaLnBrk="1" hangingPunct="1">
              <a:buNone/>
            </a:pPr>
            <a:r>
              <a:rPr lang="en-US" altLang="en-US" sz="3600" dirty="0" smtClean="0"/>
              <a:t>Example: Foot-and-Mouth Disease</a:t>
            </a:r>
          </a:p>
          <a:p>
            <a:pPr eaLnBrk="1" hangingPunct="1"/>
            <a:r>
              <a:rPr lang="en-US" altLang="en-US" sz="3600" dirty="0" smtClean="0"/>
              <a:t>Virus found in cloven-hoofed animals</a:t>
            </a:r>
          </a:p>
          <a:p>
            <a:pPr eaLnBrk="1" hangingPunct="1"/>
            <a:r>
              <a:rPr lang="en-US" altLang="en-US" sz="3600" dirty="0" smtClean="0"/>
              <a:t>Spreads easily from cattle to sheep to pigs to goats to deer</a:t>
            </a:r>
          </a:p>
          <a:p>
            <a:pPr eaLnBrk="1" hangingPunct="1"/>
            <a:r>
              <a:rPr lang="en-US" altLang="en-US" sz="3600" dirty="0" smtClean="0"/>
              <a:t>Destruction, decontamination, and quarantine only methods to control</a:t>
            </a:r>
          </a:p>
        </p:txBody>
      </p:sp>
    </p:spTree>
    <p:extLst>
      <p:ext uri="{BB962C8B-B14F-4D97-AF65-F5344CB8AC3E}">
        <p14:creationId xmlns:p14="http://schemas.microsoft.com/office/powerpoint/2010/main" val="1168390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233C3DA-1B34-43A1-AE04-5CC4DB7F7256}" type="slidenum">
              <a:rPr lang="en-US" altLang="en-US" sz="1400"/>
              <a:pPr eaLnBrk="1" hangingPunct="1"/>
              <a:t>9</a:t>
            </a:fld>
            <a:endParaRPr lang="en-US" altLang="en-US" sz="1400"/>
          </a:p>
        </p:txBody>
      </p:sp>
      <p:sp>
        <p:nvSpPr>
          <p:cNvPr id="11267" name="Rectangle 2"/>
          <p:cNvSpPr>
            <a:spLocks noGrp="1" noChangeArrowheads="1"/>
          </p:cNvSpPr>
          <p:nvPr>
            <p:ph type="title"/>
          </p:nvPr>
        </p:nvSpPr>
        <p:spPr>
          <a:xfrm>
            <a:off x="0" y="274638"/>
            <a:ext cx="9144000" cy="1020762"/>
          </a:xfrm>
        </p:spPr>
        <p:txBody>
          <a:bodyPr/>
          <a:lstStyle/>
          <a:p>
            <a:pPr eaLnBrk="1" hangingPunct="1"/>
            <a:r>
              <a:rPr lang="en-US" altLang="en-US" dirty="0" smtClean="0"/>
              <a:t>Non-Infectious Disease</a:t>
            </a:r>
          </a:p>
        </p:txBody>
      </p:sp>
      <p:sp>
        <p:nvSpPr>
          <p:cNvPr id="11268" name="Rectangle 3"/>
          <p:cNvSpPr>
            <a:spLocks noGrp="1" noChangeArrowheads="1"/>
          </p:cNvSpPr>
          <p:nvPr>
            <p:ph type="body" idx="1"/>
          </p:nvPr>
        </p:nvSpPr>
        <p:spPr/>
        <p:txBody>
          <a:bodyPr>
            <a:normAutofit/>
          </a:bodyPr>
          <a:lstStyle/>
          <a:p>
            <a:pPr eaLnBrk="1" hangingPunct="1"/>
            <a:r>
              <a:rPr lang="en-US" altLang="en-US" dirty="0" smtClean="0"/>
              <a:t>A disease that is not caused by microorganisms or transmitted from one animal to another. </a:t>
            </a:r>
          </a:p>
          <a:p>
            <a:pPr eaLnBrk="1" hangingPunct="1"/>
            <a:r>
              <a:rPr lang="en-US" altLang="en-US" dirty="0" smtClean="0"/>
              <a:t>Examples:</a:t>
            </a:r>
          </a:p>
          <a:p>
            <a:pPr lvl="2">
              <a:buFont typeface="Arial" panose="020B0604020202020204" pitchFamily="34" charset="0"/>
              <a:buChar char="˗"/>
            </a:pPr>
            <a:r>
              <a:rPr lang="en-US" altLang="en-US" sz="3200" dirty="0" smtClean="0"/>
              <a:t>Nutritional disorders</a:t>
            </a:r>
          </a:p>
          <a:p>
            <a:pPr lvl="2">
              <a:buFont typeface="Arial" panose="020B0604020202020204" pitchFamily="34" charset="0"/>
              <a:buChar char="˗"/>
            </a:pPr>
            <a:r>
              <a:rPr lang="en-US" altLang="en-US" sz="3200" dirty="0" smtClean="0"/>
              <a:t>Poisoning</a:t>
            </a:r>
          </a:p>
          <a:p>
            <a:pPr lvl="2">
              <a:buFont typeface="Arial" panose="020B0604020202020204" pitchFamily="34" charset="0"/>
              <a:buChar char="˗"/>
            </a:pPr>
            <a:r>
              <a:rPr lang="en-US" altLang="en-US" sz="3200" dirty="0" smtClean="0"/>
              <a:t>Genetic disorders</a:t>
            </a:r>
          </a:p>
        </p:txBody>
      </p:sp>
    </p:spTree>
    <p:extLst>
      <p:ext uri="{BB962C8B-B14F-4D97-AF65-F5344CB8AC3E}">
        <p14:creationId xmlns:p14="http://schemas.microsoft.com/office/powerpoint/2010/main" val="603049371"/>
      </p:ext>
    </p:extLst>
  </p:cSld>
  <p:clrMapOvr>
    <a:masterClrMapping/>
  </p:clrMapOvr>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75</TotalTime>
  <Words>1466</Words>
  <Application>Microsoft Office PowerPoint</Application>
  <PresentationFormat>On-screen Show (4:3)</PresentationFormat>
  <Paragraphs>171</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NRE_PowerPoint_Template</vt:lpstr>
      <vt:lpstr>PowerPoint Presentation</vt:lpstr>
      <vt:lpstr>What Is a Disease?</vt:lpstr>
      <vt:lpstr>Pathogens</vt:lpstr>
      <vt:lpstr>Disease</vt:lpstr>
      <vt:lpstr>Infectious Disease</vt:lpstr>
      <vt:lpstr>Infectious Disease</vt:lpstr>
      <vt:lpstr>Contagious Disease</vt:lpstr>
      <vt:lpstr>Contagious Disease</vt:lpstr>
      <vt:lpstr>Non-Infectious Disease</vt:lpstr>
      <vt:lpstr>Non-Infectious Disease</vt:lpstr>
      <vt:lpstr>How Diseases Spread</vt:lpstr>
      <vt:lpstr>How Diseases Spread</vt:lpstr>
      <vt:lpstr>How Diseases Spread</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 Disease?</dc:title>
  <dc:subject>ASA - Lesson 8.1 Popular Pathogens</dc:subject>
  <dc:creator>Marlene Mensch</dc:creator>
  <cp:lastModifiedBy>Leslie Fairchild</cp:lastModifiedBy>
  <cp:revision>16</cp:revision>
  <dcterms:created xsi:type="dcterms:W3CDTF">2015-01-12T01:59:35Z</dcterms:created>
  <dcterms:modified xsi:type="dcterms:W3CDTF">2015-04-13T17:47:16Z</dcterms:modified>
</cp:coreProperties>
</file>