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58" r:id="rId3"/>
    <p:sldId id="272" r:id="rId4"/>
    <p:sldId id="273" r:id="rId5"/>
    <p:sldId id="274" r:id="rId6"/>
    <p:sldId id="275" r:id="rId7"/>
    <p:sldId id="276" r:id="rId8"/>
    <p:sldId id="277" r:id="rId9"/>
    <p:sldId id="278" r:id="rId10"/>
    <p:sldId id="279" r:id="rId11"/>
    <p:sldId id="280" r:id="rId12"/>
    <p:sldId id="25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70" d="100"/>
          <a:sy n="70" d="100"/>
        </p:scale>
        <p:origin x="1766"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100" d="100"/>
          <a:sy n="100" d="100"/>
        </p:scale>
        <p:origin x="1555" y="6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Tissues</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429000" y="0"/>
            <a:ext cx="3427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a:t>
            </a:r>
            <a:r>
              <a:rPr lang="en-US" smtClean="0">
                <a:latin typeface="Arial" pitchFamily="34" charset="0"/>
                <a:cs typeface="Arial" pitchFamily="34" charset="0"/>
              </a:rPr>
              <a:t>Science – Animal    </a:t>
            </a:r>
            <a:endParaRPr lang="en-US" dirty="0" smtClean="0">
              <a:latin typeface="Arial" pitchFamily="34" charset="0"/>
              <a:cs typeface="Arial" pitchFamily="34" charset="0"/>
            </a:endParaRPr>
          </a:p>
          <a:p>
            <a:r>
              <a:rPr lang="en-US" dirty="0" smtClean="0">
                <a:latin typeface="Arial" pitchFamily="34" charset="0"/>
                <a:cs typeface="Arial" pitchFamily="34" charset="0"/>
              </a:rPr>
              <a:t>Unit 4 – Lesson 4.2 Putting the Puzzle Together</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Tissues</a:t>
            </a:r>
            <a:endParaRPr lang="en-US" dirty="0"/>
          </a:p>
        </p:txBody>
      </p:sp>
      <p:sp>
        <p:nvSpPr>
          <p:cNvPr id="3" name="Date Placeholder 2"/>
          <p:cNvSpPr>
            <a:spLocks noGrp="1"/>
          </p:cNvSpPr>
          <p:nvPr>
            <p:ph type="dt" idx="1"/>
          </p:nvPr>
        </p:nvSpPr>
        <p:spPr>
          <a:xfrm>
            <a:off x="3276600" y="0"/>
            <a:ext cx="35798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smtClean="0">
                <a:latin typeface="Arial" pitchFamily="34" charset="0"/>
                <a:cs typeface="Arial" pitchFamily="34" charset="0"/>
              </a:rPr>
              <a:t>    Unit 4 – Lesson 4.2 Putting the Puzzle Together</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Tissues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4 – Lesson 4.2 Putting the Puzzle Together</a:t>
            </a:r>
            <a:endParaRPr lang="en-US" dirty="0"/>
          </a:p>
          <a:p>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Tissues</a:t>
            </a:r>
          </a:p>
        </p:txBody>
      </p:sp>
      <p:sp>
        <p:nvSpPr>
          <p:cNvPr id="25603" name="Rectangle 3"/>
          <p:cNvSpPr>
            <a:spLocks noGrp="1" noChangeArrowheads="1"/>
          </p:cNvSpPr>
          <p:nvPr>
            <p:ph type="dt" sz="quarter" idx="1"/>
          </p:nvPr>
        </p:nvSpPr>
        <p:spPr>
          <a:xfrm>
            <a:off x="3433762" y="0"/>
            <a:ext cx="3422651"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4 – Lesson 4.2 Putting the Puzzle Together</a:t>
            </a:r>
          </a:p>
        </p:txBody>
      </p:sp>
      <p:sp>
        <p:nvSpPr>
          <p:cNvPr id="25604"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A274F3D-6BB7-4A6F-8449-77B1B4ABA763}" type="slidenum">
              <a:rPr lang="en-US" altLang="en-US" sz="1200"/>
              <a:pPr eaLnBrk="1" hangingPunct="1"/>
              <a:t>10</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Muscle is the tissue that allows animals to move. Skeletal muscles are voluntary, meaning that the animal controls movement of these muscles with impulses from the nervous system.</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Cardiac and smooth muscles are involuntary, and conscious thought is not necessary for these muscle to function. In fact, they continue to function at all times, including when the animal sleeps.</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For more information related to the muscle types refer to pages 109-112 in </a:t>
            </a:r>
            <a:r>
              <a:rPr lang="en-US" altLang="en-US" i="1" smtClean="0">
                <a:latin typeface="Arial" panose="020B0604020202020204" pitchFamily="34" charset="0"/>
              </a:rPr>
              <a:t>Modern Livestock and Poultry Production</a:t>
            </a:r>
            <a:r>
              <a:rPr lang="en-US" altLang="en-US" smtClean="0">
                <a:latin typeface="Arial" panose="020B0604020202020204" pitchFamily="34" charset="0"/>
              </a:rPr>
              <a:t> (Gillespie &amp; Flanders, 2010). </a:t>
            </a:r>
          </a:p>
          <a:p>
            <a:pPr eaLnBrk="1" hangingPunct="1"/>
            <a:endParaRPr lang="en-US" altLang="en-US" smtClean="0">
              <a:latin typeface="Arial" panose="020B0604020202020204" pitchFamily="34" charset="0"/>
            </a:endParaRPr>
          </a:p>
          <a:p>
            <a:pPr eaLnBrk="1" hangingPunct="1"/>
            <a:r>
              <a:rPr lang="en-US" altLang="en-US" b="1" smtClean="0">
                <a:latin typeface="Arial" panose="020B0604020202020204" pitchFamily="34" charset="0"/>
              </a:rPr>
              <a:t>Activity</a:t>
            </a:r>
            <a:r>
              <a:rPr lang="en-US" altLang="en-US" smtClean="0">
                <a:latin typeface="Arial" panose="020B0604020202020204" pitchFamily="34" charset="0"/>
              </a:rPr>
              <a:t> </a:t>
            </a:r>
            <a:r>
              <a:rPr lang="en-US" altLang="en-US" b="1" smtClean="0">
                <a:latin typeface="Arial" panose="020B0604020202020204" pitchFamily="34" charset="0"/>
              </a:rPr>
              <a:t>4.2.2 Just Winging It</a:t>
            </a:r>
            <a:r>
              <a:rPr lang="en-US" altLang="en-US" smtClean="0">
                <a:latin typeface="Arial" panose="020B0604020202020204" pitchFamily="34" charset="0"/>
              </a:rPr>
              <a:t> will further examine differences in muscle types.</a:t>
            </a:r>
          </a:p>
        </p:txBody>
      </p:sp>
    </p:spTree>
    <p:extLst>
      <p:ext uri="{BB962C8B-B14F-4D97-AF65-F5344CB8AC3E}">
        <p14:creationId xmlns:p14="http://schemas.microsoft.com/office/powerpoint/2010/main" val="21154927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Tissues</a:t>
            </a:r>
          </a:p>
        </p:txBody>
      </p:sp>
      <p:sp>
        <p:nvSpPr>
          <p:cNvPr id="26627" name="Rectangle 3"/>
          <p:cNvSpPr>
            <a:spLocks noGrp="1" noChangeArrowheads="1"/>
          </p:cNvSpPr>
          <p:nvPr>
            <p:ph type="dt" sz="quarter" idx="1"/>
          </p:nvPr>
        </p:nvSpPr>
        <p:spPr>
          <a:xfrm>
            <a:off x="3433762" y="0"/>
            <a:ext cx="3422651"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4 – Lesson 4.2 Putting the Puzzle Together</a:t>
            </a:r>
          </a:p>
        </p:txBody>
      </p:sp>
      <p:sp>
        <p:nvSpPr>
          <p:cNvPr id="26628"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E8883FA-AFD6-4A0D-B918-00EE03E9C47F}" type="slidenum">
              <a:rPr lang="en-US" altLang="en-US" sz="1200"/>
              <a:pPr eaLnBrk="1" hangingPunct="1"/>
              <a:t>11</a:t>
            </a:fld>
            <a:endParaRPr lang="en-US" altLang="en-US" sz="120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nervous system includes the brain, spinal cord, and nerve tissue bundles. It is the communication system of the body. </a:t>
            </a:r>
          </a:p>
        </p:txBody>
      </p:sp>
    </p:spTree>
    <p:extLst>
      <p:ext uri="{BB962C8B-B14F-4D97-AF65-F5344CB8AC3E}">
        <p14:creationId xmlns:p14="http://schemas.microsoft.com/office/powerpoint/2010/main" val="32582857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12</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Tissues</a:t>
            </a:r>
            <a:endParaRPr lang="en-US" dirty="0"/>
          </a:p>
        </p:txBody>
      </p:sp>
      <p:sp>
        <p:nvSpPr>
          <p:cNvPr id="7" name="Date Placeholder 6"/>
          <p:cNvSpPr>
            <a:spLocks noGrp="1"/>
          </p:cNvSpPr>
          <p:nvPr>
            <p:ph type="dt" idx="13"/>
          </p:nvPr>
        </p:nvSpPr>
        <p:spPr>
          <a:xfrm>
            <a:off x="3429000" y="0"/>
            <a:ext cx="3427413" cy="457200"/>
          </a:xfrm>
        </p:spPr>
        <p:txBody>
          <a:bodyPr/>
          <a:lstStyle/>
          <a:p>
            <a:r>
              <a:rPr lang="en-US" dirty="0" smtClean="0">
                <a:latin typeface="Arial" pitchFamily="34" charset="0"/>
                <a:cs typeface="Arial" pitchFamily="34" charset="0"/>
              </a:rPr>
              <a:t>Principles of Agricultural Science – Animal     Unit 4 – Lesson 4.2 Putting the Puzzle Together</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Tissues</a:t>
            </a:r>
            <a:endParaRPr lang="en-US" dirty="0"/>
          </a:p>
        </p:txBody>
      </p:sp>
      <p:sp>
        <p:nvSpPr>
          <p:cNvPr id="7" name="Date Placeholder 6"/>
          <p:cNvSpPr>
            <a:spLocks noGrp="1"/>
          </p:cNvSpPr>
          <p:nvPr>
            <p:ph type="dt" idx="13"/>
          </p:nvPr>
        </p:nvSpPr>
        <p:spPr>
          <a:xfrm>
            <a:off x="3429000" y="0"/>
            <a:ext cx="3427413" cy="457200"/>
          </a:xfrm>
        </p:spPr>
        <p:txBody>
          <a:bodyPr/>
          <a:lstStyle/>
          <a:p>
            <a:r>
              <a:rPr lang="en-US" dirty="0" smtClean="0">
                <a:latin typeface="Arial" pitchFamily="34" charset="0"/>
                <a:cs typeface="Arial" pitchFamily="34" charset="0"/>
              </a:rPr>
              <a:t>Principles of Agricultural Science – Animal     Unit 4 – Lesson 4.2 Putting the Puzzle Together</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Tissues</a:t>
            </a:r>
          </a:p>
        </p:txBody>
      </p:sp>
      <p:sp>
        <p:nvSpPr>
          <p:cNvPr id="18435" name="Rectangle 3"/>
          <p:cNvSpPr>
            <a:spLocks noGrp="1" noChangeArrowheads="1"/>
          </p:cNvSpPr>
          <p:nvPr>
            <p:ph type="dt" sz="quarter" idx="1"/>
          </p:nvPr>
        </p:nvSpPr>
        <p:spPr>
          <a:xfrm>
            <a:off x="3433762" y="0"/>
            <a:ext cx="3422651"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4 – Lesson 4.2 Putting the Puzzle Together</a:t>
            </a:r>
          </a:p>
        </p:txBody>
      </p:sp>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A61C4B9-D05E-4A9A-AB46-B64B77C9F62B}" type="slidenum">
              <a:rPr lang="en-US" altLang="en-US" sz="1200"/>
              <a:pPr eaLnBrk="1" hangingPunct="1"/>
              <a:t>3</a:t>
            </a:fld>
            <a:endParaRPr lang="en-US" altLang="en-US" sz="120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Tissues are a collection of cells that are similar in structure and that work together to perform specific functions.</a:t>
            </a:r>
          </a:p>
        </p:txBody>
      </p:sp>
    </p:spTree>
    <p:extLst>
      <p:ext uri="{BB962C8B-B14F-4D97-AF65-F5344CB8AC3E}">
        <p14:creationId xmlns:p14="http://schemas.microsoft.com/office/powerpoint/2010/main" val="2518070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Tissues</a:t>
            </a:r>
          </a:p>
        </p:txBody>
      </p:sp>
      <p:sp>
        <p:nvSpPr>
          <p:cNvPr id="19459" name="Rectangle 3"/>
          <p:cNvSpPr>
            <a:spLocks noGrp="1" noChangeArrowheads="1"/>
          </p:cNvSpPr>
          <p:nvPr>
            <p:ph type="dt" sz="quarter" idx="1"/>
          </p:nvPr>
        </p:nvSpPr>
        <p:spPr>
          <a:xfrm>
            <a:off x="3433762" y="0"/>
            <a:ext cx="3422651"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4 – Lesson 4.2 Putting the Puzzle Together</a:t>
            </a:r>
          </a:p>
        </p:txBody>
      </p:sp>
      <p:sp>
        <p:nvSpPr>
          <p:cNvPr id="19460"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7FEEA06-F8E6-4170-81E0-9FF4FC9B8140}" type="slidenum">
              <a:rPr lang="en-US" altLang="en-US" sz="1200"/>
              <a:pPr eaLnBrk="1" hangingPunct="1"/>
              <a:t>4</a:t>
            </a:fld>
            <a:endParaRPr lang="en-US" altLang="en-US" sz="120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Connective tissue is the most abundant tissue in the body. It binds, supports, and protects structures within the body. The four types of connective tissue include bone, cartilage, ligaments, and tendons.</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These connective tissues will be discussed in the next slides and are examined in </a:t>
            </a:r>
            <a:r>
              <a:rPr lang="en-US" altLang="en-US" b="0" i="1" dirty="0" smtClean="0">
                <a:latin typeface="Arial" panose="020B0604020202020204" pitchFamily="34" charset="0"/>
              </a:rPr>
              <a:t>Activity 4.2.2 Just Winging It</a:t>
            </a:r>
            <a:r>
              <a:rPr lang="en-US" altLang="en-US" dirty="0" smtClean="0">
                <a:latin typeface="Arial" panose="020B0604020202020204" pitchFamily="34" charset="0"/>
              </a:rPr>
              <a:t>.</a:t>
            </a:r>
          </a:p>
        </p:txBody>
      </p:sp>
    </p:spTree>
    <p:extLst>
      <p:ext uri="{BB962C8B-B14F-4D97-AF65-F5344CB8AC3E}">
        <p14:creationId xmlns:p14="http://schemas.microsoft.com/office/powerpoint/2010/main" val="4113635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Tissues</a:t>
            </a:r>
          </a:p>
        </p:txBody>
      </p:sp>
      <p:sp>
        <p:nvSpPr>
          <p:cNvPr id="20483" name="Rectangle 3"/>
          <p:cNvSpPr>
            <a:spLocks noGrp="1" noChangeArrowheads="1"/>
          </p:cNvSpPr>
          <p:nvPr>
            <p:ph type="dt" sz="quarter" idx="1"/>
          </p:nvPr>
        </p:nvSpPr>
        <p:spPr>
          <a:xfrm>
            <a:off x="3433762" y="0"/>
            <a:ext cx="3422651"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4 – Lesson 4.2 Putting the Puzzle Together</a:t>
            </a:r>
          </a:p>
        </p:txBody>
      </p:sp>
      <p:sp>
        <p:nvSpPr>
          <p:cNvPr id="20484"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0BE568B-9617-42F4-A27F-D89B98AC13FC}" type="slidenum">
              <a:rPr lang="en-US" altLang="en-US" sz="1200"/>
              <a:pPr eaLnBrk="1" hangingPunct="1"/>
              <a:t>5</a:t>
            </a:fld>
            <a:endParaRPr lang="en-US" altLang="en-US" sz="12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Bones store important body minerals and compounds. They make up the structure of the body and provide a framework for muscles and other tissues. They support and protect the internal organs.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Bones have blood vessels that provide nourishment for bone cells.</a:t>
            </a:r>
          </a:p>
        </p:txBody>
      </p:sp>
    </p:spTree>
    <p:extLst>
      <p:ext uri="{BB962C8B-B14F-4D97-AF65-F5344CB8AC3E}">
        <p14:creationId xmlns:p14="http://schemas.microsoft.com/office/powerpoint/2010/main" val="22642806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Tissues</a:t>
            </a:r>
          </a:p>
        </p:txBody>
      </p:sp>
      <p:sp>
        <p:nvSpPr>
          <p:cNvPr id="21507" name="Rectangle 3"/>
          <p:cNvSpPr>
            <a:spLocks noGrp="1" noChangeArrowheads="1"/>
          </p:cNvSpPr>
          <p:nvPr>
            <p:ph type="dt" sz="quarter" idx="1"/>
          </p:nvPr>
        </p:nvSpPr>
        <p:spPr>
          <a:xfrm>
            <a:off x="3433762" y="0"/>
            <a:ext cx="3422651"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4 – Lesson 4.2 Putting the Puzzle Together</a:t>
            </a:r>
          </a:p>
        </p:txBody>
      </p:sp>
      <p:sp>
        <p:nvSpPr>
          <p:cNvPr id="21508" name="Rectangle 6"/>
          <p:cNvSpPr>
            <a:spLocks noGrp="1" noChangeArrowheads="1"/>
          </p:cNvSpPr>
          <p:nvPr>
            <p:ph type="ftr" sz="quarter" idx="4"/>
          </p:nvPr>
        </p:nvSpPr>
        <p:spPr>
          <a:xfrm>
            <a:off x="0" y="8696325"/>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a:t>
            </a:r>
            <a:r>
              <a:rPr lang="en-US" sz="1200" dirty="0" smtClean="0">
                <a:solidFill>
                  <a:prstClr val="black"/>
                </a:solidFill>
                <a:cs typeface="Arial" pitchFamily="34" charset="0"/>
              </a:rPr>
              <a:t>2015</a:t>
            </a:r>
            <a:endParaRPr lang="en-US" sz="1200" dirty="0">
              <a:solidFill>
                <a:prstClr val="black"/>
              </a:solidFill>
              <a:cs typeface="Arial" pitchFamily="34" charset="0"/>
            </a:endParaRP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1F20F678-36D5-4FFE-942A-5D589D4329A9}" type="slidenum">
              <a:rPr lang="en-US" altLang="en-US" sz="1200"/>
              <a:pPr eaLnBrk="1" hangingPunct="1"/>
              <a:t>6</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Cartilage, like bone, is a type of supporting connective tissue. However, it lacks blood vessels and instead receives nourishment from surrounding fluid.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Cartilage is found between bones in joints and to provide shape for certain organs, such as the larynx.</a:t>
            </a:r>
          </a:p>
        </p:txBody>
      </p:sp>
    </p:spTree>
    <p:extLst>
      <p:ext uri="{BB962C8B-B14F-4D97-AF65-F5344CB8AC3E}">
        <p14:creationId xmlns:p14="http://schemas.microsoft.com/office/powerpoint/2010/main" val="29122321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Tissues</a:t>
            </a:r>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4 – Lesson 4.2 Putting the Puzzle Together</a:t>
            </a:r>
          </a:p>
        </p:txBody>
      </p:sp>
      <p:sp>
        <p:nvSpPr>
          <p:cNvPr id="22532"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640886B-001C-4C8B-832B-7ED4FED01DEE}" type="slidenum">
              <a:rPr lang="en-US" altLang="en-US" sz="1200"/>
              <a:pPr eaLnBrk="1" hangingPunct="1"/>
              <a:t>7</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Ligaments connect bone to bone, typically at a joint. Ligaments are composed of bundles of protein fibers called collagen and elastin. Collagen provides strength in holding the two structures together. Elastin is more flexible and provides ligaments the ability to stretch and return.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Tendons connect muscle to bone and contain only collagen.</a:t>
            </a:r>
          </a:p>
        </p:txBody>
      </p:sp>
    </p:spTree>
    <p:extLst>
      <p:ext uri="{BB962C8B-B14F-4D97-AF65-F5344CB8AC3E}">
        <p14:creationId xmlns:p14="http://schemas.microsoft.com/office/powerpoint/2010/main" val="42836978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Tissues</a:t>
            </a:r>
          </a:p>
        </p:txBody>
      </p:sp>
      <p:sp>
        <p:nvSpPr>
          <p:cNvPr id="23555" name="Rectangle 3"/>
          <p:cNvSpPr>
            <a:spLocks noGrp="1" noChangeArrowheads="1"/>
          </p:cNvSpPr>
          <p:nvPr>
            <p:ph type="dt" sz="quarter" idx="1"/>
          </p:nvPr>
        </p:nvSpPr>
        <p:spPr>
          <a:xfrm>
            <a:off x="3433762" y="0"/>
            <a:ext cx="3422651"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4 – Lesson 4.2 Putting the Puzzle Together</a:t>
            </a:r>
          </a:p>
        </p:txBody>
      </p:sp>
      <p:sp>
        <p:nvSpPr>
          <p:cNvPr id="23556"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0EA2B34-2A4F-4166-8564-F01074763810}" type="slidenum">
              <a:rPr lang="en-US" altLang="en-US" sz="1200"/>
              <a:pPr eaLnBrk="1" hangingPunct="1"/>
              <a:t>8</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Epithelial tissues are layers or sheets of tissue that line the body’s surface and openings. They also line tubes in the body, such as blood vessels. They provide protection to muscle and nerve tissue.</a:t>
            </a:r>
          </a:p>
        </p:txBody>
      </p:sp>
    </p:spTree>
    <p:extLst>
      <p:ext uri="{BB962C8B-B14F-4D97-AF65-F5344CB8AC3E}">
        <p14:creationId xmlns:p14="http://schemas.microsoft.com/office/powerpoint/2010/main" val="3484627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Tissues</a:t>
            </a:r>
          </a:p>
        </p:txBody>
      </p:sp>
      <p:sp>
        <p:nvSpPr>
          <p:cNvPr id="24579" name="Rectangle 3"/>
          <p:cNvSpPr>
            <a:spLocks noGrp="1" noChangeArrowheads="1"/>
          </p:cNvSpPr>
          <p:nvPr>
            <p:ph type="dt" sz="quarter" idx="1"/>
          </p:nvPr>
        </p:nvSpPr>
        <p:spPr>
          <a:xfrm>
            <a:off x="3433762" y="0"/>
            <a:ext cx="3422651"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4 – Lesson 4.2 Putting the Puzzle Together</a:t>
            </a:r>
          </a:p>
        </p:txBody>
      </p:sp>
      <p:sp>
        <p:nvSpPr>
          <p:cNvPr id="24580"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F136801-B68D-4132-BA2F-1AEA0CB10514}" type="slidenum">
              <a:rPr lang="en-US" altLang="en-US" sz="1200"/>
              <a:pPr eaLnBrk="1" hangingPunct="1"/>
              <a:t>9</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652597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A8E9AED-59C3-4AAC-955C-842B8DF75231}" type="slidenum">
              <a:rPr lang="en-US" altLang="en-US" sz="1400"/>
              <a:pPr eaLnBrk="1" hangingPunct="1"/>
              <a:t>10</a:t>
            </a:fld>
            <a:endParaRPr lang="en-US" altLang="en-US" sz="1400"/>
          </a:p>
        </p:txBody>
      </p:sp>
      <p:sp>
        <p:nvSpPr>
          <p:cNvPr id="12291" name="Rectangle 2"/>
          <p:cNvSpPr>
            <a:spLocks noGrp="1" noChangeArrowheads="1"/>
          </p:cNvSpPr>
          <p:nvPr>
            <p:ph type="title"/>
          </p:nvPr>
        </p:nvSpPr>
        <p:spPr/>
        <p:txBody>
          <a:bodyPr/>
          <a:lstStyle/>
          <a:p>
            <a:pPr eaLnBrk="1" hangingPunct="1"/>
            <a:r>
              <a:rPr lang="en-US" altLang="en-US" smtClean="0"/>
              <a:t>Muscle Tissues</a:t>
            </a:r>
          </a:p>
        </p:txBody>
      </p:sp>
      <p:sp>
        <p:nvSpPr>
          <p:cNvPr id="57347" name="Rectangle 3"/>
          <p:cNvSpPr>
            <a:spLocks noGrp="1" noChangeArrowheads="1"/>
          </p:cNvSpPr>
          <p:nvPr>
            <p:ph type="body" idx="1"/>
          </p:nvPr>
        </p:nvSpPr>
        <p:spPr>
          <a:xfrm>
            <a:off x="457200" y="1828800"/>
            <a:ext cx="8229600" cy="4495800"/>
          </a:xfrm>
        </p:spPr>
        <p:txBody>
          <a:bodyPr/>
          <a:lstStyle/>
          <a:p>
            <a:pPr>
              <a:lnSpc>
                <a:spcPct val="90000"/>
              </a:lnSpc>
            </a:pPr>
            <a:r>
              <a:rPr lang="en-US" altLang="en-US" b="1" dirty="0" smtClean="0"/>
              <a:t>Muscle tissues</a:t>
            </a:r>
            <a:r>
              <a:rPr lang="en-US" altLang="en-US" dirty="0" smtClean="0"/>
              <a:t> aid in the movement and function of animal internal organs and external parts.</a:t>
            </a:r>
          </a:p>
          <a:p>
            <a:pPr>
              <a:lnSpc>
                <a:spcPct val="90000"/>
              </a:lnSpc>
            </a:pPr>
            <a:r>
              <a:rPr lang="en-US" altLang="en-US" dirty="0" smtClean="0"/>
              <a:t>Three types of muscles are essential:</a:t>
            </a:r>
          </a:p>
          <a:p>
            <a:pPr lvl="1">
              <a:lnSpc>
                <a:spcPct val="90000"/>
              </a:lnSpc>
              <a:buClr>
                <a:srgbClr val="FF9900"/>
              </a:buClr>
            </a:pPr>
            <a:r>
              <a:rPr lang="en-US" altLang="en-US" b="1" dirty="0" smtClean="0"/>
              <a:t>Cardiac</a:t>
            </a:r>
            <a:r>
              <a:rPr lang="en-US" altLang="en-US" dirty="0" smtClean="0"/>
              <a:t> </a:t>
            </a:r>
            <a:r>
              <a:rPr lang="en-US" altLang="en-US" b="1" dirty="0" smtClean="0">
                <a:cs typeface="Arial" panose="020B0604020202020204" pitchFamily="34" charset="0"/>
              </a:rPr>
              <a:t>–</a:t>
            </a:r>
            <a:r>
              <a:rPr lang="en-US" altLang="en-US" dirty="0" smtClean="0">
                <a:cs typeface="Arial" panose="020B0604020202020204" pitchFamily="34" charset="0"/>
              </a:rPr>
              <a:t> involuntary, the </a:t>
            </a:r>
            <a:r>
              <a:rPr lang="en-US" altLang="en-US" dirty="0" smtClean="0"/>
              <a:t>heart</a:t>
            </a:r>
          </a:p>
          <a:p>
            <a:pPr lvl="1">
              <a:lnSpc>
                <a:spcPct val="90000"/>
              </a:lnSpc>
              <a:buClr>
                <a:srgbClr val="FF9900"/>
              </a:buClr>
            </a:pPr>
            <a:r>
              <a:rPr lang="en-US" altLang="en-US" b="1" dirty="0" smtClean="0"/>
              <a:t>Skeletal</a:t>
            </a:r>
            <a:r>
              <a:rPr lang="en-US" altLang="en-US" dirty="0" smtClean="0"/>
              <a:t> </a:t>
            </a:r>
            <a:r>
              <a:rPr lang="en-US" altLang="en-US" b="1" dirty="0" smtClean="0">
                <a:cs typeface="Arial" panose="020B0604020202020204" pitchFamily="34" charset="0"/>
              </a:rPr>
              <a:t>–</a:t>
            </a:r>
            <a:r>
              <a:rPr lang="en-US" altLang="en-US" dirty="0" smtClean="0">
                <a:cs typeface="Arial" panose="020B0604020202020204" pitchFamily="34" charset="0"/>
              </a:rPr>
              <a:t> voluntary, </a:t>
            </a:r>
            <a:r>
              <a:rPr lang="en-US" altLang="en-US" dirty="0" smtClean="0"/>
              <a:t>e.g., bicep</a:t>
            </a:r>
          </a:p>
          <a:p>
            <a:pPr lvl="1">
              <a:lnSpc>
                <a:spcPct val="90000"/>
              </a:lnSpc>
              <a:buClr>
                <a:srgbClr val="FF9900"/>
              </a:buClr>
            </a:pPr>
            <a:r>
              <a:rPr lang="en-US" altLang="en-US" b="1" dirty="0" smtClean="0"/>
              <a:t>Smooth </a:t>
            </a:r>
            <a:r>
              <a:rPr lang="en-US" altLang="en-US" b="1" dirty="0" smtClean="0">
                <a:cs typeface="Arial" panose="020B0604020202020204" pitchFamily="34" charset="0"/>
              </a:rPr>
              <a:t>–</a:t>
            </a:r>
            <a:r>
              <a:rPr lang="en-US" altLang="en-US" dirty="0" smtClean="0">
                <a:cs typeface="Arial" panose="020B0604020202020204" pitchFamily="34" charset="0"/>
              </a:rPr>
              <a:t> involuntary, </a:t>
            </a:r>
            <a:r>
              <a:rPr lang="en-US" altLang="en-US" dirty="0" smtClean="0"/>
              <a:t>surrounds hollow internal organs, such as the blood vessels or stomach</a:t>
            </a:r>
          </a:p>
        </p:txBody>
      </p:sp>
    </p:spTree>
    <p:extLst>
      <p:ext uri="{BB962C8B-B14F-4D97-AF65-F5344CB8AC3E}">
        <p14:creationId xmlns:p14="http://schemas.microsoft.com/office/powerpoint/2010/main" val="21848479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7347">
                                            <p:txEl>
                                              <p:pRg st="2" end="2"/>
                                            </p:txEl>
                                          </p:spTgt>
                                        </p:tgtEl>
                                        <p:attrNameLst>
                                          <p:attrName>style.visibility</p:attrName>
                                        </p:attrNameLst>
                                      </p:cBhvr>
                                      <p:to>
                                        <p:strVal val="visible"/>
                                      </p:to>
                                    </p:set>
                                    <p:anim calcmode="lin" valueType="num">
                                      <p:cBhvr additive="base">
                                        <p:cTn id="7"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7347">
                                            <p:txEl>
                                              <p:pRg st="3" end="3"/>
                                            </p:txEl>
                                          </p:spTgt>
                                        </p:tgtEl>
                                        <p:attrNameLst>
                                          <p:attrName>style.visibility</p:attrName>
                                        </p:attrNameLst>
                                      </p:cBhvr>
                                      <p:to>
                                        <p:strVal val="visible"/>
                                      </p:to>
                                    </p:set>
                                    <p:anim calcmode="lin" valueType="num">
                                      <p:cBhvr additive="base">
                                        <p:cTn id="13" dur="5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3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7347">
                                            <p:txEl>
                                              <p:pRg st="4" end="4"/>
                                            </p:txEl>
                                          </p:spTgt>
                                        </p:tgtEl>
                                        <p:attrNameLst>
                                          <p:attrName>style.visibility</p:attrName>
                                        </p:attrNameLst>
                                      </p:cBhvr>
                                      <p:to>
                                        <p:strVal val="visible"/>
                                      </p:to>
                                    </p:set>
                                    <p:anim calcmode="lin" valueType="num">
                                      <p:cBhvr additive="base">
                                        <p:cTn id="19" dur="500" fill="hold"/>
                                        <p:tgtEl>
                                          <p:spTgt spid="5734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3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4DEB3F5-53D0-4DBE-9F24-853CE56A7BB1}" type="slidenum">
              <a:rPr lang="en-US" altLang="en-US" sz="1400"/>
              <a:pPr eaLnBrk="1" hangingPunct="1"/>
              <a:t>11</a:t>
            </a:fld>
            <a:endParaRPr lang="en-US" altLang="en-US" sz="1400"/>
          </a:p>
        </p:txBody>
      </p:sp>
      <p:sp>
        <p:nvSpPr>
          <p:cNvPr id="13315" name="Rectangle 2"/>
          <p:cNvSpPr>
            <a:spLocks noGrp="1" noChangeArrowheads="1"/>
          </p:cNvSpPr>
          <p:nvPr>
            <p:ph type="title"/>
          </p:nvPr>
        </p:nvSpPr>
        <p:spPr/>
        <p:txBody>
          <a:bodyPr/>
          <a:lstStyle/>
          <a:p>
            <a:pPr eaLnBrk="1" hangingPunct="1"/>
            <a:r>
              <a:rPr lang="en-US" altLang="en-US" smtClean="0"/>
              <a:t>Nerve Tissues</a:t>
            </a:r>
          </a:p>
        </p:txBody>
      </p:sp>
      <p:sp>
        <p:nvSpPr>
          <p:cNvPr id="13316" name="Rectangle 3"/>
          <p:cNvSpPr>
            <a:spLocks noGrp="1" noChangeArrowheads="1"/>
          </p:cNvSpPr>
          <p:nvPr>
            <p:ph type="body" idx="1"/>
          </p:nvPr>
        </p:nvSpPr>
        <p:spPr/>
        <p:txBody>
          <a:bodyPr/>
          <a:lstStyle/>
          <a:p>
            <a:r>
              <a:rPr lang="en-US" altLang="en-US" b="1" dirty="0" smtClean="0"/>
              <a:t>Nerves</a:t>
            </a:r>
            <a:r>
              <a:rPr lang="en-US" altLang="en-US" dirty="0" smtClean="0"/>
              <a:t> are specialized cells to transmit electrical pulses from the brain to muscles throughout the body.</a:t>
            </a:r>
          </a:p>
          <a:p>
            <a:pPr eaLnBrk="1" hangingPunct="1">
              <a:buFontTx/>
              <a:buNone/>
            </a:pPr>
            <a:endParaRPr lang="en-US" altLang="en-US" dirty="0" smtClean="0"/>
          </a:p>
          <a:p>
            <a:r>
              <a:rPr lang="en-US" altLang="en-US" dirty="0" smtClean="0"/>
              <a:t>Nerves control muscle function in the body.</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9000" y="4625975"/>
            <a:ext cx="2794000" cy="2095500"/>
          </a:xfrm>
          <a:prstGeom prst="rect">
            <a:avLst/>
          </a:prstGeom>
        </p:spPr>
      </p:pic>
    </p:spTree>
    <p:extLst>
      <p:ext uri="{BB962C8B-B14F-4D97-AF65-F5344CB8AC3E}">
        <p14:creationId xmlns:p14="http://schemas.microsoft.com/office/powerpoint/2010/main" val="1460243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lstStyle/>
          <a:p>
            <a:pPr>
              <a:buNone/>
            </a:pPr>
            <a:r>
              <a:rPr lang="en-US" altLang="en-US" dirty="0"/>
              <a:t>Gillespie, J.R., &amp; Flanders, F.B. (</a:t>
            </a:r>
            <a:r>
              <a:rPr lang="en-US" altLang="en-US" dirty="0" smtClean="0"/>
              <a:t>2015). </a:t>
            </a:r>
            <a:r>
              <a:rPr lang="en-US" altLang="en-US" i="1" dirty="0"/>
              <a:t>Modern livestock and poultry production </a:t>
            </a:r>
            <a:r>
              <a:rPr lang="en-US" altLang="en-US" i="1" dirty="0" smtClean="0"/>
              <a:t>(9th </a:t>
            </a:r>
            <a:r>
              <a:rPr lang="en-US" altLang="en-US" i="1" dirty="0"/>
              <a:t>ed.)</a:t>
            </a:r>
            <a:r>
              <a:rPr lang="en-US" altLang="en-US" dirty="0"/>
              <a:t>. Clifton Park, NY: Delmar.</a:t>
            </a:r>
          </a:p>
          <a:p>
            <a:pPr>
              <a:buNone/>
            </a:pPr>
            <a:endParaRPr lang="en-US" altLang="en-US" dirty="0"/>
          </a:p>
          <a:p>
            <a:pPr>
              <a:buNone/>
            </a:pPr>
            <a:r>
              <a:rPr lang="en-US" altLang="en-US" dirty="0" err="1"/>
              <a:t>Romich</a:t>
            </a:r>
            <a:r>
              <a:rPr lang="en-US" altLang="en-US" dirty="0"/>
              <a:t>, J. (2006). </a:t>
            </a:r>
            <a:r>
              <a:rPr lang="en-US" altLang="en-US" i="1" dirty="0"/>
              <a:t>An illustrated guide to veterinary medical terminology</a:t>
            </a:r>
            <a:r>
              <a:rPr lang="en-US" altLang="en-US" dirty="0"/>
              <a:t> (2</a:t>
            </a:r>
            <a:r>
              <a:rPr lang="en-US" altLang="en-US" baseline="30000" dirty="0"/>
              <a:t>nd</a:t>
            </a:r>
            <a:r>
              <a:rPr lang="en-US" altLang="en-US" dirty="0"/>
              <a:t> ed.). Clifton Park, NY: Delmar</a:t>
            </a:r>
            <a:r>
              <a:rPr lang="en-US" altLang="en-US" dirty="0" smtClean="0"/>
              <a:t>.</a:t>
            </a:r>
            <a:endParaRPr lang="en-US" altLang="en-US" dirty="0"/>
          </a:p>
        </p:txBody>
      </p:sp>
      <p:sp>
        <p:nvSpPr>
          <p:cNvPr id="4" name="Slide Number Placeholder 3"/>
          <p:cNvSpPr>
            <a:spLocks noGrp="1"/>
          </p:cNvSpPr>
          <p:nvPr>
            <p:ph type="sldNum" sz="quarter" idx="12"/>
          </p:nvPr>
        </p:nvSpPr>
        <p:spPr/>
        <p:txBody>
          <a:bodyPr/>
          <a:lstStyle/>
          <a:p>
            <a:fld id="{4B98D9DB-9F03-49E4-BBAA-20DA05506B06}" type="slidenum">
              <a:rPr lang="en-US" smtClean="0"/>
              <a:t>12</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Tissues</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107721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4 – Lesson </a:t>
            </a:r>
            <a:r>
              <a:rPr lang="en-US" sz="3200" kern="0" noProof="0" dirty="0" smtClean="0">
                <a:solidFill>
                  <a:sysClr val="windowText" lastClr="000000"/>
                </a:solidFill>
                <a:latin typeface="Arial" pitchFamily="34" charset="0"/>
                <a:cs typeface="Arial" pitchFamily="34" charset="0"/>
              </a:rPr>
              <a:t>4.2 Putting the Puzzle Together</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B0C3FBE-CACF-488A-85CF-7DE6C8CCFE8B}"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mtClean="0"/>
              <a:t>Animal Tissues</a:t>
            </a:r>
          </a:p>
        </p:txBody>
      </p:sp>
      <p:sp>
        <p:nvSpPr>
          <p:cNvPr id="5124" name="Rectangle 3"/>
          <p:cNvSpPr>
            <a:spLocks noGrp="1" noChangeArrowheads="1"/>
          </p:cNvSpPr>
          <p:nvPr>
            <p:ph type="body" idx="1"/>
          </p:nvPr>
        </p:nvSpPr>
        <p:spPr>
          <a:xfrm>
            <a:off x="457200" y="1752600"/>
            <a:ext cx="8229600" cy="1752600"/>
          </a:xfrm>
        </p:spPr>
        <p:txBody>
          <a:bodyPr/>
          <a:lstStyle/>
          <a:p>
            <a:pPr algn="ctr" eaLnBrk="1" hangingPunct="1">
              <a:buFontTx/>
              <a:buNone/>
            </a:pPr>
            <a:r>
              <a:rPr lang="en-US" altLang="en-US" smtClean="0"/>
              <a:t>Tissue is comprised of a mass of organized cells to provide specific structure or function to a living organism.</a:t>
            </a:r>
          </a:p>
        </p:txBody>
      </p:sp>
      <p:sp>
        <p:nvSpPr>
          <p:cNvPr id="5125" name="Text Box 4"/>
          <p:cNvSpPr txBox="1">
            <a:spLocks noChangeArrowheads="1"/>
          </p:cNvSpPr>
          <p:nvPr/>
        </p:nvSpPr>
        <p:spPr bwMode="auto">
          <a:xfrm>
            <a:off x="762000" y="3429000"/>
            <a:ext cx="3962400" cy="301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55600" indent="-3556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3200" b="1"/>
              <a:t>Types of tissue:</a:t>
            </a:r>
          </a:p>
          <a:p>
            <a:pPr eaLnBrk="1" hangingPunct="1">
              <a:buClr>
                <a:srgbClr val="FF9900"/>
              </a:buClr>
              <a:buFontTx/>
              <a:buChar char="•"/>
            </a:pPr>
            <a:r>
              <a:rPr lang="en-US" altLang="en-US" sz="3200"/>
              <a:t>Connective</a:t>
            </a:r>
          </a:p>
          <a:p>
            <a:pPr eaLnBrk="1" hangingPunct="1">
              <a:buClr>
                <a:srgbClr val="FF9900"/>
              </a:buClr>
              <a:buFontTx/>
              <a:buChar char="•"/>
            </a:pPr>
            <a:r>
              <a:rPr lang="en-US" altLang="en-US" sz="3200"/>
              <a:t>Epithelial</a:t>
            </a:r>
          </a:p>
          <a:p>
            <a:pPr eaLnBrk="1" hangingPunct="1">
              <a:buClr>
                <a:srgbClr val="FF9900"/>
              </a:buClr>
              <a:buFontTx/>
              <a:buChar char="•"/>
            </a:pPr>
            <a:r>
              <a:rPr lang="en-US" altLang="en-US" sz="3200"/>
              <a:t>Fluid</a:t>
            </a:r>
          </a:p>
          <a:p>
            <a:pPr eaLnBrk="1" hangingPunct="1">
              <a:buClr>
                <a:srgbClr val="FF9900"/>
              </a:buClr>
              <a:buFontTx/>
              <a:buChar char="•"/>
            </a:pPr>
            <a:r>
              <a:rPr lang="en-US" altLang="en-US" sz="3200"/>
              <a:t>Muscle</a:t>
            </a:r>
          </a:p>
          <a:p>
            <a:pPr eaLnBrk="1" hangingPunct="1">
              <a:buClr>
                <a:srgbClr val="FF9900"/>
              </a:buClr>
              <a:buFontTx/>
              <a:buChar char="•"/>
            </a:pPr>
            <a:r>
              <a:rPr lang="en-US" altLang="en-US" sz="3200"/>
              <a:t>Nerve</a:t>
            </a:r>
          </a:p>
        </p:txBody>
      </p:sp>
    </p:spTree>
    <p:extLst>
      <p:ext uri="{BB962C8B-B14F-4D97-AF65-F5344CB8AC3E}">
        <p14:creationId xmlns:p14="http://schemas.microsoft.com/office/powerpoint/2010/main" val="4253144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9CDFF98-A834-4818-9D97-ED96BF36CB4E}"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mtClean="0"/>
              <a:t>Connective Tissues</a:t>
            </a:r>
          </a:p>
        </p:txBody>
      </p:sp>
      <p:sp>
        <p:nvSpPr>
          <p:cNvPr id="55299" name="Rectangle 3"/>
          <p:cNvSpPr>
            <a:spLocks noGrp="1" noChangeArrowheads="1"/>
          </p:cNvSpPr>
          <p:nvPr>
            <p:ph type="body" idx="1"/>
          </p:nvPr>
        </p:nvSpPr>
        <p:spPr/>
        <p:txBody>
          <a:bodyPr/>
          <a:lstStyle/>
          <a:p>
            <a:pPr eaLnBrk="1" hangingPunct="1">
              <a:buFontTx/>
              <a:buNone/>
            </a:pPr>
            <a:r>
              <a:rPr lang="en-US" altLang="en-US" smtClean="0"/>
              <a:t>Connective tissues provide structure to hold other tissues together and include:</a:t>
            </a:r>
          </a:p>
          <a:p>
            <a:pPr eaLnBrk="1" hangingPunct="1">
              <a:buClr>
                <a:srgbClr val="FF9900"/>
              </a:buClr>
            </a:pPr>
            <a:r>
              <a:rPr lang="en-US" altLang="en-US" smtClean="0"/>
              <a:t>Bone</a:t>
            </a:r>
          </a:p>
          <a:p>
            <a:pPr eaLnBrk="1" hangingPunct="1">
              <a:buClr>
                <a:srgbClr val="FF9900"/>
              </a:buClr>
            </a:pPr>
            <a:r>
              <a:rPr lang="en-US" altLang="en-US" smtClean="0"/>
              <a:t>Cartilage</a:t>
            </a:r>
          </a:p>
          <a:p>
            <a:pPr eaLnBrk="1" hangingPunct="1">
              <a:buClr>
                <a:srgbClr val="FF9900"/>
              </a:buClr>
            </a:pPr>
            <a:r>
              <a:rPr lang="en-US" altLang="en-US" smtClean="0"/>
              <a:t>Ligaments</a:t>
            </a:r>
          </a:p>
          <a:p>
            <a:pPr eaLnBrk="1" hangingPunct="1">
              <a:buClr>
                <a:srgbClr val="FF9900"/>
              </a:buClr>
            </a:pPr>
            <a:r>
              <a:rPr lang="en-US" altLang="en-US" smtClean="0"/>
              <a:t>Tendons</a:t>
            </a:r>
          </a:p>
          <a:p>
            <a:pPr eaLnBrk="1" hangingPunct="1"/>
            <a:endParaRPr lang="en-US" altLang="en-US" smtClean="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2800" y="2991616"/>
            <a:ext cx="4587240" cy="3276600"/>
          </a:xfrm>
          <a:prstGeom prst="rect">
            <a:avLst/>
          </a:prstGeom>
        </p:spPr>
      </p:pic>
    </p:spTree>
    <p:extLst>
      <p:ext uri="{BB962C8B-B14F-4D97-AF65-F5344CB8AC3E}">
        <p14:creationId xmlns:p14="http://schemas.microsoft.com/office/powerpoint/2010/main" val="33109675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5299">
                                            <p:txEl>
                                              <p:pRg st="1" end="1"/>
                                            </p:txEl>
                                          </p:spTgt>
                                        </p:tgtEl>
                                        <p:attrNameLst>
                                          <p:attrName>style.visibility</p:attrName>
                                        </p:attrNameLst>
                                      </p:cBhvr>
                                      <p:to>
                                        <p:strVal val="visible"/>
                                      </p:to>
                                    </p:set>
                                    <p:anim calcmode="lin" valueType="num">
                                      <p:cBhvr additive="base">
                                        <p:cTn id="7" dur="500" fill="hold"/>
                                        <p:tgtEl>
                                          <p:spTgt spid="5529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9">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5299">
                                            <p:txEl>
                                              <p:pRg st="2" end="2"/>
                                            </p:txEl>
                                          </p:spTgt>
                                        </p:tgtEl>
                                        <p:attrNameLst>
                                          <p:attrName>style.visibility</p:attrName>
                                        </p:attrNameLst>
                                      </p:cBhvr>
                                      <p:to>
                                        <p:strVal val="visible"/>
                                      </p:to>
                                    </p:set>
                                    <p:anim calcmode="lin" valueType="num">
                                      <p:cBhvr additive="base">
                                        <p:cTn id="11" dur="5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52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55299">
                                            <p:txEl>
                                              <p:pRg st="3" end="3"/>
                                            </p:txEl>
                                          </p:spTgt>
                                        </p:tgtEl>
                                        <p:attrNameLst>
                                          <p:attrName>style.visibility</p:attrName>
                                        </p:attrNameLst>
                                      </p:cBhvr>
                                      <p:to>
                                        <p:strVal val="visible"/>
                                      </p:to>
                                    </p:set>
                                    <p:anim calcmode="lin" valueType="num">
                                      <p:cBhvr additive="base">
                                        <p:cTn id="17" dur="500" fill="hold"/>
                                        <p:tgtEl>
                                          <p:spTgt spid="5529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5299">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5299">
                                            <p:txEl>
                                              <p:pRg st="4" end="4"/>
                                            </p:txEl>
                                          </p:spTgt>
                                        </p:tgtEl>
                                        <p:attrNameLst>
                                          <p:attrName>style.visibility</p:attrName>
                                        </p:attrNameLst>
                                      </p:cBhvr>
                                      <p:to>
                                        <p:strVal val="visible"/>
                                      </p:to>
                                    </p:set>
                                    <p:anim calcmode="lin" valueType="num">
                                      <p:cBhvr additive="base">
                                        <p:cTn id="21" dur="500" fill="hold"/>
                                        <p:tgtEl>
                                          <p:spTgt spid="55299">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52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3309976-8278-4EF0-B458-161468B2E6CE}"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dirty="0" smtClean="0"/>
              <a:t>Connective Tissue</a:t>
            </a:r>
          </a:p>
        </p:txBody>
      </p:sp>
      <p:sp>
        <p:nvSpPr>
          <p:cNvPr id="59395" name="Rectangle 3"/>
          <p:cNvSpPr>
            <a:spLocks noGrp="1" noChangeArrowheads="1"/>
          </p:cNvSpPr>
          <p:nvPr>
            <p:ph type="body" idx="1"/>
          </p:nvPr>
        </p:nvSpPr>
        <p:spPr/>
        <p:txBody>
          <a:bodyPr/>
          <a:lstStyle/>
          <a:p>
            <a:pPr eaLnBrk="1" hangingPunct="1">
              <a:buClr>
                <a:srgbClr val="FF9900"/>
              </a:buClr>
            </a:pPr>
            <a:r>
              <a:rPr lang="en-US" altLang="en-US" b="1" dirty="0" smtClean="0"/>
              <a:t>Bone</a:t>
            </a:r>
            <a:r>
              <a:rPr lang="en-US" altLang="en-US" dirty="0" smtClean="0"/>
              <a:t> is calcified material that replaces cartilage as animals age</a:t>
            </a:r>
          </a:p>
          <a:p>
            <a:pPr eaLnBrk="1" hangingPunct="1">
              <a:buClr>
                <a:srgbClr val="FF9900"/>
              </a:buClr>
            </a:pPr>
            <a:r>
              <a:rPr lang="en-US" altLang="en-US" dirty="0" smtClean="0"/>
              <a:t>Provides structure of animals</a:t>
            </a:r>
          </a:p>
          <a:p>
            <a:pPr eaLnBrk="1" hangingPunct="1">
              <a:buClr>
                <a:srgbClr val="FF9900"/>
              </a:buClr>
            </a:pPr>
            <a:r>
              <a:rPr lang="en-US" altLang="en-US" dirty="0" smtClean="0"/>
              <a:t>Four classifications of bones</a:t>
            </a:r>
          </a:p>
          <a:p>
            <a:pPr lvl="1" eaLnBrk="1" hangingPunct="1"/>
            <a:r>
              <a:rPr lang="en-US" altLang="en-US" dirty="0" smtClean="0"/>
              <a:t>Long</a:t>
            </a:r>
          </a:p>
          <a:p>
            <a:pPr lvl="1" eaLnBrk="1" hangingPunct="1"/>
            <a:r>
              <a:rPr lang="en-US" altLang="en-US" dirty="0" smtClean="0"/>
              <a:t>Short</a:t>
            </a:r>
          </a:p>
          <a:p>
            <a:pPr lvl="1" eaLnBrk="1" hangingPunct="1"/>
            <a:r>
              <a:rPr lang="en-US" altLang="en-US" dirty="0" smtClean="0"/>
              <a:t>Flat</a:t>
            </a:r>
          </a:p>
          <a:p>
            <a:pPr lvl="1" eaLnBrk="1" hangingPunct="1"/>
            <a:r>
              <a:rPr lang="en-US" altLang="en-US" dirty="0" smtClean="0"/>
              <a:t>Irregular</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2800" y="4094616"/>
            <a:ext cx="3657600" cy="2612571"/>
          </a:xfrm>
          <a:prstGeom prst="rect">
            <a:avLst/>
          </a:prstGeom>
        </p:spPr>
      </p:pic>
    </p:spTree>
    <p:extLst>
      <p:ext uri="{BB962C8B-B14F-4D97-AF65-F5344CB8AC3E}">
        <p14:creationId xmlns:p14="http://schemas.microsoft.com/office/powerpoint/2010/main" val="21641443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9395">
                                            <p:txEl>
                                              <p:pRg st="1" end="1"/>
                                            </p:txEl>
                                          </p:spTgt>
                                        </p:tgtEl>
                                        <p:attrNameLst>
                                          <p:attrName>style.visibility</p:attrName>
                                        </p:attrNameLst>
                                      </p:cBhvr>
                                      <p:to>
                                        <p:strVal val="visible"/>
                                      </p:to>
                                    </p:set>
                                    <p:anim calcmode="lin" valueType="num">
                                      <p:cBhvr additive="base">
                                        <p:cTn id="7" dur="500" fill="hold"/>
                                        <p:tgtEl>
                                          <p:spTgt spid="5939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9395">
                                            <p:txEl>
                                              <p:pRg st="2" end="2"/>
                                            </p:txEl>
                                          </p:spTgt>
                                        </p:tgtEl>
                                        <p:attrNameLst>
                                          <p:attrName>style.visibility</p:attrName>
                                        </p:attrNameLst>
                                      </p:cBhvr>
                                      <p:to>
                                        <p:strVal val="visible"/>
                                      </p:to>
                                    </p:set>
                                    <p:anim calcmode="lin" valueType="num">
                                      <p:cBhvr additive="base">
                                        <p:cTn id="13" dur="500" fill="hold"/>
                                        <p:tgtEl>
                                          <p:spTgt spid="5939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939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89C2897-606C-4EA3-B90A-F7249609D820}" type="slidenum">
              <a:rPr lang="en-US" altLang="en-US" sz="1400"/>
              <a:pPr eaLnBrk="1" hangingPunct="1"/>
              <a:t>6</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dirty="0" smtClean="0"/>
              <a:t>Connective Tissue</a:t>
            </a:r>
          </a:p>
        </p:txBody>
      </p:sp>
      <p:sp>
        <p:nvSpPr>
          <p:cNvPr id="60419" name="Rectangle 3"/>
          <p:cNvSpPr>
            <a:spLocks noGrp="1" noChangeArrowheads="1"/>
          </p:cNvSpPr>
          <p:nvPr>
            <p:ph type="body" idx="1"/>
          </p:nvPr>
        </p:nvSpPr>
        <p:spPr>
          <a:xfrm>
            <a:off x="457200" y="2133600"/>
            <a:ext cx="8229600" cy="3992563"/>
          </a:xfrm>
        </p:spPr>
        <p:txBody>
          <a:bodyPr/>
          <a:lstStyle/>
          <a:p>
            <a:pPr eaLnBrk="1" hangingPunct="1">
              <a:buClr>
                <a:srgbClr val="FF9900"/>
              </a:buClr>
            </a:pPr>
            <a:r>
              <a:rPr lang="en-US" altLang="en-US" b="1" dirty="0" smtClean="0"/>
              <a:t>Cartilage</a:t>
            </a:r>
            <a:r>
              <a:rPr lang="en-US" altLang="en-US" dirty="0" smtClean="0"/>
              <a:t> is flexible and elastic </a:t>
            </a:r>
            <a:endParaRPr lang="en-US" altLang="en-US" dirty="0"/>
          </a:p>
          <a:p>
            <a:pPr eaLnBrk="1" hangingPunct="1">
              <a:buClr>
                <a:srgbClr val="FF9900"/>
              </a:buClr>
            </a:pPr>
            <a:r>
              <a:rPr lang="en-US" altLang="en-US" dirty="0" smtClean="0"/>
              <a:t>Found between bones and in some structures, such as the ears and nose</a:t>
            </a:r>
          </a:p>
          <a:p>
            <a:pPr eaLnBrk="1" hangingPunct="1">
              <a:buClr>
                <a:srgbClr val="FF9900"/>
              </a:buClr>
            </a:pPr>
            <a:r>
              <a:rPr lang="en-US" altLang="en-US" dirty="0" smtClean="0"/>
              <a:t>Normally white in color</a:t>
            </a:r>
          </a:p>
          <a:p>
            <a:pPr algn="ctr" eaLnBrk="1" hangingPunct="1"/>
            <a:endParaRPr lang="en-US" altLang="en-US" dirty="0" smtClean="0"/>
          </a:p>
        </p:txBody>
      </p:sp>
    </p:spTree>
    <p:extLst>
      <p:ext uri="{BB962C8B-B14F-4D97-AF65-F5344CB8AC3E}">
        <p14:creationId xmlns:p14="http://schemas.microsoft.com/office/powerpoint/2010/main" val="7602503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0419">
                                            <p:txEl>
                                              <p:pRg st="2" end="2"/>
                                            </p:txEl>
                                          </p:spTgt>
                                        </p:tgtEl>
                                        <p:attrNameLst>
                                          <p:attrName>style.visibility</p:attrName>
                                        </p:attrNameLst>
                                      </p:cBhvr>
                                      <p:to>
                                        <p:strVal val="visible"/>
                                      </p:to>
                                    </p:set>
                                    <p:anim calcmode="lin" valueType="num">
                                      <p:cBhvr additive="base">
                                        <p:cTn id="7" dur="500" fill="hold"/>
                                        <p:tgtEl>
                                          <p:spTgt spid="6041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41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A31854E-F345-4F0F-914E-6485AA2D31DE}" type="slidenum">
              <a:rPr lang="en-US" altLang="en-US" sz="1400"/>
              <a:pPr eaLnBrk="1" hangingPunct="1"/>
              <a:t>7</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dirty="0" smtClean="0"/>
              <a:t>Connective Tissue</a:t>
            </a:r>
          </a:p>
        </p:txBody>
      </p:sp>
      <p:sp>
        <p:nvSpPr>
          <p:cNvPr id="61443" name="Rectangle 3"/>
          <p:cNvSpPr>
            <a:spLocks noGrp="1" noChangeArrowheads="1"/>
          </p:cNvSpPr>
          <p:nvPr>
            <p:ph type="body" idx="1"/>
          </p:nvPr>
        </p:nvSpPr>
        <p:spPr/>
        <p:txBody>
          <a:bodyPr/>
          <a:lstStyle/>
          <a:p>
            <a:pPr eaLnBrk="1" hangingPunct="1">
              <a:buClr>
                <a:srgbClr val="FF9900"/>
              </a:buClr>
            </a:pPr>
            <a:r>
              <a:rPr lang="en-US" altLang="en-US" b="1" dirty="0" smtClean="0"/>
              <a:t>Ligaments</a:t>
            </a:r>
            <a:r>
              <a:rPr lang="en-US" altLang="en-US" dirty="0" smtClean="0"/>
              <a:t> help to hold two bones together at a joint.</a:t>
            </a:r>
          </a:p>
          <a:p>
            <a:pPr eaLnBrk="1" hangingPunct="1">
              <a:buClr>
                <a:srgbClr val="FF9900"/>
              </a:buClr>
            </a:pPr>
            <a:r>
              <a:rPr lang="en-US" altLang="en-US" b="1" dirty="0" smtClean="0"/>
              <a:t>Tendons</a:t>
            </a:r>
            <a:r>
              <a:rPr lang="en-US" altLang="en-US" dirty="0" smtClean="0"/>
              <a:t> connect the muscle to bone.</a:t>
            </a:r>
          </a:p>
          <a:p>
            <a:pPr eaLnBrk="1" hangingPunct="1"/>
            <a:endParaRPr lang="en-US" altLang="en-US" dirty="0" smtClean="0"/>
          </a:p>
          <a:p>
            <a:pPr algn="ctr" eaLnBrk="1" hangingPunct="1">
              <a:buFontTx/>
              <a:buNone/>
            </a:pPr>
            <a:r>
              <a:rPr lang="en-US" altLang="en-US" b="1" dirty="0" smtClean="0"/>
              <a:t>Both are white flexible tissues</a:t>
            </a:r>
          </a:p>
        </p:txBody>
      </p:sp>
    </p:spTree>
    <p:extLst>
      <p:ext uri="{BB962C8B-B14F-4D97-AF65-F5344CB8AC3E}">
        <p14:creationId xmlns:p14="http://schemas.microsoft.com/office/powerpoint/2010/main" val="23411322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1443">
                                            <p:txEl>
                                              <p:pRg st="1" end="1"/>
                                            </p:txEl>
                                          </p:spTgt>
                                        </p:tgtEl>
                                        <p:attrNameLst>
                                          <p:attrName>style.visibility</p:attrName>
                                        </p:attrNameLst>
                                      </p:cBhvr>
                                      <p:to>
                                        <p:strVal val="visible"/>
                                      </p:to>
                                    </p:set>
                                    <p:anim calcmode="lin" valueType="num">
                                      <p:cBhvr additive="base">
                                        <p:cTn id="7" dur="500" fill="hold"/>
                                        <p:tgtEl>
                                          <p:spTgt spid="6144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1443">
                                            <p:txEl>
                                              <p:pRg st="3" end="3"/>
                                            </p:txEl>
                                          </p:spTgt>
                                        </p:tgtEl>
                                        <p:attrNameLst>
                                          <p:attrName>style.visibility</p:attrName>
                                        </p:attrNameLst>
                                      </p:cBhvr>
                                      <p:to>
                                        <p:strVal val="visible"/>
                                      </p:to>
                                    </p:set>
                                    <p:anim calcmode="lin" valueType="num">
                                      <p:cBhvr additive="base">
                                        <p:cTn id="13" dur="500" fill="hold"/>
                                        <p:tgtEl>
                                          <p:spTgt spid="6144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4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149FF50-7F70-4E7F-9103-9993BE28F72C}" type="slidenum">
              <a:rPr lang="en-US" altLang="en-US" sz="1400"/>
              <a:pPr eaLnBrk="1" hangingPunct="1"/>
              <a:t>8</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mtClean="0"/>
              <a:t>Epithelial Tissues</a:t>
            </a:r>
          </a:p>
        </p:txBody>
      </p:sp>
      <p:sp>
        <p:nvSpPr>
          <p:cNvPr id="10244" name="Rectangle 3"/>
          <p:cNvSpPr>
            <a:spLocks noGrp="1" noChangeArrowheads="1"/>
          </p:cNvSpPr>
          <p:nvPr>
            <p:ph type="body" idx="1"/>
          </p:nvPr>
        </p:nvSpPr>
        <p:spPr/>
        <p:txBody>
          <a:bodyPr/>
          <a:lstStyle/>
          <a:p>
            <a:r>
              <a:rPr lang="en-US" altLang="en-US" b="1" dirty="0" smtClean="0"/>
              <a:t>Epithelial tissues</a:t>
            </a:r>
            <a:r>
              <a:rPr lang="en-US" altLang="en-US" dirty="0" smtClean="0"/>
              <a:t> form the outer covering of internal organs and external parts of an animal, such as skin.</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24400" y="2857500"/>
            <a:ext cx="2642890" cy="3962400"/>
          </a:xfrm>
          <a:prstGeom prst="rect">
            <a:avLst/>
          </a:prstGeom>
        </p:spPr>
      </p:pic>
    </p:spTree>
    <p:extLst>
      <p:ext uri="{BB962C8B-B14F-4D97-AF65-F5344CB8AC3E}">
        <p14:creationId xmlns:p14="http://schemas.microsoft.com/office/powerpoint/2010/main" val="42405428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3ACE761-2A29-49FF-8A68-D0F1141CDF92}" type="slidenum">
              <a:rPr lang="en-US" altLang="en-US" sz="1400"/>
              <a:pPr eaLnBrk="1" hangingPunct="1"/>
              <a:t>9</a:t>
            </a:fld>
            <a:endParaRPr lang="en-US" altLang="en-US" sz="1400"/>
          </a:p>
        </p:txBody>
      </p:sp>
      <p:sp>
        <p:nvSpPr>
          <p:cNvPr id="11267" name="Rectangle 2"/>
          <p:cNvSpPr>
            <a:spLocks noGrp="1" noChangeArrowheads="1"/>
          </p:cNvSpPr>
          <p:nvPr>
            <p:ph type="title"/>
          </p:nvPr>
        </p:nvSpPr>
        <p:spPr/>
        <p:txBody>
          <a:bodyPr/>
          <a:lstStyle/>
          <a:p>
            <a:pPr eaLnBrk="1" hangingPunct="1"/>
            <a:r>
              <a:rPr lang="en-US" altLang="en-US" smtClean="0"/>
              <a:t>Fluid Tissues</a:t>
            </a:r>
          </a:p>
        </p:txBody>
      </p:sp>
      <p:sp>
        <p:nvSpPr>
          <p:cNvPr id="11268" name="Rectangle 3"/>
          <p:cNvSpPr>
            <a:spLocks noGrp="1" noChangeArrowheads="1"/>
          </p:cNvSpPr>
          <p:nvPr>
            <p:ph type="body" idx="1"/>
          </p:nvPr>
        </p:nvSpPr>
        <p:spPr/>
        <p:txBody>
          <a:bodyPr/>
          <a:lstStyle/>
          <a:p>
            <a:r>
              <a:rPr lang="en-US" altLang="en-US" b="1" dirty="0" smtClean="0"/>
              <a:t>Fluid tissues</a:t>
            </a:r>
            <a:r>
              <a:rPr lang="en-US" altLang="en-US" dirty="0" smtClean="0"/>
              <a:t> are specialized cells contained inside an organ or the circulatory system, such as blood.</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3465540"/>
            <a:ext cx="4261104" cy="3284510"/>
          </a:xfrm>
          <a:prstGeom prst="rect">
            <a:avLst/>
          </a:prstGeom>
        </p:spPr>
      </p:pic>
    </p:spTree>
    <p:extLst>
      <p:ext uri="{BB962C8B-B14F-4D97-AF65-F5344CB8AC3E}">
        <p14:creationId xmlns:p14="http://schemas.microsoft.com/office/powerpoint/2010/main" val="2452573564"/>
      </p:ext>
    </p:extLst>
  </p:cSld>
  <p:clrMapOvr>
    <a:masterClrMapping/>
  </p:clrMapOvr>
  <p:timing>
    <p:tnLst>
      <p:par>
        <p:cTn id="1" dur="indefinite" restart="never" nodeType="tmRoot"/>
      </p:par>
    </p:tn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1179</TotalTime>
  <Words>1011</Words>
  <Application>Microsoft Office PowerPoint</Application>
  <PresentationFormat>On-screen Show (4:3)</PresentationFormat>
  <Paragraphs>142</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NRE_PowerPoint_Template</vt:lpstr>
      <vt:lpstr>PowerPoint Presentation</vt:lpstr>
      <vt:lpstr>Tissues</vt:lpstr>
      <vt:lpstr>Animal Tissues</vt:lpstr>
      <vt:lpstr>Connective Tissues</vt:lpstr>
      <vt:lpstr>Connective Tissue</vt:lpstr>
      <vt:lpstr>Connective Tissue</vt:lpstr>
      <vt:lpstr>Connective Tissue</vt:lpstr>
      <vt:lpstr>Epithelial Tissues</vt:lpstr>
      <vt:lpstr>Fluid Tissues</vt:lpstr>
      <vt:lpstr>Muscle Tissues</vt:lpstr>
      <vt:lpstr>Nerve Tissues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Tissues</dc:title>
  <dc:subject>ASA - Lesson 4.2 Putting the Puzzle Together</dc:subject>
  <dc:creator>Dan Jansen;Marlene Mensch</dc:creator>
  <cp:lastModifiedBy>Leslie Fairchild</cp:lastModifiedBy>
  <cp:revision>14</cp:revision>
  <dcterms:created xsi:type="dcterms:W3CDTF">2014-11-11T16:46:56Z</dcterms:created>
  <dcterms:modified xsi:type="dcterms:W3CDTF">2015-04-13T13:18:32Z</dcterms:modified>
</cp:coreProperties>
</file>