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56" r:id="rId2"/>
    <p:sldId id="258" r:id="rId3"/>
    <p:sldId id="272" r:id="rId4"/>
    <p:sldId id="273" r:id="rId5"/>
    <p:sldId id="274" r:id="rId6"/>
    <p:sldId id="275" r:id="rId7"/>
    <p:sldId id="277" r:id="rId8"/>
    <p:sldId id="278" r:id="rId9"/>
    <p:sldId id="279" r:id="rId10"/>
    <p:sldId id="280" r:id="rId11"/>
    <p:sldId id="25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Signs of Health</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Unit 8 – Lesson 8.2 Diseased!</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Signs of Health</a:t>
            </a:r>
            <a:endParaRPr lang="en-US" dirty="0"/>
          </a:p>
        </p:txBody>
      </p:sp>
      <p:sp>
        <p:nvSpPr>
          <p:cNvPr id="3" name="Date Placeholder 2"/>
          <p:cNvSpPr>
            <a:spLocks noGrp="1"/>
          </p:cNvSpPr>
          <p:nvPr>
            <p:ph type="dt" idx="1"/>
          </p:nvPr>
        </p:nvSpPr>
        <p:spPr>
          <a:xfrm>
            <a:off x="3810000" y="0"/>
            <a:ext cx="3046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8 – Lesson 8.2 Diseased!</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Signs of Health</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Unit </a:t>
            </a:r>
            <a:r>
              <a:rPr lang="en-US" dirty="0">
                <a:latin typeface="Arial" pitchFamily="34" charset="0"/>
                <a:cs typeface="Arial" pitchFamily="34" charset="0"/>
              </a:rPr>
              <a:t>8</a:t>
            </a:r>
            <a:r>
              <a:rPr lang="en-US" dirty="0" smtClean="0">
                <a:latin typeface="Arial" pitchFamily="34" charset="0"/>
                <a:cs typeface="Arial" pitchFamily="34" charset="0"/>
              </a:rPr>
              <a:t> – Lesson 8.2 Diseased!</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6"/>
          <p:cNvSpPr>
            <a:spLocks noGrp="1" noChangeArrowheads="1"/>
          </p:cNvSpPr>
          <p:nvPr>
            <p:ph type="ftr" sz="quarter" idx="4"/>
          </p:nvPr>
        </p:nvSpPr>
        <p:spPr>
          <a:xfrm>
            <a:off x="0" y="8675688"/>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765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BA75C6E-95B3-4CE0-8DD5-45CD2958C843}" type="slidenum">
              <a:rPr lang="en-US" altLang="en-US" sz="1200"/>
              <a:pPr eaLnBrk="1" hangingPunct="1"/>
              <a:t>10</a:t>
            </a:fld>
            <a:endParaRPr lang="en-US" altLang="en-US" sz="1200"/>
          </a:p>
        </p:txBody>
      </p:sp>
      <p:sp>
        <p:nvSpPr>
          <p:cNvPr id="27652" name="Rectangle 9"/>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Signs of Health</a:t>
            </a:r>
            <a:endParaRPr lang="en-US" altLang="en-US" smtClean="0"/>
          </a:p>
        </p:txBody>
      </p:sp>
      <p:sp>
        <p:nvSpPr>
          <p:cNvPr id="27653"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8 – Lesson 8.2 Diseased!</a:t>
            </a:r>
            <a:endParaRPr lang="en-US" sz="1200" dirty="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Treatment of animal disease can be administered topically, orally, or through injection.</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Topical treatments are applied to the skin and can be a liquid or powder, such as Advantage</a:t>
            </a:r>
            <a:r>
              <a:rPr lang="en-US" altLang="en-US" baseline="30000" dirty="0" smtClean="0">
                <a:latin typeface="Arial" panose="020B0604020202020204" pitchFamily="34" charset="0"/>
                <a:cs typeface="Arial" panose="020B0604020202020204" pitchFamily="34" charset="0"/>
              </a:rPr>
              <a:t>®</a:t>
            </a:r>
            <a:r>
              <a:rPr lang="en-US" altLang="en-US" dirty="0" smtClean="0">
                <a:latin typeface="Arial" panose="020B0604020202020204" pitchFamily="34" charset="0"/>
              </a:rPr>
              <a:t> or </a:t>
            </a:r>
            <a:r>
              <a:rPr lang="en-US" altLang="en-US" dirty="0" err="1" smtClean="0">
                <a:latin typeface="Arial" panose="020B0604020202020204" pitchFamily="34" charset="0"/>
              </a:rPr>
              <a:t>ivermectin</a:t>
            </a:r>
            <a:r>
              <a:rPr lang="en-US" altLang="en-US" dirty="0" smtClean="0">
                <a:latin typeface="Arial" panose="020B0604020202020204" pitchFamily="34" charset="0"/>
              </a:rPr>
              <a:t>.</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Oral treatments can be administered through feeding, drenching, or with a balling gun. Drenching gives animals fluid medications through the mouth. Balling guns hold a capsule or bolus much like a pill you swallow. The balling gun allows producers to place the bolus at the back of the throat of an animal to ensure the medication will be swallowed.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Injections are commonly used and will be discussed in greater detail in </a:t>
            </a:r>
            <a:r>
              <a:rPr lang="en-US" altLang="en-US" b="1" dirty="0" smtClean="0">
                <a:latin typeface="Arial" panose="020B0604020202020204" pitchFamily="34" charset="0"/>
              </a:rPr>
              <a:t>Lesson 8.4 Preventing Pathogens</a:t>
            </a:r>
            <a:r>
              <a:rPr lang="en-US" altLang="en-US" dirty="0" smtClean="0">
                <a:latin typeface="Arial" panose="020B0604020202020204" pitchFamily="34" charset="0"/>
              </a:rPr>
              <a:t>. Intramuscular injections are given in the muscle and subcutaneous injections are given just under the skin.</a:t>
            </a:r>
          </a:p>
        </p:txBody>
      </p:sp>
    </p:spTree>
    <p:extLst>
      <p:ext uri="{BB962C8B-B14F-4D97-AF65-F5344CB8AC3E}">
        <p14:creationId xmlns:p14="http://schemas.microsoft.com/office/powerpoint/2010/main" val="4141749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Signs of Health</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8.2 Diseased!</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Signs of Health</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8.2 Diseased!</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945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97D21B6-A6CC-4ECC-A1ED-56559DC9A751}" type="slidenum">
              <a:rPr lang="en-US" altLang="en-US" sz="1200"/>
              <a:pPr eaLnBrk="1" hangingPunct="1"/>
              <a:t>3</a:t>
            </a:fld>
            <a:endParaRPr lang="en-US" altLang="en-US" sz="1200"/>
          </a:p>
        </p:txBody>
      </p:sp>
      <p:sp>
        <p:nvSpPr>
          <p:cNvPr id="19460" name="Rectangle 9"/>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Signs of Health</a:t>
            </a:r>
            <a:endParaRPr lang="en-US" altLang="en-US" smtClean="0"/>
          </a:p>
        </p:txBody>
      </p:sp>
      <p:sp>
        <p:nvSpPr>
          <p:cNvPr id="19461"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8 – Lesson 8.2 Diseased!</a:t>
            </a:r>
            <a:endParaRPr lang="en-US" sz="1200" dirty="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Health is the state of a plant or animal where all parts are functioning normally.</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The animal will possess no symptoms of disease and have normal vital signs.</a:t>
            </a:r>
          </a:p>
        </p:txBody>
      </p:sp>
    </p:spTree>
    <p:extLst>
      <p:ext uri="{BB962C8B-B14F-4D97-AF65-F5344CB8AC3E}">
        <p14:creationId xmlns:p14="http://schemas.microsoft.com/office/powerpoint/2010/main" val="36052820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048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D22324E-B616-4D09-9F88-B4B2B9DB6BFE}" type="slidenum">
              <a:rPr lang="en-US" altLang="en-US" sz="1200"/>
              <a:pPr eaLnBrk="1" hangingPunct="1"/>
              <a:t>4</a:t>
            </a:fld>
            <a:endParaRPr lang="en-US" altLang="en-US" sz="1200"/>
          </a:p>
        </p:txBody>
      </p:sp>
      <p:sp>
        <p:nvSpPr>
          <p:cNvPr id="20484" name="Rectangle 9"/>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Signs of Health</a:t>
            </a:r>
            <a:endParaRPr lang="en-US" altLang="en-US" smtClean="0"/>
          </a:p>
        </p:txBody>
      </p:sp>
      <p:sp>
        <p:nvSpPr>
          <p:cNvPr id="20485"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sz="1200" dirty="0" smtClean="0">
                <a:cs typeface="Arial" pitchFamily="34" charset="0"/>
              </a:rPr>
              <a:t>Unit </a:t>
            </a:r>
            <a:r>
              <a:rPr lang="en-US" sz="1200" dirty="0">
                <a:cs typeface="Arial" pitchFamily="34" charset="0"/>
              </a:rPr>
              <a:t>8 – Lesson 8.2 Diseased!</a:t>
            </a:r>
            <a:endParaRPr lang="en-US" sz="1200" dirty="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Knowing how a healthy animal appears assists in diagnosing unhealthy animals.</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Signs of good health include:</a:t>
            </a:r>
          </a:p>
          <a:p>
            <a:pPr eaLnBrk="1" hangingPunct="1">
              <a:buFontTx/>
              <a:buChar char="•"/>
            </a:pPr>
            <a:r>
              <a:rPr lang="en-US" altLang="en-US" dirty="0" smtClean="0">
                <a:latin typeface="Arial" panose="020B0604020202020204" pitchFamily="34" charset="0"/>
              </a:rPr>
              <a:t>Contentment: Animal appears content. Signs of contentment in animals include stretching upon rising, standing or lying quietly, and relaxed when resting. </a:t>
            </a:r>
          </a:p>
          <a:p>
            <a:pPr eaLnBrk="1" hangingPunct="1"/>
            <a:endParaRPr lang="en-US" altLang="en-US" dirty="0" smtClean="0">
              <a:latin typeface="Arial" panose="020B0604020202020204" pitchFamily="34" charset="0"/>
            </a:endParaRPr>
          </a:p>
          <a:p>
            <a:pPr eaLnBrk="1" hangingPunct="1">
              <a:buFontTx/>
              <a:buChar char="•"/>
            </a:pPr>
            <a:r>
              <a:rPr lang="en-US" altLang="en-US" dirty="0" smtClean="0">
                <a:latin typeface="Arial" panose="020B0604020202020204" pitchFamily="34" charset="0"/>
              </a:rPr>
              <a:t>Alertness: Animals are alert, bright-eyed, and ears pricking with slight noises.</a:t>
            </a:r>
          </a:p>
          <a:p>
            <a:pPr eaLnBrk="1" hangingPunct="1"/>
            <a:endParaRPr lang="en-US" altLang="en-US" dirty="0" smtClean="0">
              <a:latin typeface="Arial" panose="020B0604020202020204" pitchFamily="34" charset="0"/>
            </a:endParaRPr>
          </a:p>
          <a:p>
            <a:pPr eaLnBrk="1" hangingPunct="1">
              <a:buFontTx/>
              <a:buChar char="•"/>
            </a:pPr>
            <a:r>
              <a:rPr lang="en-US" altLang="en-US" dirty="0" smtClean="0">
                <a:latin typeface="Arial" panose="020B0604020202020204" pitchFamily="34" charset="0"/>
              </a:rPr>
              <a:t>Good appetite: Animals are eager for feed. Also includes cud-chewing in ruminants. </a:t>
            </a:r>
          </a:p>
          <a:p>
            <a:pPr eaLnBrk="1" hangingPunct="1"/>
            <a:endParaRPr lang="en-US" altLang="en-US" dirty="0" smtClean="0">
              <a:latin typeface="Arial" panose="020B0604020202020204" pitchFamily="34" charset="0"/>
            </a:endParaRPr>
          </a:p>
          <a:p>
            <a:pPr eaLnBrk="1" hangingPunct="1">
              <a:buFontTx/>
              <a:buChar char="•"/>
            </a:pPr>
            <a:r>
              <a:rPr lang="en-US" altLang="en-US" dirty="0" smtClean="0">
                <a:latin typeface="Arial" panose="020B0604020202020204" pitchFamily="34" charset="0"/>
              </a:rPr>
              <a:t>Sleek coat and pliable skin: Healthy animals have a sleek hair coat and the skin is elastic.</a:t>
            </a:r>
          </a:p>
        </p:txBody>
      </p:sp>
    </p:spTree>
    <p:extLst>
      <p:ext uri="{BB962C8B-B14F-4D97-AF65-F5344CB8AC3E}">
        <p14:creationId xmlns:p14="http://schemas.microsoft.com/office/powerpoint/2010/main" val="25030248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150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C364ED4-FE5A-4F9C-A787-690544DC7463}" type="slidenum">
              <a:rPr lang="en-US" altLang="en-US" sz="1200"/>
              <a:pPr eaLnBrk="1" hangingPunct="1"/>
              <a:t>5</a:t>
            </a:fld>
            <a:endParaRPr lang="en-US" altLang="en-US" sz="1200"/>
          </a:p>
        </p:txBody>
      </p:sp>
      <p:sp>
        <p:nvSpPr>
          <p:cNvPr id="21508" name="Rectangle 9"/>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Signs of Health</a:t>
            </a:r>
            <a:endParaRPr lang="en-US" altLang="en-US" smtClean="0"/>
          </a:p>
        </p:txBody>
      </p:sp>
      <p:sp>
        <p:nvSpPr>
          <p:cNvPr id="21509"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8 – Lesson 8.2 Diseased!</a:t>
            </a:r>
            <a:endParaRPr lang="en-US" sz="1200" dirty="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More signs of good health include:</a:t>
            </a:r>
          </a:p>
          <a:p>
            <a:pPr eaLnBrk="1" hangingPunct="1">
              <a:buFontTx/>
              <a:buChar char="•"/>
            </a:pPr>
            <a:r>
              <a:rPr lang="en-US" altLang="en-US" dirty="0" smtClean="0">
                <a:latin typeface="Arial" panose="020B0604020202020204" pitchFamily="34" charset="0"/>
              </a:rPr>
              <a:t>Bright eyes and pink eye membranes. Gum tissue should also be pink. </a:t>
            </a:r>
          </a:p>
          <a:p>
            <a:pPr eaLnBrk="1" hangingPunct="1"/>
            <a:endParaRPr lang="en-US" altLang="en-US" dirty="0" smtClean="0">
              <a:latin typeface="Arial" panose="020B0604020202020204" pitchFamily="34" charset="0"/>
            </a:endParaRPr>
          </a:p>
          <a:p>
            <a:pPr eaLnBrk="1" hangingPunct="1">
              <a:buFontTx/>
              <a:buChar char="•"/>
            </a:pPr>
            <a:r>
              <a:rPr lang="en-US" altLang="en-US" dirty="0" smtClean="0">
                <a:latin typeface="Arial" panose="020B0604020202020204" pitchFamily="34" charset="0"/>
              </a:rPr>
              <a:t>Feces and urine should remain fairly constant. Changes in feed, especially fresh grass, may cause loose feces, but there should not be undigested feed, blood, mucus, or pus in the feces.</a:t>
            </a:r>
          </a:p>
          <a:p>
            <a:pPr eaLnBrk="1" hangingPunct="1"/>
            <a:endParaRPr lang="en-US" altLang="en-US" dirty="0" smtClean="0">
              <a:latin typeface="Arial" panose="020B0604020202020204" pitchFamily="34" charset="0"/>
            </a:endParaRPr>
          </a:p>
          <a:p>
            <a:pPr eaLnBrk="1" hangingPunct="1">
              <a:buFontTx/>
              <a:buChar char="•"/>
            </a:pPr>
            <a:r>
              <a:rPr lang="en-US" altLang="en-US" dirty="0" smtClean="0">
                <a:latin typeface="Arial" panose="020B0604020202020204" pitchFamily="34" charset="0"/>
              </a:rPr>
              <a:t>The temperature, heart rate, and respiration rate of animals are good indicators of health, but require a more thorough physical examination.</a:t>
            </a:r>
          </a:p>
        </p:txBody>
      </p:sp>
    </p:spTree>
    <p:extLst>
      <p:ext uri="{BB962C8B-B14F-4D97-AF65-F5344CB8AC3E}">
        <p14:creationId xmlns:p14="http://schemas.microsoft.com/office/powerpoint/2010/main" val="6172715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253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4571C05-1F1B-4672-8025-8523CCC254CC}" type="slidenum">
              <a:rPr lang="en-US" altLang="en-US" sz="1200"/>
              <a:pPr eaLnBrk="1" hangingPunct="1"/>
              <a:t>6</a:t>
            </a:fld>
            <a:endParaRPr lang="en-US" altLang="en-US" sz="1200"/>
          </a:p>
        </p:txBody>
      </p:sp>
      <p:sp>
        <p:nvSpPr>
          <p:cNvPr id="22532" name="Rectangle 9"/>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Signs of Health</a:t>
            </a:r>
            <a:endParaRPr lang="en-US" altLang="en-US" smtClean="0"/>
          </a:p>
        </p:txBody>
      </p:sp>
      <p:sp>
        <p:nvSpPr>
          <p:cNvPr id="22533"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8 – Lesson 8.2 Diseased!</a:t>
            </a:r>
            <a:endParaRPr lang="en-US" sz="1200" dirty="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absence of indicators of good health may be hard to recognize at first and without frequent observations. Indicators of poor health are sometimes more easily observed and include:</a:t>
            </a:r>
          </a:p>
          <a:p>
            <a:pPr eaLnBrk="1" hangingPunct="1"/>
            <a:endParaRPr lang="en-US" altLang="en-US" smtClean="0">
              <a:latin typeface="Arial" panose="020B0604020202020204" pitchFamily="34" charset="0"/>
            </a:endParaRPr>
          </a:p>
          <a:p>
            <a:pPr eaLnBrk="1" hangingPunct="1">
              <a:buFontTx/>
              <a:buChar char="•"/>
            </a:pPr>
            <a:r>
              <a:rPr lang="en-US" altLang="en-US" smtClean="0">
                <a:latin typeface="Arial" panose="020B0604020202020204" pitchFamily="34" charset="0"/>
              </a:rPr>
              <a:t>Loss of appetite</a:t>
            </a:r>
          </a:p>
          <a:p>
            <a:pPr eaLnBrk="1" hangingPunct="1">
              <a:buFontTx/>
              <a:buChar char="•"/>
            </a:pPr>
            <a:r>
              <a:rPr lang="en-US" altLang="en-US" smtClean="0">
                <a:latin typeface="Arial" panose="020B0604020202020204" pitchFamily="34" charset="0"/>
              </a:rPr>
              <a:t>Listless or depressed</a:t>
            </a:r>
          </a:p>
          <a:p>
            <a:pPr eaLnBrk="1" hangingPunct="1">
              <a:buFontTx/>
              <a:buChar char="•"/>
            </a:pPr>
            <a:r>
              <a:rPr lang="en-US" altLang="en-US" smtClean="0">
                <a:latin typeface="Arial" panose="020B0604020202020204" pitchFamily="34" charset="0"/>
              </a:rPr>
              <a:t>Droopy ears</a:t>
            </a:r>
          </a:p>
          <a:p>
            <a:pPr eaLnBrk="1" hangingPunct="1">
              <a:buFontTx/>
              <a:buChar char="•"/>
            </a:pPr>
            <a:r>
              <a:rPr lang="en-US" altLang="en-US" smtClean="0">
                <a:latin typeface="Arial" panose="020B0604020202020204" pitchFamily="34" charset="0"/>
              </a:rPr>
              <a:t>Humped back and head down</a:t>
            </a:r>
          </a:p>
          <a:p>
            <a:pPr eaLnBrk="1" hangingPunct="1">
              <a:buFontTx/>
              <a:buChar char="•"/>
            </a:pPr>
            <a:r>
              <a:rPr lang="en-US" altLang="en-US" smtClean="0">
                <a:latin typeface="Arial" panose="020B0604020202020204" pitchFamily="34" charset="0"/>
              </a:rPr>
              <a:t>Separated from other animals</a:t>
            </a:r>
          </a:p>
          <a:p>
            <a:pPr eaLnBrk="1" hangingPunct="1">
              <a:buFontTx/>
              <a:buChar char="•"/>
            </a:pPr>
            <a:r>
              <a:rPr lang="en-US" altLang="en-US" smtClean="0">
                <a:latin typeface="Arial" panose="020B0604020202020204" pitchFamily="34" charset="0"/>
              </a:rPr>
              <a:t>Coughing, wheezing, or labored breathing</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There are other animal and disease specific indicators. Indicators discussed here are the most common signs of poor health.</a:t>
            </a:r>
          </a:p>
        </p:txBody>
      </p:sp>
    </p:spTree>
    <p:extLst>
      <p:ext uri="{BB962C8B-B14F-4D97-AF65-F5344CB8AC3E}">
        <p14:creationId xmlns:p14="http://schemas.microsoft.com/office/powerpoint/2010/main" val="36266503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457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E76D61D-3CAB-4DDF-9517-F13CBA3936CC}" type="slidenum">
              <a:rPr lang="en-US" altLang="en-US" sz="1200"/>
              <a:pPr eaLnBrk="1" hangingPunct="1"/>
              <a:t>7</a:t>
            </a:fld>
            <a:endParaRPr lang="en-US" altLang="en-US" sz="1200"/>
          </a:p>
        </p:txBody>
      </p:sp>
      <p:sp>
        <p:nvSpPr>
          <p:cNvPr id="24580" name="Rectangle 9"/>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Signs of Health</a:t>
            </a:r>
            <a:endParaRPr lang="en-US" altLang="en-US" smtClean="0"/>
          </a:p>
        </p:txBody>
      </p:sp>
      <p:sp>
        <p:nvSpPr>
          <p:cNvPr id="24581"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8 – Lesson 8.2 Diseased!</a:t>
            </a:r>
            <a:endParaRPr lang="en-US" sz="1200" dirty="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Diagnosing a disease is a complex process that involves recognizing the animal is ill, recognizing the symptoms of an illness, and determining possible treatments for a disease.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Becoming a good diagnostician requires practice, knowledge of animals, knowledge of diseases, the ability to apply and use scientific inquiry, and a little luck.</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Early detection of an illness can significantly reduce its duration and severity.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For complicated or uncommon diseases, a trained professional, such as a veterinarian should be consulted.</a:t>
            </a:r>
          </a:p>
        </p:txBody>
      </p:sp>
    </p:spTree>
    <p:extLst>
      <p:ext uri="{BB962C8B-B14F-4D97-AF65-F5344CB8AC3E}">
        <p14:creationId xmlns:p14="http://schemas.microsoft.com/office/powerpoint/2010/main" val="2843657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2E0E42C-854D-4394-8819-685370FBB05D}" type="slidenum">
              <a:rPr lang="en-US" altLang="en-US" sz="1200"/>
              <a:pPr eaLnBrk="1" hangingPunct="1"/>
              <a:t>8</a:t>
            </a:fld>
            <a:endParaRPr lang="en-US" altLang="en-US" sz="1200"/>
          </a:p>
        </p:txBody>
      </p:sp>
      <p:sp>
        <p:nvSpPr>
          <p:cNvPr id="25604" name="Rectangle 9"/>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Signs of Health</a:t>
            </a:r>
            <a:endParaRPr lang="en-US" altLang="en-US" smtClean="0"/>
          </a:p>
        </p:txBody>
      </p:sp>
      <p:sp>
        <p:nvSpPr>
          <p:cNvPr id="25605"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8 – Lesson 8.2 Diseased!</a:t>
            </a:r>
            <a:endParaRPr lang="en-US" sz="1200" dirty="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Diagnosticians, both veterinarians and animal producers, look for symptoms that indicate a specific disease. This helps speed up determining an appropriate treatment.</a:t>
            </a:r>
          </a:p>
        </p:txBody>
      </p:sp>
    </p:spTree>
    <p:extLst>
      <p:ext uri="{BB962C8B-B14F-4D97-AF65-F5344CB8AC3E}">
        <p14:creationId xmlns:p14="http://schemas.microsoft.com/office/powerpoint/2010/main" val="2015485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662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C94A30D-1B8D-4627-9204-BE09E0A5C090}" type="slidenum">
              <a:rPr lang="en-US" altLang="en-US" sz="1200"/>
              <a:pPr eaLnBrk="1" hangingPunct="1"/>
              <a:t>9</a:t>
            </a:fld>
            <a:endParaRPr lang="en-US" altLang="en-US" sz="1200"/>
          </a:p>
        </p:txBody>
      </p:sp>
      <p:sp>
        <p:nvSpPr>
          <p:cNvPr id="26628" name="Rectangle 9"/>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Signs of Health</a:t>
            </a:r>
            <a:endParaRPr lang="en-US" altLang="en-US" smtClean="0"/>
          </a:p>
        </p:txBody>
      </p:sp>
      <p:sp>
        <p:nvSpPr>
          <p:cNvPr id="26629"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8 – Lesson 8.2 Diseased!</a:t>
            </a:r>
            <a:endParaRPr lang="en-US" sz="1200" dirty="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Disease treatment is dependent on the animal, the disease, and the effectiveness of available medications.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Some diseases, such as viruses, are not easily treated with medications and may require separation and individual care until the animal has recovered. Other diseases, such as many bacterial infections, are easily combated with medication and the animal recovers quickly.</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Most medical treatments require the assistance of a veterinarian.</a:t>
            </a:r>
          </a:p>
        </p:txBody>
      </p:sp>
    </p:spTree>
    <p:extLst>
      <p:ext uri="{BB962C8B-B14F-4D97-AF65-F5344CB8AC3E}">
        <p14:creationId xmlns:p14="http://schemas.microsoft.com/office/powerpoint/2010/main" val="35772261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F1C09EA-2310-4CB5-BDD6-AD4451371F68}" type="slidenum">
              <a:rPr lang="en-US" altLang="en-US"/>
              <a:pPr/>
              <a:t>‹#›</a:t>
            </a:fld>
            <a:endParaRPr lang="en-US" altLang="en-US"/>
          </a:p>
        </p:txBody>
      </p:sp>
    </p:spTree>
    <p:extLst>
      <p:ext uri="{BB962C8B-B14F-4D97-AF65-F5344CB8AC3E}">
        <p14:creationId xmlns:p14="http://schemas.microsoft.com/office/powerpoint/2010/main" val="3607362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7CC113E-63E4-450B-A42B-D5EE6ECC4F68}" type="slidenum">
              <a:rPr lang="en-US" altLang="en-US" sz="1400"/>
              <a:pPr eaLnBrk="1" hangingPunct="1"/>
              <a:t>10</a:t>
            </a:fld>
            <a:endParaRPr lang="en-US" altLang="en-US" sz="1400"/>
          </a:p>
        </p:txBody>
      </p:sp>
      <p:pic>
        <p:nvPicPr>
          <p:cNvPr id="13315" name="Picture 9" descr="drenchedi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905000"/>
            <a:ext cx="2611438"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Rectangle 2"/>
          <p:cNvSpPr>
            <a:spLocks noGrp="1" noChangeArrowheads="1"/>
          </p:cNvSpPr>
          <p:nvPr>
            <p:ph type="title"/>
          </p:nvPr>
        </p:nvSpPr>
        <p:spPr/>
        <p:txBody>
          <a:bodyPr/>
          <a:lstStyle/>
          <a:p>
            <a:pPr eaLnBrk="1" hangingPunct="1"/>
            <a:r>
              <a:rPr lang="en-US" altLang="en-US" sz="6000" smtClean="0"/>
              <a:t>Methods of Treatment</a:t>
            </a:r>
          </a:p>
        </p:txBody>
      </p:sp>
      <p:sp>
        <p:nvSpPr>
          <p:cNvPr id="13317" name="Rectangle 3"/>
          <p:cNvSpPr>
            <a:spLocks noGrp="1" noChangeArrowheads="1"/>
          </p:cNvSpPr>
          <p:nvPr>
            <p:ph type="body" idx="1"/>
          </p:nvPr>
        </p:nvSpPr>
        <p:spPr>
          <a:xfrm>
            <a:off x="457200" y="1828800"/>
            <a:ext cx="8229600" cy="4648200"/>
          </a:xfrm>
        </p:spPr>
        <p:txBody>
          <a:bodyPr/>
          <a:lstStyle/>
          <a:p>
            <a:pPr eaLnBrk="1" hangingPunct="1">
              <a:lnSpc>
                <a:spcPct val="90000"/>
              </a:lnSpc>
            </a:pPr>
            <a:r>
              <a:rPr lang="en-US" altLang="en-US" dirty="0" smtClean="0"/>
              <a:t>Topical – applied to the skin</a:t>
            </a:r>
          </a:p>
          <a:p>
            <a:pPr eaLnBrk="1" hangingPunct="1">
              <a:lnSpc>
                <a:spcPct val="90000"/>
              </a:lnSpc>
            </a:pPr>
            <a:r>
              <a:rPr lang="en-US" altLang="en-US" dirty="0" smtClean="0"/>
              <a:t>Oral – through the mouth</a:t>
            </a:r>
          </a:p>
          <a:p>
            <a:pPr lvl="1" eaLnBrk="1" hangingPunct="1">
              <a:lnSpc>
                <a:spcPct val="90000"/>
              </a:lnSpc>
            </a:pPr>
            <a:r>
              <a:rPr lang="en-US" altLang="en-US" dirty="0" smtClean="0"/>
              <a:t>In or on feed</a:t>
            </a:r>
          </a:p>
          <a:p>
            <a:pPr lvl="1" eaLnBrk="1" hangingPunct="1">
              <a:lnSpc>
                <a:spcPct val="90000"/>
              </a:lnSpc>
            </a:pPr>
            <a:r>
              <a:rPr lang="en-US" altLang="en-US" dirty="0" smtClean="0"/>
              <a:t>Drenching</a:t>
            </a:r>
          </a:p>
          <a:p>
            <a:pPr lvl="1" eaLnBrk="1" hangingPunct="1">
              <a:lnSpc>
                <a:spcPct val="90000"/>
              </a:lnSpc>
            </a:pPr>
            <a:r>
              <a:rPr lang="en-US" altLang="en-US" dirty="0" smtClean="0"/>
              <a:t>Balling gun</a:t>
            </a:r>
          </a:p>
          <a:p>
            <a:pPr eaLnBrk="1" hangingPunct="1">
              <a:lnSpc>
                <a:spcPct val="90000"/>
              </a:lnSpc>
            </a:pPr>
            <a:r>
              <a:rPr lang="en-US" altLang="en-US" dirty="0" smtClean="0"/>
              <a:t>Injection – shot using a needle and syringe</a:t>
            </a:r>
          </a:p>
          <a:p>
            <a:pPr lvl="1" eaLnBrk="1" hangingPunct="1">
              <a:lnSpc>
                <a:spcPct val="90000"/>
              </a:lnSpc>
            </a:pPr>
            <a:r>
              <a:rPr lang="en-US" altLang="en-US" dirty="0" smtClean="0"/>
              <a:t>Intramuscular</a:t>
            </a:r>
          </a:p>
          <a:p>
            <a:pPr lvl="1" eaLnBrk="1" hangingPunct="1">
              <a:lnSpc>
                <a:spcPct val="90000"/>
              </a:lnSpc>
            </a:pPr>
            <a:r>
              <a:rPr lang="en-US" altLang="en-US" dirty="0" smtClean="0"/>
              <a:t>Subcutaneous</a:t>
            </a:r>
          </a:p>
          <a:p>
            <a:pPr lvl="1" eaLnBrk="1" hangingPunct="1">
              <a:lnSpc>
                <a:spcPct val="90000"/>
              </a:lnSpc>
            </a:pPr>
            <a:r>
              <a:rPr lang="en-US" altLang="en-US" dirty="0" smtClean="0"/>
              <a:t>Intravenous</a:t>
            </a:r>
          </a:p>
        </p:txBody>
      </p:sp>
      <p:pic>
        <p:nvPicPr>
          <p:cNvPr id="13318" name="Picture 5" descr="ballinggunedi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3429000"/>
            <a:ext cx="3279775"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9" name="Text Box 7"/>
          <p:cNvSpPr txBox="1">
            <a:spLocks noChangeArrowheads="1"/>
          </p:cNvSpPr>
          <p:nvPr/>
        </p:nvSpPr>
        <p:spPr bwMode="auto">
          <a:xfrm>
            <a:off x="5257800" y="2895600"/>
            <a:ext cx="2286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r" eaLnBrk="1" hangingPunct="1">
              <a:spcBef>
                <a:spcPct val="50000"/>
              </a:spcBef>
            </a:pPr>
            <a:r>
              <a:rPr lang="en-US" altLang="en-US" sz="2000" b="1">
                <a:solidFill>
                  <a:srgbClr val="003300"/>
                </a:solidFill>
              </a:rPr>
              <a:t>Drenching tool</a:t>
            </a:r>
          </a:p>
        </p:txBody>
      </p:sp>
      <p:sp>
        <p:nvSpPr>
          <p:cNvPr id="13320" name="Text Box 8"/>
          <p:cNvSpPr txBox="1">
            <a:spLocks noChangeArrowheads="1"/>
          </p:cNvSpPr>
          <p:nvPr/>
        </p:nvSpPr>
        <p:spPr bwMode="auto">
          <a:xfrm>
            <a:off x="4038600" y="3733800"/>
            <a:ext cx="2286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r" eaLnBrk="1" hangingPunct="1">
              <a:spcBef>
                <a:spcPct val="50000"/>
              </a:spcBef>
            </a:pPr>
            <a:r>
              <a:rPr lang="en-US" altLang="en-US" sz="2000" b="1">
                <a:solidFill>
                  <a:srgbClr val="009900"/>
                </a:solidFill>
              </a:rPr>
              <a:t>Balling gun</a:t>
            </a:r>
          </a:p>
        </p:txBody>
      </p:sp>
    </p:spTree>
    <p:extLst>
      <p:ext uri="{BB962C8B-B14F-4D97-AF65-F5344CB8AC3E}">
        <p14:creationId xmlns:p14="http://schemas.microsoft.com/office/powerpoint/2010/main" val="25282163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normAutofit lnSpcReduction="10000"/>
          </a:bodyPr>
          <a:lstStyle/>
          <a:p>
            <a:pPr>
              <a:buNone/>
            </a:pPr>
            <a:r>
              <a:rPr lang="en-US" altLang="en-US" dirty="0"/>
              <a:t>Damron, W.E. (2000). </a:t>
            </a:r>
            <a:r>
              <a:rPr lang="en-US" altLang="en-US" i="1" dirty="0"/>
              <a:t>Introduction to animal science: Global, biological, social, and industry perspectives</a:t>
            </a:r>
            <a:r>
              <a:rPr lang="en-US" altLang="en-US" dirty="0"/>
              <a:t>. Upper Saddle River, NJ: Prentice Hall, Inc.</a:t>
            </a:r>
          </a:p>
          <a:p>
            <a:pPr>
              <a:buNone/>
            </a:pPr>
            <a:r>
              <a:rPr lang="en-US" altLang="en-US" dirty="0" err="1"/>
              <a:t>Ensminger</a:t>
            </a:r>
            <a:r>
              <a:rPr lang="en-US" altLang="en-US" dirty="0"/>
              <a:t>, M.E. (1991). </a:t>
            </a:r>
            <a:r>
              <a:rPr lang="en-US" altLang="en-US" i="1" dirty="0"/>
              <a:t>Animal science</a:t>
            </a:r>
            <a:r>
              <a:rPr lang="en-US" altLang="en-US" dirty="0"/>
              <a:t>. Danville, IL: Interstate Publishers, Inc.</a:t>
            </a:r>
          </a:p>
          <a:p>
            <a:pPr>
              <a:buNone/>
            </a:pPr>
            <a:r>
              <a:rPr lang="en-US" altLang="en-US" dirty="0" err="1"/>
              <a:t>Herren</a:t>
            </a:r>
            <a:r>
              <a:rPr lang="en-US" altLang="en-US" dirty="0"/>
              <a:t>, R. V., &amp; Donahue, R. L. (2000). </a:t>
            </a:r>
            <a:r>
              <a:rPr lang="en-US" altLang="en-US" i="1" dirty="0"/>
              <a:t>Delmar’s agriscience dictionary with searchable CD-ROM</a:t>
            </a:r>
            <a:r>
              <a:rPr lang="en-US" altLang="en-US" dirty="0"/>
              <a:t>. Albany, NY: Delmar. </a:t>
            </a:r>
          </a:p>
        </p:txBody>
      </p:sp>
      <p:sp>
        <p:nvSpPr>
          <p:cNvPr id="4" name="Slide Number Placeholder 3"/>
          <p:cNvSpPr>
            <a:spLocks noGrp="1"/>
          </p:cNvSpPr>
          <p:nvPr>
            <p:ph type="sldNum" sz="quarter" idx="12"/>
          </p:nvPr>
        </p:nvSpPr>
        <p:spPr/>
        <p:txBody>
          <a:bodyPr/>
          <a:lstStyle/>
          <a:p>
            <a:fld id="{4B98D9DB-9F03-49E4-BBAA-20DA05506B06}" type="slidenum">
              <a:rPr lang="en-US" smtClean="0"/>
              <a:t>11</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Signs of Health</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8 – Lesson </a:t>
            </a:r>
            <a:r>
              <a:rPr lang="en-US" sz="3200" kern="0" noProof="0" dirty="0" smtClean="0">
                <a:solidFill>
                  <a:sysClr val="windowText" lastClr="000000"/>
                </a:solidFill>
                <a:latin typeface="Arial" pitchFamily="34" charset="0"/>
                <a:cs typeface="Arial" pitchFamily="34" charset="0"/>
              </a:rPr>
              <a:t>8.2 Diseased!</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27EF1F2-1757-46CC-B053-D53319F539C5}" type="slidenum">
              <a:rPr lang="en-US" altLang="en-US" sz="1400"/>
              <a:pPr eaLnBrk="1" hangingPunct="1"/>
              <a:t>3</a:t>
            </a:fld>
            <a:endParaRPr lang="en-US" altLang="en-US" sz="1400"/>
          </a:p>
        </p:txBody>
      </p:sp>
      <p:sp>
        <p:nvSpPr>
          <p:cNvPr id="5123" name="Rectangle 4"/>
          <p:cNvSpPr>
            <a:spLocks noGrp="1" noChangeArrowheads="1"/>
          </p:cNvSpPr>
          <p:nvPr>
            <p:ph type="title"/>
          </p:nvPr>
        </p:nvSpPr>
        <p:spPr/>
        <p:txBody>
          <a:bodyPr/>
          <a:lstStyle/>
          <a:p>
            <a:pPr eaLnBrk="1" hangingPunct="1"/>
            <a:r>
              <a:rPr lang="en-US" altLang="en-US" sz="6000" smtClean="0"/>
              <a:t>What is Health?</a:t>
            </a:r>
          </a:p>
        </p:txBody>
      </p:sp>
      <p:sp>
        <p:nvSpPr>
          <p:cNvPr id="5124" name="Rectangle 6"/>
          <p:cNvSpPr>
            <a:spLocks noGrp="1" noChangeArrowheads="1"/>
          </p:cNvSpPr>
          <p:nvPr>
            <p:ph type="body" sz="half" idx="2"/>
          </p:nvPr>
        </p:nvSpPr>
        <p:spPr>
          <a:xfrm>
            <a:off x="762000" y="1828800"/>
            <a:ext cx="7924800" cy="1143000"/>
          </a:xfrm>
        </p:spPr>
        <p:txBody>
          <a:bodyPr>
            <a:normAutofit lnSpcReduction="10000"/>
          </a:bodyPr>
          <a:lstStyle/>
          <a:p>
            <a:pPr algn="ctr" eaLnBrk="1" hangingPunct="1">
              <a:buFontTx/>
              <a:buNone/>
            </a:pPr>
            <a:r>
              <a:rPr lang="en-US" altLang="en-US" sz="3600" smtClean="0">
                <a:solidFill>
                  <a:srgbClr val="003300"/>
                </a:solidFill>
              </a:rPr>
              <a:t>The state where all body parts are functioning normally.</a:t>
            </a:r>
          </a:p>
        </p:txBody>
      </p:sp>
      <p:pic>
        <p:nvPicPr>
          <p:cNvPr id="5125" name="Picture 13" descr="healthystee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667000" y="3505200"/>
            <a:ext cx="4038600" cy="2592388"/>
          </a:xfrm>
          <a:noFill/>
        </p:spPr>
      </p:pic>
    </p:spTree>
    <p:extLst>
      <p:ext uri="{BB962C8B-B14F-4D97-AF65-F5344CB8AC3E}">
        <p14:creationId xmlns:p14="http://schemas.microsoft.com/office/powerpoint/2010/main" val="28900424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9E86FB3-5DDF-4C20-B0C7-4D8E5D7DED74}" type="slidenum">
              <a:rPr lang="en-US" altLang="en-US" sz="1400"/>
              <a:pPr eaLnBrk="1" hangingPunct="1"/>
              <a:t>4</a:t>
            </a:fld>
            <a:endParaRPr lang="en-US" altLang="en-US" sz="1400"/>
          </a:p>
        </p:txBody>
      </p:sp>
      <p:sp>
        <p:nvSpPr>
          <p:cNvPr id="6147" name="Rectangle 2"/>
          <p:cNvSpPr>
            <a:spLocks noGrp="1" noChangeArrowheads="1"/>
          </p:cNvSpPr>
          <p:nvPr>
            <p:ph type="title"/>
          </p:nvPr>
        </p:nvSpPr>
        <p:spPr/>
        <p:txBody>
          <a:bodyPr/>
          <a:lstStyle/>
          <a:p>
            <a:pPr eaLnBrk="1" hangingPunct="1"/>
            <a:r>
              <a:rPr lang="en-US" altLang="en-US" smtClean="0"/>
              <a:t>Recognizing Good Health</a:t>
            </a:r>
          </a:p>
        </p:txBody>
      </p:sp>
      <p:sp>
        <p:nvSpPr>
          <p:cNvPr id="6148" name="Rectangle 3"/>
          <p:cNvSpPr>
            <a:spLocks noGrp="1" noChangeArrowheads="1"/>
          </p:cNvSpPr>
          <p:nvPr>
            <p:ph type="body" idx="1"/>
          </p:nvPr>
        </p:nvSpPr>
        <p:spPr/>
        <p:txBody>
          <a:bodyPr/>
          <a:lstStyle/>
          <a:p>
            <a:pPr eaLnBrk="1" hangingPunct="1"/>
            <a:r>
              <a:rPr lang="en-US" altLang="en-US" sz="3600" smtClean="0"/>
              <a:t>Contentment</a:t>
            </a:r>
          </a:p>
          <a:p>
            <a:pPr eaLnBrk="1" hangingPunct="1"/>
            <a:r>
              <a:rPr lang="en-US" altLang="en-US" sz="3600" smtClean="0"/>
              <a:t>Alertness</a:t>
            </a:r>
          </a:p>
          <a:p>
            <a:pPr eaLnBrk="1" hangingPunct="1"/>
            <a:r>
              <a:rPr lang="en-US" altLang="en-US" sz="3600" smtClean="0"/>
              <a:t>Good appetite</a:t>
            </a:r>
          </a:p>
          <a:p>
            <a:pPr eaLnBrk="1" hangingPunct="1"/>
            <a:r>
              <a:rPr lang="en-US" altLang="en-US" sz="3600" smtClean="0"/>
              <a:t>Sleek coat and </a:t>
            </a:r>
          </a:p>
          <a:p>
            <a:pPr eaLnBrk="1" hangingPunct="1">
              <a:buFontTx/>
              <a:buNone/>
            </a:pPr>
            <a:r>
              <a:rPr lang="en-US" altLang="en-US" sz="3600" smtClean="0"/>
              <a:t>		pliable skin</a:t>
            </a:r>
          </a:p>
        </p:txBody>
      </p:sp>
      <p:pic>
        <p:nvPicPr>
          <p:cNvPr id="6149" name="Picture 5" descr="harle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905000"/>
            <a:ext cx="332263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60109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3F5CCFD-A0F8-487A-A997-D983A2D75F1F}" type="slidenum">
              <a:rPr lang="en-US" altLang="en-US" sz="1400"/>
              <a:pPr eaLnBrk="1" hangingPunct="1"/>
              <a:t>5</a:t>
            </a:fld>
            <a:endParaRPr lang="en-US" altLang="en-US" sz="1400"/>
          </a:p>
        </p:txBody>
      </p:sp>
      <p:sp>
        <p:nvSpPr>
          <p:cNvPr id="7171" name="Rectangle 3"/>
          <p:cNvSpPr>
            <a:spLocks noGrp="1" noChangeArrowheads="1"/>
          </p:cNvSpPr>
          <p:nvPr>
            <p:ph type="body" idx="1"/>
          </p:nvPr>
        </p:nvSpPr>
        <p:spPr/>
        <p:txBody>
          <a:bodyPr/>
          <a:lstStyle/>
          <a:p>
            <a:pPr eaLnBrk="1" hangingPunct="1"/>
            <a:r>
              <a:rPr lang="en-US" altLang="en-US" sz="3600" smtClean="0"/>
              <a:t>Bright eyes and pink eye membranes</a:t>
            </a:r>
          </a:p>
          <a:p>
            <a:pPr eaLnBrk="1" hangingPunct="1">
              <a:buFontTx/>
              <a:buNone/>
            </a:pPr>
            <a:endParaRPr lang="en-US" altLang="en-US" sz="3600" smtClean="0"/>
          </a:p>
          <a:p>
            <a:pPr eaLnBrk="1" hangingPunct="1"/>
            <a:r>
              <a:rPr lang="en-US" altLang="en-US" sz="3600" smtClean="0"/>
              <a:t>Normal feces and urine</a:t>
            </a:r>
          </a:p>
          <a:p>
            <a:pPr eaLnBrk="1" hangingPunct="1">
              <a:buFontTx/>
              <a:buNone/>
            </a:pPr>
            <a:endParaRPr lang="en-US" altLang="en-US" sz="3600" smtClean="0"/>
          </a:p>
          <a:p>
            <a:pPr eaLnBrk="1" hangingPunct="1"/>
            <a:r>
              <a:rPr lang="en-US" altLang="en-US" sz="3600" smtClean="0"/>
              <a:t>Normal temperature, pulse rate, and respiration rate</a:t>
            </a:r>
          </a:p>
        </p:txBody>
      </p:sp>
      <p:sp>
        <p:nvSpPr>
          <p:cNvPr id="7172" name="Rectangle 4"/>
          <p:cNvSpPr>
            <a:spLocks noGrp="1" noChangeArrowheads="1"/>
          </p:cNvSpPr>
          <p:nvPr>
            <p:ph type="title"/>
          </p:nvPr>
        </p:nvSpPr>
        <p:spPr>
          <a:noFill/>
        </p:spPr>
        <p:txBody>
          <a:bodyPr/>
          <a:lstStyle/>
          <a:p>
            <a:pPr eaLnBrk="1" hangingPunct="1"/>
            <a:r>
              <a:rPr lang="en-US" altLang="en-US" dirty="0" smtClean="0"/>
              <a:t>Recognizing Good Health</a:t>
            </a:r>
          </a:p>
        </p:txBody>
      </p:sp>
    </p:spTree>
    <p:extLst>
      <p:ext uri="{BB962C8B-B14F-4D97-AF65-F5344CB8AC3E}">
        <p14:creationId xmlns:p14="http://schemas.microsoft.com/office/powerpoint/2010/main" val="9392983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B4FAF05-B452-49CA-A715-B6C5A9EF447B}" type="slidenum">
              <a:rPr lang="en-US" altLang="en-US" sz="1400"/>
              <a:pPr eaLnBrk="1" hangingPunct="1"/>
              <a:t>6</a:t>
            </a:fld>
            <a:endParaRPr lang="en-US" altLang="en-US" sz="1400"/>
          </a:p>
        </p:txBody>
      </p:sp>
      <p:sp>
        <p:nvSpPr>
          <p:cNvPr id="8195" name="Rectangle 2"/>
          <p:cNvSpPr>
            <a:spLocks noGrp="1" noChangeArrowheads="1"/>
          </p:cNvSpPr>
          <p:nvPr>
            <p:ph type="title"/>
          </p:nvPr>
        </p:nvSpPr>
        <p:spPr/>
        <p:txBody>
          <a:bodyPr/>
          <a:lstStyle/>
          <a:p>
            <a:pPr eaLnBrk="1" hangingPunct="1"/>
            <a:r>
              <a:rPr lang="en-US" altLang="en-US" smtClean="0"/>
              <a:t>Recognizing Poor Health</a:t>
            </a:r>
          </a:p>
        </p:txBody>
      </p:sp>
      <p:sp>
        <p:nvSpPr>
          <p:cNvPr id="8196" name="Rectangle 3"/>
          <p:cNvSpPr>
            <a:spLocks noGrp="1" noChangeArrowheads="1"/>
          </p:cNvSpPr>
          <p:nvPr>
            <p:ph type="body" idx="1"/>
          </p:nvPr>
        </p:nvSpPr>
        <p:spPr>
          <a:xfrm>
            <a:off x="457200" y="1828800"/>
            <a:ext cx="8686800" cy="4297363"/>
          </a:xfrm>
        </p:spPr>
        <p:txBody>
          <a:bodyPr/>
          <a:lstStyle/>
          <a:p>
            <a:pPr eaLnBrk="1" hangingPunct="1">
              <a:lnSpc>
                <a:spcPct val="90000"/>
              </a:lnSpc>
            </a:pPr>
            <a:r>
              <a:rPr lang="en-US" altLang="en-US" sz="3600" dirty="0" smtClean="0"/>
              <a:t>Loss of appetite</a:t>
            </a:r>
          </a:p>
          <a:p>
            <a:pPr eaLnBrk="1" hangingPunct="1">
              <a:lnSpc>
                <a:spcPct val="90000"/>
              </a:lnSpc>
            </a:pPr>
            <a:r>
              <a:rPr lang="en-US" altLang="en-US" sz="3600" dirty="0" smtClean="0"/>
              <a:t>Listless or depressed</a:t>
            </a:r>
          </a:p>
          <a:p>
            <a:pPr eaLnBrk="1" hangingPunct="1">
              <a:lnSpc>
                <a:spcPct val="90000"/>
              </a:lnSpc>
            </a:pPr>
            <a:r>
              <a:rPr lang="en-US" altLang="en-US" sz="3600" dirty="0" smtClean="0"/>
              <a:t>Droopy ears</a:t>
            </a:r>
          </a:p>
          <a:p>
            <a:pPr eaLnBrk="1" hangingPunct="1">
              <a:lnSpc>
                <a:spcPct val="90000"/>
              </a:lnSpc>
            </a:pPr>
            <a:r>
              <a:rPr lang="en-US" altLang="en-US" sz="3600" dirty="0" smtClean="0"/>
              <a:t>Humped back and head down</a:t>
            </a:r>
          </a:p>
          <a:p>
            <a:pPr eaLnBrk="1" hangingPunct="1">
              <a:lnSpc>
                <a:spcPct val="90000"/>
              </a:lnSpc>
            </a:pPr>
            <a:r>
              <a:rPr lang="en-US" altLang="en-US" sz="3600" dirty="0" smtClean="0"/>
              <a:t>Separated from other animals</a:t>
            </a:r>
          </a:p>
          <a:p>
            <a:pPr eaLnBrk="1" hangingPunct="1">
              <a:lnSpc>
                <a:spcPct val="90000"/>
              </a:lnSpc>
            </a:pPr>
            <a:r>
              <a:rPr lang="en-US" altLang="en-US" sz="3600" dirty="0" smtClean="0"/>
              <a:t>Coughing, wheezing, or labored breathing</a:t>
            </a:r>
          </a:p>
        </p:txBody>
      </p:sp>
      <p:pic>
        <p:nvPicPr>
          <p:cNvPr id="5" name="Picture 6" descr="he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4675" y="2057400"/>
            <a:ext cx="1762125"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577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BE8D5DD-DBAA-4432-A2FE-2C4D639B5FE4}" type="slidenum">
              <a:rPr lang="en-US" altLang="en-US" sz="1400"/>
              <a:pPr eaLnBrk="1" hangingPunct="1"/>
              <a:t>7</a:t>
            </a:fld>
            <a:endParaRPr lang="en-US" altLang="en-US" sz="1400"/>
          </a:p>
        </p:txBody>
      </p:sp>
      <p:sp>
        <p:nvSpPr>
          <p:cNvPr id="10243" name="Rectangle 2"/>
          <p:cNvSpPr>
            <a:spLocks noGrp="1" noChangeArrowheads="1"/>
          </p:cNvSpPr>
          <p:nvPr>
            <p:ph type="title"/>
          </p:nvPr>
        </p:nvSpPr>
        <p:spPr/>
        <p:txBody>
          <a:bodyPr/>
          <a:lstStyle/>
          <a:p>
            <a:pPr eaLnBrk="1" hangingPunct="1"/>
            <a:r>
              <a:rPr lang="en-US" altLang="en-US" sz="6000" smtClean="0"/>
              <a:t>Diagnosis</a:t>
            </a:r>
          </a:p>
        </p:txBody>
      </p:sp>
      <p:sp>
        <p:nvSpPr>
          <p:cNvPr id="10244" name="Rectangle 3"/>
          <p:cNvSpPr>
            <a:spLocks noGrp="1" noChangeArrowheads="1"/>
          </p:cNvSpPr>
          <p:nvPr>
            <p:ph type="body" idx="1"/>
          </p:nvPr>
        </p:nvSpPr>
        <p:spPr/>
        <p:txBody>
          <a:bodyPr>
            <a:normAutofit/>
          </a:bodyPr>
          <a:lstStyle/>
          <a:p>
            <a:pPr eaLnBrk="1" hangingPunct="1">
              <a:lnSpc>
                <a:spcPct val="90000"/>
              </a:lnSpc>
            </a:pPr>
            <a:r>
              <a:rPr lang="en-US" altLang="en-US" sz="3600" dirty="0" smtClean="0"/>
              <a:t>The process of identifying a disease by examination and study of symptoms</a:t>
            </a:r>
          </a:p>
          <a:p>
            <a:pPr eaLnBrk="1" hangingPunct="1">
              <a:lnSpc>
                <a:spcPct val="90000"/>
              </a:lnSpc>
            </a:pPr>
            <a:r>
              <a:rPr lang="en-US" altLang="en-US" sz="3600" dirty="0" smtClean="0"/>
              <a:t>May include:</a:t>
            </a:r>
          </a:p>
          <a:p>
            <a:pPr lvl="1" eaLnBrk="1" hangingPunct="1">
              <a:lnSpc>
                <a:spcPct val="90000"/>
              </a:lnSpc>
            </a:pPr>
            <a:r>
              <a:rPr lang="en-US" altLang="en-US" sz="3200" dirty="0" smtClean="0"/>
              <a:t>Observing signs of good versus poor health</a:t>
            </a:r>
          </a:p>
          <a:p>
            <a:pPr lvl="1" eaLnBrk="1" hangingPunct="1">
              <a:lnSpc>
                <a:spcPct val="90000"/>
              </a:lnSpc>
            </a:pPr>
            <a:r>
              <a:rPr lang="en-US" altLang="en-US" sz="3200" dirty="0" smtClean="0"/>
              <a:t>Physical examination</a:t>
            </a:r>
          </a:p>
          <a:p>
            <a:pPr lvl="1" eaLnBrk="1" hangingPunct="1">
              <a:lnSpc>
                <a:spcPct val="90000"/>
              </a:lnSpc>
            </a:pPr>
            <a:r>
              <a:rPr lang="en-US" altLang="en-US" sz="3200" dirty="0" smtClean="0"/>
              <a:t>Veterinary diagnosis</a:t>
            </a:r>
          </a:p>
        </p:txBody>
      </p:sp>
    </p:spTree>
    <p:extLst>
      <p:ext uri="{BB962C8B-B14F-4D97-AF65-F5344CB8AC3E}">
        <p14:creationId xmlns:p14="http://schemas.microsoft.com/office/powerpoint/2010/main" val="2613491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FA11AFE-0EC8-4456-8E5D-F4C1E5E813E7}" type="slidenum">
              <a:rPr lang="en-US" altLang="en-US" sz="1400"/>
              <a:pPr eaLnBrk="1" hangingPunct="1"/>
              <a:t>8</a:t>
            </a:fld>
            <a:endParaRPr lang="en-US" altLang="en-US" sz="1400"/>
          </a:p>
        </p:txBody>
      </p:sp>
      <p:sp>
        <p:nvSpPr>
          <p:cNvPr id="11267" name="Rectangle 2"/>
          <p:cNvSpPr>
            <a:spLocks noGrp="1" noChangeArrowheads="1"/>
          </p:cNvSpPr>
          <p:nvPr>
            <p:ph type="title"/>
          </p:nvPr>
        </p:nvSpPr>
        <p:spPr/>
        <p:txBody>
          <a:bodyPr/>
          <a:lstStyle/>
          <a:p>
            <a:r>
              <a:rPr lang="en-US" altLang="en-US" sz="6000" dirty="0"/>
              <a:t>Symptoms</a:t>
            </a:r>
          </a:p>
        </p:txBody>
      </p:sp>
      <p:sp>
        <p:nvSpPr>
          <p:cNvPr id="11268" name="Rectangle 3"/>
          <p:cNvSpPr>
            <a:spLocks noGrp="1" noChangeArrowheads="1"/>
          </p:cNvSpPr>
          <p:nvPr>
            <p:ph type="body" idx="1"/>
          </p:nvPr>
        </p:nvSpPr>
        <p:spPr/>
        <p:txBody>
          <a:bodyPr/>
          <a:lstStyle/>
          <a:p>
            <a:pPr eaLnBrk="1" hangingPunct="1"/>
            <a:r>
              <a:rPr lang="en-US" altLang="en-US" sz="3600" dirty="0" smtClean="0"/>
              <a:t>Observable differences an animal exhibits from its normal function</a:t>
            </a:r>
          </a:p>
          <a:p>
            <a:pPr eaLnBrk="1" hangingPunct="1"/>
            <a:r>
              <a:rPr lang="en-US" altLang="en-US" sz="3600" dirty="0" smtClean="0"/>
              <a:t>Signs of poor health</a:t>
            </a:r>
          </a:p>
          <a:p>
            <a:pPr lvl="1" eaLnBrk="1" hangingPunct="1"/>
            <a:r>
              <a:rPr lang="en-US" altLang="en-US" sz="3200" dirty="0" smtClean="0"/>
              <a:t>Fever</a:t>
            </a:r>
          </a:p>
          <a:p>
            <a:pPr lvl="1" eaLnBrk="1" hangingPunct="1"/>
            <a:r>
              <a:rPr lang="en-US" altLang="en-US" sz="3200" dirty="0" smtClean="0"/>
              <a:t>Weight loss</a:t>
            </a:r>
          </a:p>
          <a:p>
            <a:pPr lvl="1" eaLnBrk="1" hangingPunct="1"/>
            <a:r>
              <a:rPr lang="en-US" altLang="en-US" sz="3200" dirty="0" smtClean="0"/>
              <a:t>Listlessness</a:t>
            </a:r>
          </a:p>
          <a:p>
            <a:pPr lvl="1" eaLnBrk="1" hangingPunct="1"/>
            <a:endParaRPr lang="en-US" altLang="en-US" sz="3200" dirty="0" smtClean="0"/>
          </a:p>
        </p:txBody>
      </p:sp>
    </p:spTree>
    <p:extLst>
      <p:ext uri="{BB962C8B-B14F-4D97-AF65-F5344CB8AC3E}">
        <p14:creationId xmlns:p14="http://schemas.microsoft.com/office/powerpoint/2010/main" val="4218076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B7716F8-5E6A-428E-861D-4A13E77B05B9}" type="slidenum">
              <a:rPr lang="en-US" altLang="en-US" sz="1400"/>
              <a:pPr eaLnBrk="1" hangingPunct="1"/>
              <a:t>9</a:t>
            </a:fld>
            <a:endParaRPr lang="en-US" altLang="en-US" sz="1400"/>
          </a:p>
        </p:txBody>
      </p:sp>
      <p:sp>
        <p:nvSpPr>
          <p:cNvPr id="12291" name="Rectangle 2"/>
          <p:cNvSpPr>
            <a:spLocks noGrp="1" noChangeArrowheads="1"/>
          </p:cNvSpPr>
          <p:nvPr>
            <p:ph type="title"/>
          </p:nvPr>
        </p:nvSpPr>
        <p:spPr/>
        <p:txBody>
          <a:bodyPr/>
          <a:lstStyle/>
          <a:p>
            <a:r>
              <a:rPr lang="en-US" altLang="en-US" sz="6000" dirty="0"/>
              <a:t>Treatment</a:t>
            </a:r>
          </a:p>
        </p:txBody>
      </p:sp>
      <p:sp>
        <p:nvSpPr>
          <p:cNvPr id="12292" name="Rectangle 3"/>
          <p:cNvSpPr>
            <a:spLocks noGrp="1" noChangeArrowheads="1"/>
          </p:cNvSpPr>
          <p:nvPr>
            <p:ph type="body" idx="1"/>
          </p:nvPr>
        </p:nvSpPr>
        <p:spPr>
          <a:xfrm>
            <a:off x="2819400" y="1828800"/>
            <a:ext cx="5867400" cy="4297363"/>
          </a:xfrm>
        </p:spPr>
        <p:txBody>
          <a:bodyPr/>
          <a:lstStyle/>
          <a:p>
            <a:pPr eaLnBrk="1" hangingPunct="1"/>
            <a:r>
              <a:rPr lang="en-US" altLang="en-US" sz="3600" dirty="0" smtClean="0"/>
              <a:t>Not effective or efficient for all diseases</a:t>
            </a:r>
          </a:p>
          <a:p>
            <a:pPr eaLnBrk="1" hangingPunct="1"/>
            <a:r>
              <a:rPr lang="en-US" altLang="en-US" sz="3600" dirty="0" smtClean="0"/>
              <a:t>Some can be administered by producer</a:t>
            </a:r>
          </a:p>
          <a:p>
            <a:pPr eaLnBrk="1" hangingPunct="1"/>
            <a:r>
              <a:rPr lang="en-US" altLang="en-US" sz="3600" dirty="0" smtClean="0"/>
              <a:t>Veterinary care</a:t>
            </a:r>
          </a:p>
          <a:p>
            <a:pPr eaLnBrk="1" hangingPunct="1"/>
            <a:endParaRPr lang="en-US" altLang="en-US" sz="3600" dirty="0" smtClean="0"/>
          </a:p>
        </p:txBody>
      </p:sp>
      <p:pic>
        <p:nvPicPr>
          <p:cNvPr id="12293" name="Picture 7" descr="syringeedi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905000"/>
            <a:ext cx="1182688" cy="454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4936426"/>
      </p:ext>
    </p:extLst>
  </p:cSld>
  <p:clrMapOvr>
    <a:masterClrMapping/>
  </p:clrMapOvr>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35</TotalTime>
  <Words>1154</Words>
  <Application>Microsoft Office PowerPoint</Application>
  <PresentationFormat>On-screen Show (4:3)</PresentationFormat>
  <Paragraphs>169</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NRE_PowerPoint_Template</vt:lpstr>
      <vt:lpstr>PowerPoint Presentation</vt:lpstr>
      <vt:lpstr>Signs of Health</vt:lpstr>
      <vt:lpstr>What is Health?</vt:lpstr>
      <vt:lpstr>Recognizing Good Health</vt:lpstr>
      <vt:lpstr>Recognizing Good Health</vt:lpstr>
      <vt:lpstr>Recognizing Poor Health</vt:lpstr>
      <vt:lpstr>Diagnosis</vt:lpstr>
      <vt:lpstr>Symptoms</vt:lpstr>
      <vt:lpstr>Treatment</vt:lpstr>
      <vt:lpstr>Methods of Treatment</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Signs of Health</dc:title>
  <dc:subject>ASA - Lesson 8.2 Diseased!</dc:subject>
  <dc:creator>Marlene Mensch</dc:creator>
  <cp:lastModifiedBy>Leslie Fairchild</cp:lastModifiedBy>
  <cp:revision>8</cp:revision>
  <dcterms:created xsi:type="dcterms:W3CDTF">2015-01-12T17:15:53Z</dcterms:created>
  <dcterms:modified xsi:type="dcterms:W3CDTF">2015-04-13T17:54:17Z</dcterms:modified>
</cp:coreProperties>
</file>