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8" r:id="rId9"/>
    <p:sldId id="280" r:id="rId10"/>
    <p:sldId id="282" r:id="rId11"/>
    <p:sldId id="283"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Parasites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8 – Lesson 8.3 Bugged!</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Parasites</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8.3 Bugged!</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Parasites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8.3 Bugged!</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174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62A9E7FD-69E8-4106-A67D-4A146FDEF2DF}" type="slidenum">
              <a:rPr lang="en-US" altLang="en-US" sz="1200"/>
              <a:pPr eaLnBrk="1" hangingPunct="1"/>
              <a:t>10</a:t>
            </a:fld>
            <a:endParaRPr lang="en-US" altLang="en-US" sz="1200"/>
          </a:p>
        </p:txBody>
      </p:sp>
      <p:sp>
        <p:nvSpPr>
          <p:cNvPr id="31748" name="Rectangle 2"/>
          <p:cNvSpPr>
            <a:spLocks noGrp="1" noRot="1" noChangeAspect="1" noChangeArrowheads="1" noTextEdit="1"/>
          </p:cNvSpPr>
          <p:nvPr>
            <p:ph type="sldImg"/>
          </p:nvPr>
        </p:nvSpPr>
        <p:spPr>
          <a:ln/>
        </p:spPr>
      </p:sp>
      <p:sp>
        <p:nvSpPr>
          <p:cNvPr id="317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Good sanitation and management is crucial to managing parasites in animals. The occurrence of parasites can be reduced through these practices to prevent recontamination. </a:t>
            </a: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a:t>
            </a:r>
            <a:r>
              <a:rPr lang="en-US" dirty="0">
                <a:latin typeface="Arial" pitchFamily="34" charset="0"/>
                <a:cs typeface="Arial" pitchFamily="34" charset="0"/>
              </a:rPr>
              <a:t>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22594808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3277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7D944BE9-B665-4611-8FAE-C03B5CB609F0}" type="slidenum">
              <a:rPr lang="en-US" altLang="en-US" sz="1200"/>
              <a:pPr eaLnBrk="1" hangingPunct="1"/>
              <a:t>11</a:t>
            </a:fld>
            <a:endParaRPr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Chemical control of parasites is often the most effective and economic.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Ivermectin is a common anthelminthic medicine that effectively controls both internal and external parasites.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Parasites can develop resistance to certain controls and many producers use a rotation of dewormers and preventative practices to avoid resistance.</a:t>
            </a: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3476928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Parasites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8.3 Bugged!</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Parasites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6968DD8D-CEB3-4608-8669-FE3D6D3C92B1}" type="slidenum">
              <a:rPr lang="en-US" altLang="en-US" sz="1200"/>
              <a:pPr eaLnBrk="1" hangingPunct="1"/>
              <a:t>3</a:t>
            </a:fld>
            <a:endParaRPr lang="en-US" altLang="en-US" sz="1200"/>
          </a:p>
        </p:txBody>
      </p:sp>
      <p:sp>
        <p:nvSpPr>
          <p:cNvPr id="21508" name="Rectangle 2"/>
          <p:cNvSpPr>
            <a:spLocks noGrp="1" noRot="1" noChangeAspect="1" noChangeArrowheads="1" noTextEdit="1"/>
          </p:cNvSpPr>
          <p:nvPr>
            <p:ph type="sldImg"/>
          </p:nvPr>
        </p:nvSpPr>
        <p:spPr>
          <a:ln/>
        </p:spPr>
      </p:sp>
      <p:sp>
        <p:nvSpPr>
          <p:cNvPr id="215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latin typeface="Arial" panose="020B0604020202020204" pitchFamily="34" charset="0"/>
              </a:rPr>
              <a:t>Teacher Note: </a:t>
            </a:r>
            <a:r>
              <a:rPr lang="en-US" altLang="en-US" dirty="0" smtClean="0">
                <a:latin typeface="Arial" panose="020B0604020202020204" pitchFamily="34" charset="0"/>
              </a:rPr>
              <a:t>Ask students what they think a parasite is before advancing text boxes. Record their responses on the board.</a:t>
            </a:r>
          </a:p>
          <a:p>
            <a:pPr eaLnBrk="1" hangingPunct="1"/>
            <a:endParaRPr lang="en-US" altLang="en-US" dirty="0" smtClean="0">
              <a:latin typeface="Arial" panose="020B0604020202020204" pitchFamily="34" charset="0"/>
            </a:endParaRP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2822267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ftr" sz="quarter" idx="4"/>
          </p:nvPr>
        </p:nvSpPr>
        <p:spPr>
          <a:xfrm>
            <a:off x="9525"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722664FE-A7C7-4480-9646-69FFD7615AC6}" type="slidenum">
              <a:rPr lang="en-US" altLang="en-US" sz="1200"/>
              <a:pPr eaLnBrk="1" hangingPunct="1"/>
              <a:t>4</a:t>
            </a:fld>
            <a:endParaRPr lang="en-US" altLang="en-US" sz="1200"/>
          </a:p>
        </p:txBody>
      </p:sp>
      <p:sp>
        <p:nvSpPr>
          <p:cNvPr id="22532" name="Rectangle 2"/>
          <p:cNvSpPr>
            <a:spLocks noGrp="1" noRot="1" noChangeAspect="1" noChangeArrowheads="1" noTextEdit="1"/>
          </p:cNvSpPr>
          <p:nvPr>
            <p:ph type="sldImg"/>
          </p:nvPr>
        </p:nvSpPr>
        <p:spPr>
          <a:ln/>
        </p:spPr>
      </p:sp>
      <p:sp>
        <p:nvSpPr>
          <p:cNvPr id="225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Parasitism is one type of symbiotic relationships that develop between organisms. In a parasitic relationship, one organism benefits while the other is harmed. </a:t>
            </a:r>
          </a:p>
          <a:p>
            <a:pPr eaLnBrk="1" hangingPunct="1"/>
            <a:endParaRPr lang="en-US" altLang="en-US" smtClean="0">
              <a:latin typeface="Arial" panose="020B0604020202020204" pitchFamily="34" charset="0"/>
            </a:endParaRPr>
          </a:p>
        </p:txBody>
      </p:sp>
      <p:sp>
        <p:nvSpPr>
          <p:cNvPr id="6"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
        <p:nvSpPr>
          <p:cNvPr id="7"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Tree>
    <p:extLst>
      <p:ext uri="{BB962C8B-B14F-4D97-AF65-F5344CB8AC3E}">
        <p14:creationId xmlns:p14="http://schemas.microsoft.com/office/powerpoint/2010/main" val="1263171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06CC990F-ED56-47F8-AD9B-814E2D62F052}" type="slidenum">
              <a:rPr lang="en-US" altLang="en-US" sz="1200"/>
              <a:pPr eaLnBrk="1" hangingPunct="1"/>
              <a:t>5</a:t>
            </a:fld>
            <a:endParaRPr lang="en-US" altLang="en-US" sz="1200"/>
          </a:p>
        </p:txBody>
      </p:sp>
      <p:sp>
        <p:nvSpPr>
          <p:cNvPr id="23556" name="Rectangle 2"/>
          <p:cNvSpPr>
            <a:spLocks noGrp="1" noRot="1" noChangeAspect="1" noChangeArrowheads="1" noTextEdit="1"/>
          </p:cNvSpPr>
          <p:nvPr>
            <p:ph type="sldImg"/>
          </p:nvPr>
        </p:nvSpPr>
        <p:spPr>
          <a:ln/>
        </p:spPr>
      </p:sp>
      <p:sp>
        <p:nvSpPr>
          <p:cNvPr id="235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Most parasites can be classified as a helminth, arthropod, or protozoa. Helminths are most nematodes and worms. Arthropods are typically found outside the body.</a:t>
            </a:r>
          </a:p>
          <a:p>
            <a:pPr eaLnBrk="1" hangingPunct="1"/>
            <a:endParaRPr lang="en-US" altLang="en-US" smtClean="0">
              <a:latin typeface="Arial" panose="020B0604020202020204" pitchFamily="34" charset="0"/>
            </a:endParaRP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360436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7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33338127-0A2A-4033-BEDD-5CA153AB58AF}" type="slidenum">
              <a:rPr lang="en-US" altLang="en-US" sz="1200"/>
              <a:pPr eaLnBrk="1" hangingPunct="1"/>
              <a:t>6</a:t>
            </a:fld>
            <a:endParaRPr lang="en-US" altLang="en-US" sz="1200"/>
          </a:p>
        </p:txBody>
      </p:sp>
      <p:sp>
        <p:nvSpPr>
          <p:cNvPr id="24580" name="Rectangle 2"/>
          <p:cNvSpPr>
            <a:spLocks noGrp="1" noRot="1" noChangeAspect="1" noChangeArrowheads="1" noTextEdit="1"/>
          </p:cNvSpPr>
          <p:nvPr>
            <p:ph type="sldImg"/>
          </p:nvPr>
        </p:nvSpPr>
        <p:spPr>
          <a:ln/>
        </p:spPr>
      </p:sp>
      <p:sp>
        <p:nvSpPr>
          <p:cNvPr id="245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animal on which a parasite lives is referred to as a host. The host animal does not benefit from the relationship.</a:t>
            </a: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517212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642DEEAC-3D6C-4D01-81B3-33855253B3A3}" type="slidenum">
              <a:rPr lang="en-US" altLang="en-US" sz="1200"/>
              <a:pPr eaLnBrk="1" hangingPunct="1"/>
              <a:t>7</a:t>
            </a:fld>
            <a:endParaRPr lang="en-US" altLang="en-US" sz="1200"/>
          </a:p>
        </p:txBody>
      </p:sp>
      <p:sp>
        <p:nvSpPr>
          <p:cNvPr id="25604" name="Rectangle 2"/>
          <p:cNvSpPr>
            <a:spLocks noGrp="1" noRot="1" noChangeAspect="1" noChangeArrowheads="1" noTextEdit="1"/>
          </p:cNvSpPr>
          <p:nvPr>
            <p:ph type="sldImg"/>
          </p:nvPr>
        </p:nvSpPr>
        <p:spPr>
          <a:ln/>
        </p:spPr>
      </p:sp>
      <p:sp>
        <p:nvSpPr>
          <p:cNvPr id="256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External parasites are found on the outside of the body, also called an </a:t>
            </a:r>
            <a:r>
              <a:rPr lang="en-US" altLang="en-US" dirty="0" err="1" smtClean="0">
                <a:latin typeface="Arial" panose="020B0604020202020204" pitchFamily="34" charset="0"/>
              </a:rPr>
              <a:t>ectoparasite</a:t>
            </a:r>
            <a:r>
              <a:rPr lang="en-US" altLang="en-US" dirty="0" smtClean="0">
                <a:latin typeface="Arial" panose="020B0604020202020204" pitchFamily="34" charset="0"/>
              </a:rPr>
              <a:t>. External parasites cause general irritation and may suck the blood of the animal and transmit diseases from animal to animal. These conditions can lead to decreased weight gain in animals and damage to the hide.</a:t>
            </a: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2419827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DC1BAF9C-D850-4AFA-B8AA-71D03D3B28E1}" type="slidenum">
              <a:rPr lang="en-US" altLang="en-US" sz="1200"/>
              <a:pPr eaLnBrk="1" hangingPunct="1"/>
              <a:t>8</a:t>
            </a:fld>
            <a:endParaRPr lang="en-US" altLang="en-US" sz="1200"/>
          </a:p>
        </p:txBody>
      </p:sp>
      <p:sp>
        <p:nvSpPr>
          <p:cNvPr id="27652" name="Rectangle 2"/>
          <p:cNvSpPr>
            <a:spLocks noGrp="1" noRot="1" noChangeAspect="1" noChangeArrowheads="1" noTextEdit="1"/>
          </p:cNvSpPr>
          <p:nvPr>
            <p:ph type="sldImg"/>
          </p:nvPr>
        </p:nvSpPr>
        <p:spPr>
          <a:ln/>
        </p:spPr>
      </p:sp>
      <p:sp>
        <p:nvSpPr>
          <p:cNvPr id="276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Internal parasites are found inside the animal</a:t>
            </a:r>
            <a:r>
              <a:rPr lang="en-US" altLang="en-US" baseline="0" dirty="0" smtClean="0">
                <a:latin typeface="Arial" panose="020B0604020202020204" pitchFamily="34" charset="0"/>
              </a:rPr>
              <a:t> and </a:t>
            </a:r>
            <a:r>
              <a:rPr lang="en-US" altLang="en-US" dirty="0" smtClean="0">
                <a:latin typeface="Arial" panose="020B0604020202020204" pitchFamily="34" charset="0"/>
              </a:rPr>
              <a:t>can lead to poor health in animals, also called </a:t>
            </a:r>
            <a:r>
              <a:rPr lang="en-US" altLang="en-US" dirty="0" err="1" smtClean="0">
                <a:latin typeface="Arial" panose="020B0604020202020204" pitchFamily="34" charset="0"/>
              </a:rPr>
              <a:t>endoparasite</a:t>
            </a:r>
            <a:r>
              <a:rPr lang="en-US" altLang="en-US" dirty="0" smtClean="0">
                <a:latin typeface="Arial" panose="020B0604020202020204" pitchFamily="34" charset="0"/>
              </a:rPr>
              <a:t>. Signs that an animal may have internal parasites include weight loss, dry, rough hair coat, anemia, and presence of worms in fecal material.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Understanding the life cycle of internal parasites is important in the control and management of internal parasites.</a:t>
            </a:r>
          </a:p>
        </p:txBody>
      </p:sp>
      <p:sp>
        <p:nvSpPr>
          <p:cNvPr id="6"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
        <p:nvSpPr>
          <p:cNvPr id="7"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Tree>
    <p:extLst>
      <p:ext uri="{BB962C8B-B14F-4D97-AF65-F5344CB8AC3E}">
        <p14:creationId xmlns:p14="http://schemas.microsoft.com/office/powerpoint/2010/main" val="3304062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969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3200">
                <a:solidFill>
                  <a:schemeClr val="tx1"/>
                </a:solidFill>
                <a:latin typeface="Arial" panose="020B0604020202020204" pitchFamily="34" charset="0"/>
              </a:defRPr>
            </a:lvl1pPr>
            <a:lvl2pPr marL="742950" indent="-285750" defTabSz="933450" eaLnBrk="0" hangingPunct="0">
              <a:defRPr sz="3200">
                <a:solidFill>
                  <a:schemeClr val="tx1"/>
                </a:solidFill>
                <a:latin typeface="Arial" panose="020B0604020202020204" pitchFamily="34" charset="0"/>
              </a:defRPr>
            </a:lvl2pPr>
            <a:lvl3pPr marL="1143000" indent="-228600" defTabSz="933450" eaLnBrk="0" hangingPunct="0">
              <a:defRPr sz="3200">
                <a:solidFill>
                  <a:schemeClr val="tx1"/>
                </a:solidFill>
                <a:latin typeface="Arial" panose="020B0604020202020204" pitchFamily="34" charset="0"/>
              </a:defRPr>
            </a:lvl3pPr>
            <a:lvl4pPr marL="1600200" indent="-228600" defTabSz="933450" eaLnBrk="0" hangingPunct="0">
              <a:defRPr sz="3200">
                <a:solidFill>
                  <a:schemeClr val="tx1"/>
                </a:solidFill>
                <a:latin typeface="Arial" panose="020B0604020202020204" pitchFamily="34" charset="0"/>
              </a:defRPr>
            </a:lvl4pPr>
            <a:lvl5pPr marL="2057400" indent="-228600" defTabSz="933450" eaLnBrk="0" hangingPunct="0">
              <a:defRPr sz="3200">
                <a:solidFill>
                  <a:schemeClr val="tx1"/>
                </a:solidFill>
                <a:latin typeface="Arial" panose="020B0604020202020204" pitchFamily="34" charset="0"/>
              </a:defRPr>
            </a:lvl5pPr>
            <a:lvl6pPr marL="2514600" indent="-228600" defTabSz="93345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defTabSz="93345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defTabSz="93345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defTabSz="93345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24F2641A-A589-4089-A8BE-B0BA382E3B82}" type="slidenum">
              <a:rPr lang="en-US" altLang="en-US" sz="1200"/>
              <a:pPr eaLnBrk="1" hangingPunct="1"/>
              <a:t>9</a:t>
            </a:fld>
            <a:endParaRPr lang="en-US" altLang="en-US" sz="1200"/>
          </a:p>
        </p:txBody>
      </p:sp>
      <p:sp>
        <p:nvSpPr>
          <p:cNvPr id="29700" name="Rectangle 2"/>
          <p:cNvSpPr>
            <a:spLocks noGrp="1" noRot="1" noChangeAspect="1" noChangeArrowheads="1" noTextEdit="1"/>
          </p:cNvSpPr>
          <p:nvPr>
            <p:ph type="sldImg"/>
          </p:nvPr>
        </p:nvSpPr>
        <p:spPr>
          <a:ln/>
        </p:spPr>
      </p:sp>
      <p:sp>
        <p:nvSpPr>
          <p:cNvPr id="29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health of animals infected with parasites can be seriously impaired. Animals with parasites may have an appearance of general unthriftiness.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Parasites often</a:t>
            </a:r>
          </a:p>
          <a:p>
            <a:pPr eaLnBrk="1" hangingPunct="1">
              <a:buFontTx/>
              <a:buChar char="•"/>
            </a:pPr>
            <a:r>
              <a:rPr lang="en-US" altLang="en-US" smtClean="0">
                <a:latin typeface="Arial" panose="020B0604020202020204" pitchFamily="34" charset="0"/>
              </a:rPr>
              <a:t>Cause tissue damage</a:t>
            </a:r>
          </a:p>
          <a:p>
            <a:pPr eaLnBrk="1" hangingPunct="1">
              <a:buFontTx/>
              <a:buChar char="•"/>
            </a:pPr>
            <a:r>
              <a:rPr lang="en-US" altLang="en-US" smtClean="0">
                <a:latin typeface="Arial" panose="020B0604020202020204" pitchFamily="34" charset="0"/>
              </a:rPr>
              <a:t>Absorb nutrients</a:t>
            </a:r>
          </a:p>
          <a:p>
            <a:pPr eaLnBrk="1" hangingPunct="1">
              <a:buFontTx/>
              <a:buChar char="•"/>
            </a:pPr>
            <a:r>
              <a:rPr lang="en-US" altLang="en-US" smtClean="0">
                <a:latin typeface="Arial" panose="020B0604020202020204" pitchFamily="34" charset="0"/>
              </a:rPr>
              <a:t>Suck blood</a:t>
            </a:r>
          </a:p>
          <a:p>
            <a:pPr eaLnBrk="1" hangingPunct="1">
              <a:buFontTx/>
              <a:buChar char="•"/>
            </a:pPr>
            <a:r>
              <a:rPr lang="en-US" altLang="en-US" smtClean="0">
                <a:latin typeface="Arial" panose="020B0604020202020204" pitchFamily="34" charset="0"/>
              </a:rPr>
              <a:t>Obstruct passages</a:t>
            </a:r>
          </a:p>
          <a:p>
            <a:pPr eaLnBrk="1" hangingPunct="1"/>
            <a:endParaRPr lang="en-US" altLang="en-US" smtClean="0">
              <a:latin typeface="Arial" panose="020B0604020202020204" pitchFamily="34" charset="0"/>
            </a:endParaRPr>
          </a:p>
        </p:txBody>
      </p:sp>
      <p:sp>
        <p:nvSpPr>
          <p:cNvPr id="6" name="Header Placeholder 5"/>
          <p:cNvSpPr>
            <a:spLocks noGrp="1"/>
          </p:cNvSpPr>
          <p:nvPr>
            <p:ph type="hdr" sz="quarter"/>
          </p:nvPr>
        </p:nvSpPr>
        <p:spPr>
          <a:xfrm>
            <a:off x="0" y="0"/>
            <a:ext cx="2971800" cy="457200"/>
          </a:xfrm>
        </p:spPr>
        <p:txBody>
          <a:bodyPr/>
          <a:lstStyle/>
          <a:p>
            <a:r>
              <a:rPr lang="en-US" dirty="0" smtClean="0"/>
              <a:t>Parasites</a:t>
            </a:r>
            <a:endParaRPr lang="en-US" dirty="0"/>
          </a:p>
        </p:txBody>
      </p:sp>
      <p:sp>
        <p:nvSpPr>
          <p:cNvPr id="7" name="Date Placeholder 6"/>
          <p:cNvSpPr>
            <a:spLocks noGrp="1"/>
          </p:cNvSpPr>
          <p:nvPr>
            <p:ph type="dt" idx="1"/>
          </p:nvPr>
        </p:nvSpPr>
        <p:spPr>
          <a:xfrm>
            <a:off x="3810000" y="0"/>
            <a:ext cx="3046413" cy="457200"/>
          </a:xfrm>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8.3 </a:t>
            </a:r>
            <a:r>
              <a:rPr lang="en-US" dirty="0" smtClean="0">
                <a:latin typeface="Arial" pitchFamily="34" charset="0"/>
                <a:cs typeface="Arial" pitchFamily="34" charset="0"/>
              </a:rPr>
              <a:t>Bugged!</a:t>
            </a:r>
            <a:endParaRPr lang="en-US" dirty="0"/>
          </a:p>
        </p:txBody>
      </p:sp>
    </p:spTree>
    <p:extLst>
      <p:ext uri="{BB962C8B-B14F-4D97-AF65-F5344CB8AC3E}">
        <p14:creationId xmlns:p14="http://schemas.microsoft.com/office/powerpoint/2010/main" val="3199562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828800"/>
            <a:ext cx="8229600" cy="4297363"/>
          </a:xfrm>
        </p:spPr>
        <p:txBody>
          <a:bodyPr/>
          <a:lstStyle/>
          <a:p>
            <a:pPr lvl="0"/>
            <a:endParaRPr lang="en-US" noProof="0" smtClean="0"/>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CB2551F-4B2B-46FD-9137-A578CFB03199}" type="slidenum">
              <a:rPr lang="en-US" altLang="en-US"/>
              <a:pPr/>
              <a:t>‹#›</a:t>
            </a:fld>
            <a:endParaRPr lang="en-US" altLang="en-US"/>
          </a:p>
        </p:txBody>
      </p:sp>
    </p:spTree>
    <p:extLst>
      <p:ext uri="{BB962C8B-B14F-4D97-AF65-F5344CB8AC3E}">
        <p14:creationId xmlns:p14="http://schemas.microsoft.com/office/powerpoint/2010/main" val="1381178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34504F5E-24A4-4A5C-8A04-C23483F9394E}" type="slidenum">
              <a:rPr lang="en-US" altLang="en-US" sz="1400"/>
              <a:pPr eaLnBrk="1" hangingPunct="1"/>
              <a:t>10</a:t>
            </a:fld>
            <a:endParaRPr lang="en-US" altLang="en-US" sz="1400"/>
          </a:p>
        </p:txBody>
      </p:sp>
      <p:sp>
        <p:nvSpPr>
          <p:cNvPr id="15363" name="Rectangle 2"/>
          <p:cNvSpPr>
            <a:spLocks noGrp="1" noChangeArrowheads="1"/>
          </p:cNvSpPr>
          <p:nvPr>
            <p:ph type="title"/>
          </p:nvPr>
        </p:nvSpPr>
        <p:spPr/>
        <p:txBody>
          <a:bodyPr/>
          <a:lstStyle/>
          <a:p>
            <a:pPr eaLnBrk="1" hangingPunct="1"/>
            <a:r>
              <a:rPr lang="en-US" altLang="en-US" sz="6000" smtClean="0"/>
              <a:t>Parasite Control</a:t>
            </a:r>
          </a:p>
        </p:txBody>
      </p:sp>
      <p:sp>
        <p:nvSpPr>
          <p:cNvPr id="15364" name="Rectangle 3"/>
          <p:cNvSpPr>
            <a:spLocks noGrp="1" noChangeArrowheads="1"/>
          </p:cNvSpPr>
          <p:nvPr>
            <p:ph type="body" sz="half" idx="1"/>
          </p:nvPr>
        </p:nvSpPr>
        <p:spPr>
          <a:xfrm>
            <a:off x="457200" y="1828800"/>
            <a:ext cx="8229600" cy="1295400"/>
          </a:xfrm>
        </p:spPr>
        <p:txBody>
          <a:bodyPr/>
          <a:lstStyle/>
          <a:p>
            <a:pPr algn="ctr" eaLnBrk="1" hangingPunct="1">
              <a:buFontTx/>
              <a:buNone/>
            </a:pPr>
            <a:r>
              <a:rPr lang="en-US" altLang="en-US" sz="3600" smtClean="0">
                <a:solidFill>
                  <a:srgbClr val="0000FF"/>
                </a:solidFill>
              </a:rPr>
              <a:t>Good sanitation and management practices:</a:t>
            </a:r>
          </a:p>
          <a:p>
            <a:pPr eaLnBrk="1" hangingPunct="1">
              <a:buFontTx/>
              <a:buNone/>
            </a:pPr>
            <a:endParaRPr lang="en-US" altLang="en-US" smtClean="0"/>
          </a:p>
        </p:txBody>
      </p:sp>
      <p:sp>
        <p:nvSpPr>
          <p:cNvPr id="15365" name="Rectangle 6"/>
          <p:cNvSpPr>
            <a:spLocks noGrp="1" noChangeArrowheads="1"/>
          </p:cNvSpPr>
          <p:nvPr>
            <p:ph type="body" sz="half" idx="2"/>
          </p:nvPr>
        </p:nvSpPr>
        <p:spPr>
          <a:xfrm>
            <a:off x="381000" y="3124200"/>
            <a:ext cx="8458200" cy="2773363"/>
          </a:xfrm>
        </p:spPr>
        <p:txBody>
          <a:bodyPr/>
          <a:lstStyle/>
          <a:p>
            <a:pPr marL="1098550" lvl="1" indent="-463550" eaLnBrk="1" hangingPunct="1">
              <a:buFont typeface="Wingdings" panose="05000000000000000000" pitchFamily="2" charset="2"/>
              <a:buChar char="Ø"/>
            </a:pPr>
            <a:r>
              <a:rPr lang="en-US" altLang="en-US" sz="3200" smtClean="0"/>
              <a:t>Frequent removal of manure and waste</a:t>
            </a:r>
          </a:p>
          <a:p>
            <a:pPr marL="1098550" lvl="1" indent="-463550" eaLnBrk="1" hangingPunct="1">
              <a:buFont typeface="Wingdings" panose="05000000000000000000" pitchFamily="2" charset="2"/>
              <a:buChar char="Ø"/>
            </a:pPr>
            <a:r>
              <a:rPr lang="en-US" altLang="en-US" sz="3200" smtClean="0"/>
              <a:t>Rotational grazing and pasture management</a:t>
            </a:r>
          </a:p>
          <a:p>
            <a:pPr marL="1098550" lvl="1" indent="-463550" eaLnBrk="1" hangingPunct="1">
              <a:buFont typeface="Wingdings" panose="05000000000000000000" pitchFamily="2" charset="2"/>
              <a:buChar char="Ø"/>
            </a:pPr>
            <a:r>
              <a:rPr lang="en-US" altLang="en-US" sz="3200" smtClean="0"/>
              <a:t>Fresh, clean water supply</a:t>
            </a:r>
          </a:p>
          <a:p>
            <a:pPr eaLnBrk="1" hangingPunct="1">
              <a:buFont typeface="Wingdings" panose="05000000000000000000" pitchFamily="2" charset="2"/>
              <a:buChar char="Ø"/>
            </a:pPr>
            <a:endParaRPr lang="en-US" altLang="en-US" sz="3200" smtClean="0"/>
          </a:p>
        </p:txBody>
      </p:sp>
    </p:spTree>
    <p:extLst>
      <p:ext uri="{BB962C8B-B14F-4D97-AF65-F5344CB8AC3E}">
        <p14:creationId xmlns:p14="http://schemas.microsoft.com/office/powerpoint/2010/main" val="2954607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208DB6FD-30E0-41DE-8CB3-B0E8A4FAD38D}" type="slidenum">
              <a:rPr lang="en-US" altLang="en-US" sz="1400"/>
              <a:pPr eaLnBrk="1" hangingPunct="1"/>
              <a:t>11</a:t>
            </a:fld>
            <a:endParaRPr lang="en-US" altLang="en-US" sz="1400"/>
          </a:p>
        </p:txBody>
      </p:sp>
      <p:sp>
        <p:nvSpPr>
          <p:cNvPr id="16387" name="Rectangle 2"/>
          <p:cNvSpPr>
            <a:spLocks noGrp="1" noChangeArrowheads="1"/>
          </p:cNvSpPr>
          <p:nvPr>
            <p:ph type="title"/>
          </p:nvPr>
        </p:nvSpPr>
        <p:spPr/>
        <p:txBody>
          <a:bodyPr/>
          <a:lstStyle/>
          <a:p>
            <a:pPr eaLnBrk="1" hangingPunct="1"/>
            <a:r>
              <a:rPr lang="en-US" altLang="en-US" sz="6000" smtClean="0"/>
              <a:t>Parasite Control</a:t>
            </a:r>
          </a:p>
        </p:txBody>
      </p:sp>
      <p:sp>
        <p:nvSpPr>
          <p:cNvPr id="16388" name="Rectangle 3"/>
          <p:cNvSpPr>
            <a:spLocks noGrp="1" noChangeArrowheads="1"/>
          </p:cNvSpPr>
          <p:nvPr>
            <p:ph type="body" sz="half" idx="1"/>
          </p:nvPr>
        </p:nvSpPr>
        <p:spPr>
          <a:xfrm>
            <a:off x="685800" y="2590800"/>
            <a:ext cx="8153400" cy="3657600"/>
          </a:xfrm>
        </p:spPr>
        <p:txBody>
          <a:bodyPr/>
          <a:lstStyle/>
          <a:p>
            <a:pPr marL="508000" indent="-508000" eaLnBrk="1" hangingPunct="1">
              <a:lnSpc>
                <a:spcPct val="90000"/>
              </a:lnSpc>
              <a:buFont typeface="Wingdings" panose="05000000000000000000" pitchFamily="2" charset="2"/>
              <a:buChar char="Ø"/>
            </a:pPr>
            <a:r>
              <a:rPr lang="en-US" altLang="en-US" sz="3200" smtClean="0"/>
              <a:t>Dewormers</a:t>
            </a:r>
          </a:p>
          <a:p>
            <a:pPr marL="920750" lvl="1" eaLnBrk="1" hangingPunct="1">
              <a:lnSpc>
                <a:spcPct val="90000"/>
              </a:lnSpc>
              <a:buFontTx/>
              <a:buChar char="•"/>
            </a:pPr>
            <a:r>
              <a:rPr lang="en-US" altLang="en-US" sz="2800" smtClean="0"/>
              <a:t>Anthelminthics – remove parasites from intestinal tract</a:t>
            </a:r>
          </a:p>
          <a:p>
            <a:pPr marL="508000" indent="-508000" eaLnBrk="1" hangingPunct="1">
              <a:lnSpc>
                <a:spcPct val="90000"/>
              </a:lnSpc>
              <a:buFont typeface="Wingdings" panose="05000000000000000000" pitchFamily="2" charset="2"/>
              <a:buChar char="Ø"/>
            </a:pPr>
            <a:r>
              <a:rPr lang="en-US" altLang="en-US" sz="3200" smtClean="0"/>
              <a:t>Insecticides</a:t>
            </a:r>
          </a:p>
          <a:p>
            <a:pPr marL="920750" lvl="1" eaLnBrk="1" hangingPunct="1">
              <a:lnSpc>
                <a:spcPct val="90000"/>
              </a:lnSpc>
              <a:buFontTx/>
              <a:buChar char="•"/>
            </a:pPr>
            <a:r>
              <a:rPr lang="en-US" altLang="en-US" sz="2800" smtClean="0"/>
              <a:t>Control external parasites</a:t>
            </a:r>
          </a:p>
          <a:p>
            <a:pPr marL="508000" indent="-508000" eaLnBrk="1" hangingPunct="1">
              <a:lnSpc>
                <a:spcPct val="90000"/>
              </a:lnSpc>
              <a:buFont typeface="Wingdings" panose="05000000000000000000" pitchFamily="2" charset="2"/>
              <a:buChar char="Ø"/>
            </a:pPr>
            <a:r>
              <a:rPr lang="en-US" altLang="en-US" sz="3200" smtClean="0"/>
              <a:t>Antibiotics</a:t>
            </a:r>
          </a:p>
          <a:p>
            <a:pPr marL="920750" lvl="1" eaLnBrk="1" hangingPunct="1">
              <a:lnSpc>
                <a:spcPct val="90000"/>
              </a:lnSpc>
              <a:buFontTx/>
              <a:buChar char="•"/>
            </a:pPr>
            <a:r>
              <a:rPr lang="en-US" altLang="en-US" sz="2800" smtClean="0"/>
              <a:t>Treat protozoan infestations</a:t>
            </a:r>
          </a:p>
        </p:txBody>
      </p:sp>
      <p:sp>
        <p:nvSpPr>
          <p:cNvPr id="16389" name="Rectangle 4"/>
          <p:cNvSpPr>
            <a:spLocks noGrp="1" noChangeArrowheads="1"/>
          </p:cNvSpPr>
          <p:nvPr>
            <p:ph type="body" sz="half" idx="2"/>
          </p:nvPr>
        </p:nvSpPr>
        <p:spPr>
          <a:xfrm>
            <a:off x="685800" y="1828800"/>
            <a:ext cx="8001000" cy="609600"/>
          </a:xfrm>
        </p:spPr>
        <p:txBody>
          <a:bodyPr>
            <a:normAutofit lnSpcReduction="10000"/>
          </a:bodyPr>
          <a:lstStyle/>
          <a:p>
            <a:pPr algn="ctr" eaLnBrk="1" hangingPunct="1">
              <a:buFontTx/>
              <a:buNone/>
            </a:pPr>
            <a:r>
              <a:rPr lang="en-US" altLang="en-US" sz="3600" smtClean="0">
                <a:solidFill>
                  <a:srgbClr val="0000FF"/>
                </a:solidFill>
              </a:rPr>
              <a:t>Chemical Controls:</a:t>
            </a:r>
          </a:p>
        </p:txBody>
      </p:sp>
    </p:spTree>
    <p:extLst>
      <p:ext uri="{BB962C8B-B14F-4D97-AF65-F5344CB8AC3E}">
        <p14:creationId xmlns:p14="http://schemas.microsoft.com/office/powerpoint/2010/main" val="31066418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Parker, R. (2003). </a:t>
            </a:r>
            <a:r>
              <a:rPr lang="en-US" altLang="en-US" i="1" dirty="0"/>
              <a:t>Equine science</a:t>
            </a:r>
            <a:r>
              <a:rPr lang="en-US" altLang="en-US" dirty="0"/>
              <a:t> (2nd ed.). Clifton Park, NY: Delmar.</a:t>
            </a:r>
          </a:p>
          <a:p>
            <a:pPr>
              <a:buNone/>
            </a:pPr>
            <a:r>
              <a:rPr lang="en-US" altLang="en-US" dirty="0"/>
              <a:t>Warren, D. M. (2002). </a:t>
            </a:r>
            <a:r>
              <a:rPr lang="en-US" altLang="en-US" i="1" dirty="0"/>
              <a:t>Small animal care and </a:t>
            </a:r>
            <a:r>
              <a:rPr lang="en-US" altLang="en-US" i="1" dirty="0" smtClean="0"/>
              <a:t>management</a:t>
            </a:r>
            <a:r>
              <a:rPr lang="en-US" altLang="en-US" i="1" dirty="0"/>
              <a:t>.</a:t>
            </a:r>
            <a:r>
              <a:rPr lang="en-US" altLang="en-US" dirty="0"/>
              <a:t> Albany, NY: Delmar</a:t>
            </a:r>
            <a:r>
              <a:rPr lang="en-US" altLang="en-US" dirty="0" smtClean="0"/>
              <a:t>.</a:t>
            </a:r>
            <a:endParaRPr lang="en-US" alt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Parasites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8 – Lesson </a:t>
            </a:r>
            <a:r>
              <a:rPr lang="en-US" sz="3200" kern="0" noProof="0" dirty="0" smtClean="0">
                <a:solidFill>
                  <a:sysClr val="windowText" lastClr="000000"/>
                </a:solidFill>
                <a:latin typeface="Arial" pitchFamily="34" charset="0"/>
                <a:cs typeface="Arial" pitchFamily="34" charset="0"/>
              </a:rPr>
              <a:t>8.3 Bugged!</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3299AE71-F4C9-492A-B90A-769145327BA4}"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z="6000" dirty="0" smtClean="0"/>
              <a:t>What Is a Parasite?</a:t>
            </a:r>
          </a:p>
        </p:txBody>
      </p:sp>
      <p:sp>
        <p:nvSpPr>
          <p:cNvPr id="55300" name="WordArt 4"/>
          <p:cNvSpPr>
            <a:spLocks noChangeArrowheads="1" noChangeShapeType="1" noTextEdit="1"/>
          </p:cNvSpPr>
          <p:nvPr/>
        </p:nvSpPr>
        <p:spPr bwMode="auto">
          <a:xfrm>
            <a:off x="609600" y="2071687"/>
            <a:ext cx="8077200" cy="1785938"/>
          </a:xfrm>
          <a:prstGeom prst="rect">
            <a:avLst/>
          </a:prstGeom>
        </p:spPr>
        <p:txBody>
          <a:bodyPr wrap="none" fromWordArt="1">
            <a:prstTxWarp prst="textSlantUp">
              <a:avLst>
                <a:gd name="adj" fmla="val 32056"/>
              </a:avLst>
            </a:prstTxWarp>
          </a:bodyPr>
          <a:lstStyle/>
          <a:p>
            <a:pPr algn="ctr">
              <a:buFontTx/>
              <a:buNone/>
            </a:pPr>
            <a:r>
              <a:rPr lang="en-US" sz="36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panose="020B0806030902050204" pitchFamily="34" charset="0"/>
              </a:rPr>
              <a:t>Contrary to popular belief </a:t>
            </a:r>
          </a:p>
        </p:txBody>
      </p:sp>
      <p:sp>
        <p:nvSpPr>
          <p:cNvPr id="55301" name="WordArt 5"/>
          <p:cNvSpPr>
            <a:spLocks noChangeArrowheads="1" noChangeShapeType="1" noTextEdit="1"/>
          </p:cNvSpPr>
          <p:nvPr/>
        </p:nvSpPr>
        <p:spPr bwMode="auto">
          <a:xfrm>
            <a:off x="609600" y="4419600"/>
            <a:ext cx="7924800" cy="1066800"/>
          </a:xfrm>
          <a:prstGeom prst="rect">
            <a:avLst/>
          </a:prstGeom>
        </p:spPr>
        <p:txBody>
          <a:bodyPr wrap="none" fromWordArt="1">
            <a:prstTxWarp prst="textPlain">
              <a:avLst>
                <a:gd name="adj" fmla="val 50000"/>
              </a:avLst>
            </a:prstTxWarp>
          </a:bodyPr>
          <a:lstStyle/>
          <a:p>
            <a:pPr algn="ctr">
              <a:buFontTx/>
              <a:buNone/>
            </a:pPr>
            <a:r>
              <a:rPr lang="en-US" sz="3600" kern="10" dirty="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 not your younger sibling!</a:t>
            </a:r>
          </a:p>
        </p:txBody>
      </p:sp>
    </p:spTree>
    <p:extLst>
      <p:ext uri="{BB962C8B-B14F-4D97-AF65-F5344CB8AC3E}">
        <p14:creationId xmlns:p14="http://schemas.microsoft.com/office/powerpoint/2010/main" val="1364589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300"/>
                                        </p:tgtEl>
                                        <p:attrNameLst>
                                          <p:attrName>style.visibility</p:attrName>
                                        </p:attrNameLst>
                                      </p:cBhvr>
                                      <p:to>
                                        <p:strVal val="visible"/>
                                      </p:to>
                                    </p:set>
                                    <p:anim calcmode="lin" valueType="num">
                                      <p:cBhvr additive="base">
                                        <p:cTn id="7" dur="500" fill="hold"/>
                                        <p:tgtEl>
                                          <p:spTgt spid="55300"/>
                                        </p:tgtEl>
                                        <p:attrNameLst>
                                          <p:attrName>ppt_x</p:attrName>
                                        </p:attrNameLst>
                                      </p:cBhvr>
                                      <p:tavLst>
                                        <p:tav tm="0">
                                          <p:val>
                                            <p:strVal val="0-#ppt_w/2"/>
                                          </p:val>
                                        </p:tav>
                                        <p:tav tm="100000">
                                          <p:val>
                                            <p:strVal val="#ppt_x"/>
                                          </p:val>
                                        </p:tav>
                                      </p:tavLst>
                                    </p:anim>
                                    <p:anim calcmode="lin" valueType="num">
                                      <p:cBhvr additive="base">
                                        <p:cTn id="8" dur="500" fill="hold"/>
                                        <p:tgtEl>
                                          <p:spTgt spid="5530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5301"/>
                                        </p:tgtEl>
                                        <p:attrNameLst>
                                          <p:attrName>style.visibility</p:attrName>
                                        </p:attrNameLst>
                                      </p:cBhvr>
                                      <p:to>
                                        <p:strVal val="visible"/>
                                      </p:to>
                                    </p:set>
                                    <p:anim calcmode="lin" valueType="num">
                                      <p:cBhvr additive="base">
                                        <p:cTn id="13" dur="500" fill="hold"/>
                                        <p:tgtEl>
                                          <p:spTgt spid="55301"/>
                                        </p:tgtEl>
                                        <p:attrNameLst>
                                          <p:attrName>ppt_x</p:attrName>
                                        </p:attrNameLst>
                                      </p:cBhvr>
                                      <p:tavLst>
                                        <p:tav tm="0">
                                          <p:val>
                                            <p:strVal val="#ppt_x"/>
                                          </p:val>
                                        </p:tav>
                                        <p:tav tm="100000">
                                          <p:val>
                                            <p:strVal val="#ppt_x"/>
                                          </p:val>
                                        </p:tav>
                                      </p:tavLst>
                                    </p:anim>
                                    <p:anim calcmode="lin" valueType="num">
                                      <p:cBhvr additive="base">
                                        <p:cTn id="14" dur="500" fill="hold"/>
                                        <p:tgtEl>
                                          <p:spTgt spid="553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animBg="1"/>
      <p:bldP spid="5530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0B0D7D37-0E70-49BF-AEA7-0427B0A823CA}" type="slidenum">
              <a:rPr lang="en-US" altLang="en-US" sz="1400"/>
              <a:pPr eaLnBrk="1" hangingPunct="1"/>
              <a:t>4</a:t>
            </a:fld>
            <a:endParaRPr lang="en-US" altLang="en-US" sz="1400"/>
          </a:p>
        </p:txBody>
      </p:sp>
      <p:sp>
        <p:nvSpPr>
          <p:cNvPr id="6147" name="Rectangle 3"/>
          <p:cNvSpPr>
            <a:spLocks noGrp="1" noChangeArrowheads="1"/>
          </p:cNvSpPr>
          <p:nvPr>
            <p:ph type="body" idx="1"/>
          </p:nvPr>
        </p:nvSpPr>
        <p:spPr>
          <a:xfrm>
            <a:off x="457200" y="2057400"/>
            <a:ext cx="8229600" cy="4068763"/>
          </a:xfrm>
        </p:spPr>
        <p:txBody>
          <a:bodyPr/>
          <a:lstStyle/>
          <a:p>
            <a:pPr marL="0" indent="0" eaLnBrk="1" hangingPunct="1">
              <a:buFontTx/>
              <a:buNone/>
            </a:pPr>
            <a:r>
              <a:rPr lang="en-US" altLang="en-US" sz="3600" dirty="0" smtClean="0"/>
              <a:t>An organism that lives on or in living animals or plants for at least part of it’s life cycle</a:t>
            </a:r>
          </a:p>
          <a:p>
            <a:pPr lvl="1" eaLnBrk="1" hangingPunct="1"/>
            <a:r>
              <a:rPr lang="en-US" altLang="en-US" sz="3200" dirty="0" smtClean="0"/>
              <a:t>Benefits from the animal or plant while causing the animal or plant harm</a:t>
            </a:r>
          </a:p>
          <a:p>
            <a:pPr lvl="1" eaLnBrk="1" hangingPunct="1"/>
            <a:r>
              <a:rPr lang="en-US" altLang="en-US" sz="3200" dirty="0" smtClean="0"/>
              <a:t>Are commonly </a:t>
            </a:r>
            <a:r>
              <a:rPr lang="en-US" altLang="en-US" sz="3200" dirty="0" err="1" smtClean="0"/>
              <a:t>helminths</a:t>
            </a:r>
            <a:r>
              <a:rPr lang="en-US" altLang="en-US" sz="3200" dirty="0" smtClean="0"/>
              <a:t>, arthropods, or protozoa</a:t>
            </a:r>
          </a:p>
        </p:txBody>
      </p:sp>
      <p:sp>
        <p:nvSpPr>
          <p:cNvPr id="6148" name="Rectangle 4"/>
          <p:cNvSpPr>
            <a:spLocks noGrp="1" noChangeArrowheads="1"/>
          </p:cNvSpPr>
          <p:nvPr>
            <p:ph type="title"/>
          </p:nvPr>
        </p:nvSpPr>
        <p:spPr>
          <a:noFill/>
        </p:spPr>
        <p:txBody>
          <a:bodyPr/>
          <a:lstStyle/>
          <a:p>
            <a:pPr eaLnBrk="1" hangingPunct="1"/>
            <a:r>
              <a:rPr lang="en-US" altLang="en-US" sz="6000" dirty="0" smtClean="0"/>
              <a:t>What Is a Parasite?</a:t>
            </a:r>
          </a:p>
        </p:txBody>
      </p:sp>
    </p:spTree>
    <p:extLst>
      <p:ext uri="{BB962C8B-B14F-4D97-AF65-F5344CB8AC3E}">
        <p14:creationId xmlns:p14="http://schemas.microsoft.com/office/powerpoint/2010/main" val="2776716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FD302E67-2648-444B-AA5F-4CA9F0CA9DFB}"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dirty="0" smtClean="0"/>
              <a:t>What Is a Parasite?</a:t>
            </a:r>
          </a:p>
        </p:txBody>
      </p:sp>
      <p:graphicFrame>
        <p:nvGraphicFramePr>
          <p:cNvPr id="87076" name="Group 36"/>
          <p:cNvGraphicFramePr>
            <a:graphicFrameLocks noGrp="1"/>
          </p:cNvGraphicFramePr>
          <p:nvPr>
            <p:ph idx="1"/>
          </p:nvPr>
        </p:nvGraphicFramePr>
        <p:xfrm>
          <a:off x="533400" y="2514600"/>
          <a:ext cx="8229600" cy="3140075"/>
        </p:xfrm>
        <a:graphic>
          <a:graphicData uri="http://schemas.openxmlformats.org/drawingml/2006/table">
            <a:tbl>
              <a:tblPr/>
              <a:tblGrid>
                <a:gridCol w="2743200"/>
                <a:gridCol w="2743200"/>
                <a:gridCol w="2743200"/>
              </a:tblGrid>
              <a:tr h="6096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Helminth</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Arthropod</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Protozoa</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14571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Phyla:</a:t>
                      </a:r>
                      <a:r>
                        <a:rPr kumimoji="0" lang="en-US" sz="2800" b="0" i="0" u="none" strike="noStrike" cap="none" normalizeH="0" baseline="0" smtClean="0">
                          <a:ln>
                            <a:noFill/>
                          </a:ln>
                          <a:solidFill>
                            <a:schemeClr val="tx1"/>
                          </a:solidFill>
                          <a:effectLst/>
                          <a:latin typeface="Arial" charset="0"/>
                        </a:rPr>
                        <a:t> Aschelminth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Nematoda</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Phylum: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Arthopoda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Arial" charset="0"/>
                        </a:rPr>
                        <a:t>Kingdom:</a:t>
                      </a:r>
                      <a:r>
                        <a:rPr kumimoji="0" lang="en-US" sz="2800" b="0" i="0" u="none" strike="noStrike" cap="none" normalizeH="0" baseline="0" smtClean="0">
                          <a:ln>
                            <a:noFill/>
                          </a:ln>
                          <a:solidFill>
                            <a:schemeClr val="tx1"/>
                          </a:solidFill>
                          <a:effectLst/>
                          <a:latin typeface="Arial" charset="0"/>
                        </a:rPr>
                        <a:t> Protista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32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Parasitic worms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Lice, fleas, ticks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Giardia</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62982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54D84198-C8F6-4D3B-8AB6-0836A4E90131}"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z="6000" smtClean="0"/>
              <a:t>Host</a:t>
            </a:r>
          </a:p>
        </p:txBody>
      </p:sp>
      <p:sp>
        <p:nvSpPr>
          <p:cNvPr id="8196" name="Rectangle 3"/>
          <p:cNvSpPr>
            <a:spLocks noGrp="1" noChangeArrowheads="1"/>
          </p:cNvSpPr>
          <p:nvPr>
            <p:ph type="body" idx="1"/>
          </p:nvPr>
        </p:nvSpPr>
        <p:spPr/>
        <p:txBody>
          <a:bodyPr/>
          <a:lstStyle/>
          <a:p>
            <a:pPr eaLnBrk="1" hangingPunct="1"/>
            <a:r>
              <a:rPr lang="en-US" altLang="en-US" sz="3600" smtClean="0"/>
              <a:t>An organism, plant or animal, in or upon which another spends part or all of its existence</a:t>
            </a:r>
          </a:p>
          <a:p>
            <a:pPr eaLnBrk="1" hangingPunct="1"/>
            <a:r>
              <a:rPr lang="en-US" altLang="en-US" sz="3600" smtClean="0"/>
              <a:t>Provides nourishment and or protection for the parasite </a:t>
            </a:r>
          </a:p>
        </p:txBody>
      </p:sp>
    </p:spTree>
    <p:extLst>
      <p:ext uri="{BB962C8B-B14F-4D97-AF65-F5344CB8AC3E}">
        <p14:creationId xmlns:p14="http://schemas.microsoft.com/office/powerpoint/2010/main" val="3198669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8D91FBFC-3B96-4415-B57A-0BEA2BF44B0C}"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z="6000" smtClean="0"/>
              <a:t>External Parasites</a:t>
            </a:r>
          </a:p>
        </p:txBody>
      </p:sp>
      <p:sp>
        <p:nvSpPr>
          <p:cNvPr id="9220" name="Rectangle 3"/>
          <p:cNvSpPr>
            <a:spLocks noGrp="1" noChangeArrowheads="1"/>
          </p:cNvSpPr>
          <p:nvPr>
            <p:ph type="body" idx="1"/>
          </p:nvPr>
        </p:nvSpPr>
        <p:spPr/>
        <p:txBody>
          <a:bodyPr/>
          <a:lstStyle/>
          <a:p>
            <a:pPr eaLnBrk="1" hangingPunct="1">
              <a:lnSpc>
                <a:spcPct val="90000"/>
              </a:lnSpc>
            </a:pPr>
            <a:r>
              <a:rPr lang="en-US" altLang="en-US" sz="3600" dirty="0" smtClean="0"/>
              <a:t>Commonly affect the skin and ears</a:t>
            </a:r>
          </a:p>
          <a:p>
            <a:pPr eaLnBrk="1" hangingPunct="1">
              <a:lnSpc>
                <a:spcPct val="90000"/>
              </a:lnSpc>
            </a:pPr>
            <a:r>
              <a:rPr lang="en-US" altLang="en-US" sz="3600" dirty="0" smtClean="0"/>
              <a:t>Cause damage by:</a:t>
            </a:r>
          </a:p>
          <a:p>
            <a:pPr lvl="1">
              <a:lnSpc>
                <a:spcPct val="90000"/>
              </a:lnSpc>
            </a:pPr>
            <a:r>
              <a:rPr lang="en-US" altLang="en-US" dirty="0" smtClean="0"/>
              <a:t>Sucking blood</a:t>
            </a:r>
          </a:p>
          <a:p>
            <a:pPr lvl="1">
              <a:lnSpc>
                <a:spcPct val="90000"/>
              </a:lnSpc>
            </a:pPr>
            <a:r>
              <a:rPr lang="en-US" altLang="en-US" dirty="0" smtClean="0"/>
              <a:t>Transmitting diseases</a:t>
            </a:r>
          </a:p>
          <a:p>
            <a:pPr eaLnBrk="1" hangingPunct="1">
              <a:lnSpc>
                <a:spcPct val="90000"/>
              </a:lnSpc>
            </a:pPr>
            <a:r>
              <a:rPr lang="en-US" altLang="en-US" sz="3600" dirty="0" smtClean="0"/>
              <a:t>Examples are ticks, lice, mites, and fleas</a:t>
            </a:r>
          </a:p>
        </p:txBody>
      </p:sp>
      <p:pic>
        <p:nvPicPr>
          <p:cNvPr id="5" name="Content Placeholder 8" descr="fle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2819400" y="4663505"/>
            <a:ext cx="3276600" cy="1861119"/>
          </a:xfrm>
          <a:prstGeom prst="rect">
            <a:avLst/>
          </a:prstGeom>
        </p:spPr>
      </p:pic>
    </p:spTree>
    <p:extLst>
      <p:ext uri="{BB962C8B-B14F-4D97-AF65-F5344CB8AC3E}">
        <p14:creationId xmlns:p14="http://schemas.microsoft.com/office/powerpoint/2010/main" val="619739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4539DE6A-0F81-4647-8A98-4D36A455F47A}" type="slidenum">
              <a:rPr lang="en-US" altLang="en-US" sz="1400"/>
              <a:pPr eaLnBrk="1" hangingPunct="1"/>
              <a:t>8</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z="6000" smtClean="0"/>
              <a:t>Internal Parasites</a:t>
            </a:r>
          </a:p>
        </p:txBody>
      </p:sp>
      <p:sp>
        <p:nvSpPr>
          <p:cNvPr id="11268" name="Rectangle 3"/>
          <p:cNvSpPr>
            <a:spLocks noGrp="1" noChangeArrowheads="1"/>
          </p:cNvSpPr>
          <p:nvPr>
            <p:ph type="body" idx="1"/>
          </p:nvPr>
        </p:nvSpPr>
        <p:spPr>
          <a:xfrm>
            <a:off x="457200" y="2057400"/>
            <a:ext cx="8229600" cy="4297363"/>
          </a:xfrm>
        </p:spPr>
        <p:txBody>
          <a:bodyPr/>
          <a:lstStyle/>
          <a:p>
            <a:pPr eaLnBrk="1" hangingPunct="1"/>
            <a:r>
              <a:rPr lang="en-US" altLang="en-US" dirty="0" smtClean="0"/>
              <a:t>Most commonly affect the digestive tract</a:t>
            </a:r>
          </a:p>
          <a:p>
            <a:pPr eaLnBrk="1" hangingPunct="1"/>
            <a:r>
              <a:rPr lang="en-US" altLang="en-US" dirty="0" smtClean="0"/>
              <a:t>Cause damage by using animal nutrients and blood for survival</a:t>
            </a:r>
          </a:p>
          <a:p>
            <a:pPr eaLnBrk="1" hangingPunct="1"/>
            <a:r>
              <a:rPr lang="en-US" altLang="en-US" dirty="0" smtClean="0"/>
              <a:t>Examples are roundworms, </a:t>
            </a:r>
            <a:r>
              <a:rPr lang="en-US" altLang="en-US" dirty="0" err="1" smtClean="0"/>
              <a:t>strongyles</a:t>
            </a:r>
            <a:r>
              <a:rPr lang="en-US" altLang="en-US" dirty="0" smtClean="0"/>
              <a:t>, and tapeworms</a:t>
            </a:r>
          </a:p>
        </p:txBody>
      </p:sp>
      <p:pic>
        <p:nvPicPr>
          <p:cNvPr id="5" name="Content Placeholder 8" descr="worm.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3886200" y="4493941"/>
            <a:ext cx="3810000" cy="2059258"/>
          </a:xfrm>
          <a:prstGeom prst="rect">
            <a:avLst/>
          </a:prstGeom>
        </p:spPr>
      </p:pic>
    </p:spTree>
    <p:extLst>
      <p:ext uri="{BB962C8B-B14F-4D97-AF65-F5344CB8AC3E}">
        <p14:creationId xmlns:p14="http://schemas.microsoft.com/office/powerpoint/2010/main" val="1367452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fld id="{43CD3A92-95F4-42DB-A164-40E2C42F9573}" type="slidenum">
              <a:rPr lang="en-US" altLang="en-US" sz="1400"/>
              <a:pPr eaLnBrk="1" hangingPunct="1"/>
              <a:t>9</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z="6000" dirty="0" smtClean="0"/>
              <a:t>Parasites and Health</a:t>
            </a:r>
          </a:p>
        </p:txBody>
      </p:sp>
      <p:sp>
        <p:nvSpPr>
          <p:cNvPr id="65540" name="Rectangle 4"/>
          <p:cNvSpPr>
            <a:spLocks noChangeArrowheads="1"/>
          </p:cNvSpPr>
          <p:nvPr/>
        </p:nvSpPr>
        <p:spPr bwMode="auto">
          <a:xfrm>
            <a:off x="2590800" y="3722687"/>
            <a:ext cx="6705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0"/>
              </a:spcBef>
              <a:spcAft>
                <a:spcPct val="0"/>
              </a:spcAft>
              <a:buChar char="•"/>
              <a:defRPr sz="3200">
                <a:solidFill>
                  <a:schemeClr val="tx1"/>
                </a:solidFill>
                <a:latin typeface="Arial" panose="020B0604020202020204" pitchFamily="34" charset="0"/>
              </a:defRPr>
            </a:lvl9pPr>
          </a:lstStyle>
          <a:p>
            <a:pPr eaLnBrk="1" hangingPunct="1">
              <a:spcBef>
                <a:spcPct val="20000"/>
              </a:spcBef>
            </a:pPr>
            <a:r>
              <a:rPr lang="en-US" altLang="en-US" dirty="0">
                <a:solidFill>
                  <a:srgbClr val="0000FF"/>
                </a:solidFill>
              </a:rPr>
              <a:t>Cause tissue damage</a:t>
            </a:r>
            <a:endParaRPr lang="en-US" altLang="en-US" dirty="0"/>
          </a:p>
          <a:p>
            <a:pPr eaLnBrk="1" hangingPunct="1">
              <a:spcBef>
                <a:spcPct val="20000"/>
              </a:spcBef>
            </a:pPr>
            <a:r>
              <a:rPr lang="en-US" altLang="en-US" dirty="0">
                <a:solidFill>
                  <a:schemeClr val="accent2"/>
                </a:solidFill>
              </a:rPr>
              <a:t>Absorb nutrients</a:t>
            </a:r>
            <a:endParaRPr lang="en-US" altLang="en-US" dirty="0"/>
          </a:p>
          <a:p>
            <a:pPr eaLnBrk="1" hangingPunct="1">
              <a:spcBef>
                <a:spcPct val="20000"/>
              </a:spcBef>
            </a:pPr>
            <a:r>
              <a:rPr lang="en-US" altLang="en-US" dirty="0">
                <a:solidFill>
                  <a:srgbClr val="D60093"/>
                </a:solidFill>
              </a:rPr>
              <a:t>Suck blood</a:t>
            </a:r>
            <a:endParaRPr lang="en-US" altLang="en-US" dirty="0"/>
          </a:p>
          <a:p>
            <a:pPr eaLnBrk="1" hangingPunct="1">
              <a:spcBef>
                <a:spcPct val="20000"/>
              </a:spcBef>
            </a:pPr>
            <a:r>
              <a:rPr lang="en-US" altLang="en-US" dirty="0" smtClean="0">
                <a:solidFill>
                  <a:srgbClr val="33CC33"/>
                </a:solidFill>
              </a:rPr>
              <a:t>Cause serious economic damage</a:t>
            </a:r>
            <a:endParaRPr lang="en-US" altLang="en-US" dirty="0"/>
          </a:p>
        </p:txBody>
      </p:sp>
      <p:sp>
        <p:nvSpPr>
          <p:cNvPr id="13317" name="WordArt 6"/>
          <p:cNvSpPr>
            <a:spLocks noChangeArrowheads="1" noChangeShapeType="1" noTextEdit="1"/>
          </p:cNvSpPr>
          <p:nvPr/>
        </p:nvSpPr>
        <p:spPr bwMode="auto">
          <a:xfrm rot="424192">
            <a:off x="12700" y="2209800"/>
            <a:ext cx="7688947" cy="1643640"/>
          </a:xfrm>
          <a:prstGeom prst="rect">
            <a:avLst/>
          </a:prstGeom>
        </p:spPr>
        <p:txBody>
          <a:bodyPr wrap="none" fromWordArt="1">
            <a:prstTxWarp prst="textCascadeUp">
              <a:avLst>
                <a:gd name="adj" fmla="val 44444"/>
              </a:avLst>
            </a:prstTxWarp>
            <a:scene3d>
              <a:camera prst="legacyPerspectiveFront">
                <a:rot lat="20519995" lon="1080000" rev="0"/>
              </a:camera>
              <a:lightRig rig="legacyHarsh2" dir="b"/>
            </a:scene3d>
            <a:sp3d extrusionH="430200" prstMaterial="legacyMatte">
              <a:extrusionClr>
                <a:srgbClr val="FF6600"/>
              </a:extrusionClr>
              <a:contourClr>
                <a:srgbClr val="FFE701"/>
              </a:contourClr>
            </a:sp3d>
          </a:bodyPr>
          <a:lstStyle/>
          <a:p>
            <a:pPr algn="ctr">
              <a:buFontTx/>
              <a:buNone/>
            </a:pPr>
            <a:r>
              <a:rPr lang="en-US" sz="3600" kern="10" dirty="0" err="1">
                <a:ln w="9525">
                  <a:round/>
                  <a:headEnd/>
                  <a:tailEnd/>
                </a:ln>
                <a:gradFill rotWithShape="1">
                  <a:gsLst>
                    <a:gs pos="0">
                      <a:srgbClr val="FFE701"/>
                    </a:gs>
                    <a:gs pos="100000">
                      <a:srgbClr val="FE3E02"/>
                    </a:gs>
                  </a:gsLst>
                  <a:lin ang="5400000" scaled="1"/>
                </a:gradFill>
                <a:latin typeface="Impact" panose="020B0806030902050204" pitchFamily="34" charset="0"/>
              </a:rPr>
              <a:t>Unthriftiness</a:t>
            </a:r>
            <a:endPar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endParaRPr>
          </a:p>
        </p:txBody>
      </p:sp>
    </p:spTree>
    <p:extLst>
      <p:ext uri="{BB962C8B-B14F-4D97-AF65-F5344CB8AC3E}">
        <p14:creationId xmlns:p14="http://schemas.microsoft.com/office/powerpoint/2010/main" val="4179913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540">
                                            <p:txEl>
                                              <p:pRg st="0" end="0"/>
                                            </p:txEl>
                                          </p:spTgt>
                                        </p:tgtEl>
                                        <p:attrNameLst>
                                          <p:attrName>style.visibility</p:attrName>
                                        </p:attrNameLst>
                                      </p:cBhvr>
                                      <p:to>
                                        <p:strVal val="visible"/>
                                      </p:to>
                                    </p:set>
                                    <p:animEffect transition="in" filter="fade">
                                      <p:cBhvr>
                                        <p:cTn id="7" dur="1000">
                                          <p:stCondLst>
                                            <p:cond delay="0"/>
                                          </p:stCondLst>
                                        </p:cTn>
                                        <p:tgtEl>
                                          <p:spTgt spid="6554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5540">
                                            <p:txEl>
                                              <p:pRg st="1" end="1"/>
                                            </p:txEl>
                                          </p:spTgt>
                                        </p:tgtEl>
                                        <p:attrNameLst>
                                          <p:attrName>style.visibility</p:attrName>
                                        </p:attrNameLst>
                                      </p:cBhvr>
                                      <p:to>
                                        <p:strVal val="visible"/>
                                      </p:to>
                                    </p:set>
                                    <p:animEffect transition="in" filter="fade">
                                      <p:cBhvr>
                                        <p:cTn id="12" dur="1000">
                                          <p:stCondLst>
                                            <p:cond delay="0"/>
                                          </p:stCondLst>
                                        </p:cTn>
                                        <p:tgtEl>
                                          <p:spTgt spid="6554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5540">
                                            <p:txEl>
                                              <p:pRg st="2" end="2"/>
                                            </p:txEl>
                                          </p:spTgt>
                                        </p:tgtEl>
                                        <p:attrNameLst>
                                          <p:attrName>style.visibility</p:attrName>
                                        </p:attrNameLst>
                                      </p:cBhvr>
                                      <p:to>
                                        <p:strVal val="visible"/>
                                      </p:to>
                                    </p:set>
                                    <p:animEffect transition="in" filter="fade">
                                      <p:cBhvr>
                                        <p:cTn id="17" dur="1000">
                                          <p:stCondLst>
                                            <p:cond delay="0"/>
                                          </p:stCondLst>
                                        </p:cTn>
                                        <p:tgtEl>
                                          <p:spTgt spid="6554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5540">
                                            <p:txEl>
                                              <p:pRg st="3" end="3"/>
                                            </p:txEl>
                                          </p:spTgt>
                                        </p:tgtEl>
                                        <p:attrNameLst>
                                          <p:attrName>style.visibility</p:attrName>
                                        </p:attrNameLst>
                                      </p:cBhvr>
                                      <p:to>
                                        <p:strVal val="visible"/>
                                      </p:to>
                                    </p:set>
                                    <p:animEffect transition="in" filter="fade">
                                      <p:cBhvr>
                                        <p:cTn id="22" dur="1000">
                                          <p:stCondLst>
                                            <p:cond delay="0"/>
                                          </p:stCondLst>
                                        </p:cTn>
                                        <p:tgtEl>
                                          <p:spTgt spid="6554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build="p"/>
    </p:bld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45</TotalTime>
  <Words>898</Words>
  <Application>Microsoft Office PowerPoint</Application>
  <PresentationFormat>On-screen Show (4:3)</PresentationFormat>
  <Paragraphs>149</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Impact</vt:lpstr>
      <vt:lpstr>Wingdings</vt:lpstr>
      <vt:lpstr>NRE_PowerPoint_Template</vt:lpstr>
      <vt:lpstr>PowerPoint Presentation</vt:lpstr>
      <vt:lpstr>Parasites</vt:lpstr>
      <vt:lpstr>What Is a Parasite?</vt:lpstr>
      <vt:lpstr>What Is a Parasite?</vt:lpstr>
      <vt:lpstr>What Is a Parasite?</vt:lpstr>
      <vt:lpstr>Host</vt:lpstr>
      <vt:lpstr>External Parasites</vt:lpstr>
      <vt:lpstr>Internal Parasites</vt:lpstr>
      <vt:lpstr>Parasites and Health</vt:lpstr>
      <vt:lpstr>Parasite Control</vt:lpstr>
      <vt:lpstr>Parasite Control</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Parasites</dc:title>
  <dc:subject>ASA - Lesson 8.3 Bugged!</dc:subject>
  <dc:creator>Marlene Mensch</dc:creator>
  <cp:lastModifiedBy>Leslie Fairchild</cp:lastModifiedBy>
  <cp:revision>11</cp:revision>
  <dcterms:created xsi:type="dcterms:W3CDTF">2015-01-13T00:34:45Z</dcterms:created>
  <dcterms:modified xsi:type="dcterms:W3CDTF">2015-04-13T17:59:42Z</dcterms:modified>
</cp:coreProperties>
</file>