
<file path=[Content_Types].xml><?xml version="1.0" encoding="utf-8"?>
<Types xmlns="http://schemas.openxmlformats.org/package/2006/content-types">
  <Default Extension="png" ContentType="image/png"/>
  <Default Extension="emf" ContentType="image/x-emf"/>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4"/>
  </p:notesMasterIdLst>
  <p:handoutMasterIdLst>
    <p:handoutMasterId r:id="rId15"/>
  </p:handoutMasterIdLst>
  <p:sldIdLst>
    <p:sldId id="256" r:id="rId2"/>
    <p:sldId id="258" r:id="rId3"/>
    <p:sldId id="272" r:id="rId4"/>
    <p:sldId id="273" r:id="rId5"/>
    <p:sldId id="274" r:id="rId6"/>
    <p:sldId id="275" r:id="rId7"/>
    <p:sldId id="276" r:id="rId8"/>
    <p:sldId id="277" r:id="rId9"/>
    <p:sldId id="278" r:id="rId10"/>
    <p:sldId id="279" r:id="rId11"/>
    <p:sldId id="281" r:id="rId12"/>
    <p:sldId id="25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lene Mensch" initials="MM" lastIdx="2" clrIdx="0">
    <p:extLst>
      <p:ext uri="{19B8F6BF-5375-455C-9EA6-DF929625EA0E}">
        <p15:presenceInfo xmlns:p15="http://schemas.microsoft.com/office/powerpoint/2012/main" userId="e1c724a07b98bdc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FFFF1D"/>
    <a:srgbClr val="9966FF"/>
    <a:srgbClr val="FF050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2729" autoAdjust="0"/>
  </p:normalViewPr>
  <p:slideViewPr>
    <p:cSldViewPr>
      <p:cViewPr varScale="1">
        <p:scale>
          <a:sx n="54" d="100"/>
          <a:sy n="54" d="100"/>
        </p:scale>
        <p:origin x="1594" y="5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70" d="100"/>
          <a:sy n="70" d="100"/>
        </p:scale>
        <p:origin x="3240"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US" dirty="0" smtClean="0">
                <a:latin typeface="Arial" pitchFamily="34" charset="0"/>
                <a:cs typeface="Arial" pitchFamily="34" charset="0"/>
              </a:rPr>
              <a:t>Marketing 101</a:t>
            </a:r>
            <a:endParaRPr lang="en-US" dirty="0">
              <a:latin typeface="Arial" pitchFamily="34" charset="0"/>
              <a:cs typeface="Arial" pitchFamily="34" charset="0"/>
            </a:endParaRPr>
          </a:p>
        </p:txBody>
      </p:sp>
      <p:sp>
        <p:nvSpPr>
          <p:cNvPr id="3" name="Date Placeholder 2"/>
          <p:cNvSpPr>
            <a:spLocks noGrp="1"/>
          </p:cNvSpPr>
          <p:nvPr>
            <p:ph type="dt" sz="quarter" idx="1"/>
          </p:nvPr>
        </p:nvSpPr>
        <p:spPr>
          <a:xfrm>
            <a:off x="3733800" y="0"/>
            <a:ext cx="3122613" cy="457200"/>
          </a:xfrm>
          <a:prstGeom prst="rect">
            <a:avLst/>
          </a:prstGeom>
        </p:spPr>
        <p:txBody>
          <a:bodyPr vert="horz" lIns="91440" tIns="45720" rIns="91440" bIns="45720" rtlCol="0"/>
          <a:lstStyle>
            <a:lvl1pPr algn="r">
              <a:defRPr sz="1200"/>
            </a:lvl1pPr>
          </a:lstStyle>
          <a:p>
            <a:r>
              <a:rPr lang="en-US" dirty="0" smtClean="0">
                <a:latin typeface="Arial" pitchFamily="34" charset="0"/>
                <a:cs typeface="Arial" pitchFamily="34" charset="0"/>
              </a:rPr>
              <a:t>Principles of Agricultural Science – Animal</a:t>
            </a:r>
          </a:p>
          <a:p>
            <a:r>
              <a:rPr lang="en-US" dirty="0" smtClean="0">
                <a:latin typeface="Arial" pitchFamily="34" charset="0"/>
                <a:cs typeface="Arial" pitchFamily="34" charset="0"/>
              </a:rPr>
              <a:t>Unit 9 – Lesson 9.3 Value Added</a:t>
            </a:r>
            <a:endParaRPr lang="en-US" dirty="0">
              <a:latin typeface="Arial" pitchFamily="34" charset="0"/>
              <a:cs typeface="Arial" pitchFamily="34" charset="0"/>
            </a:endParaRPr>
          </a:p>
        </p:txBody>
      </p:sp>
      <p:sp>
        <p:nvSpPr>
          <p:cNvPr id="4" name="Footer Placeholder 3"/>
          <p:cNvSpPr>
            <a:spLocks noGrp="1"/>
          </p:cNvSpPr>
          <p:nvPr>
            <p:ph type="ftr" sz="quarter" idx="2"/>
          </p:nvPr>
        </p:nvSpPr>
        <p:spPr>
          <a:xfrm>
            <a:off x="0" y="8685213"/>
            <a:ext cx="3352800" cy="457200"/>
          </a:xfrm>
          <a:prstGeom prst="rect">
            <a:avLst/>
          </a:prstGeom>
        </p:spPr>
        <p:txBody>
          <a:bodyPr vert="horz" lIns="91440" tIns="45720" rIns="91440" bIns="45720" rtlCol="0" anchor="b"/>
          <a:lstStyle>
            <a:lvl1pPr algn="l">
              <a:defRPr sz="1200"/>
            </a:lvl1pPr>
          </a:lstStyle>
          <a:p>
            <a:r>
              <a:rPr lang="en-US" smtClean="0">
                <a:latin typeface="Arial" pitchFamily="34" charset="0"/>
                <a:cs typeface="Arial" pitchFamily="34" charset="0"/>
              </a:rPr>
              <a:t>Curriculum for Agricultural Science Education Copyright 2015</a:t>
            </a:r>
            <a:endParaRPr lang="en-US" dirty="0">
              <a:latin typeface="Arial" pitchFamily="34" charset="0"/>
              <a:cs typeface="Arial" pitchFamily="34" charset="0"/>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251402E-0581-4045-9571-3EE683493364}" type="slidenum">
              <a:rPr lang="en-US" smtClean="0">
                <a:latin typeface="Arial" pitchFamily="34" charset="0"/>
                <a:cs typeface="Arial" pitchFamily="34" charset="0"/>
              </a:rPr>
              <a:t>‹#›</a:t>
            </a:fld>
            <a:endParaRPr lang="en-US">
              <a:latin typeface="Arial" pitchFamily="34" charset="0"/>
              <a:cs typeface="Arial" pitchFamily="34" charset="0"/>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70513" y="8685213"/>
            <a:ext cx="1066892" cy="420660"/>
          </a:xfrm>
          <a:prstGeom prst="rect">
            <a:avLst/>
          </a:prstGeom>
        </p:spPr>
      </p:pic>
    </p:spTree>
    <p:extLst>
      <p:ext uri="{BB962C8B-B14F-4D97-AF65-F5344CB8AC3E}">
        <p14:creationId xmlns:p14="http://schemas.microsoft.com/office/powerpoint/2010/main" val="2481490122"/>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pitchFamily="34" charset="0"/>
                <a:cs typeface="Arial" pitchFamily="34" charset="0"/>
              </a:defRPr>
            </a:lvl1pPr>
          </a:lstStyle>
          <a:p>
            <a:r>
              <a:rPr lang="en-US" dirty="0" smtClean="0"/>
              <a:t>Marketing 101</a:t>
            </a:r>
            <a:endParaRPr lang="en-US" dirty="0"/>
          </a:p>
        </p:txBody>
      </p:sp>
      <p:sp>
        <p:nvSpPr>
          <p:cNvPr id="3" name="Date Placeholder 2"/>
          <p:cNvSpPr>
            <a:spLocks noGrp="1"/>
          </p:cNvSpPr>
          <p:nvPr>
            <p:ph type="dt" idx="1"/>
          </p:nvPr>
        </p:nvSpPr>
        <p:spPr>
          <a:xfrm>
            <a:off x="3810000" y="0"/>
            <a:ext cx="3046413" cy="457200"/>
          </a:xfrm>
          <a:prstGeom prst="rect">
            <a:avLst/>
          </a:prstGeom>
        </p:spPr>
        <p:txBody>
          <a:bodyPr vert="horz" lIns="91440" tIns="45720" rIns="91440" bIns="45720" rtlCol="0"/>
          <a:lstStyle>
            <a:lvl1pPr algn="r">
              <a:defRPr sz="1200"/>
            </a:lvl1pPr>
          </a:lstStyle>
          <a:p>
            <a:r>
              <a:rPr lang="en-US" dirty="0" smtClean="0">
                <a:latin typeface="Arial" pitchFamily="34" charset="0"/>
                <a:cs typeface="Arial" pitchFamily="34" charset="0"/>
              </a:rPr>
              <a:t>Principles of Agricultural Science – Animal</a:t>
            </a:r>
          </a:p>
          <a:p>
            <a:r>
              <a:rPr lang="en-US" dirty="0" smtClean="0">
                <a:latin typeface="Arial" pitchFamily="34" charset="0"/>
                <a:cs typeface="Arial" pitchFamily="34" charset="0"/>
              </a:rPr>
              <a:t>    Unit 9 – Lesson 9.3 Value Added</a:t>
            </a:r>
            <a:endParaRPr lang="en-US" dirty="0">
              <a:latin typeface="Arial" pitchFamily="34" charset="0"/>
              <a:cs typeface="Arial" pitchFamily="34" charset="0"/>
            </a:endParaRP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685213"/>
            <a:ext cx="3276600" cy="457200"/>
          </a:xfrm>
          <a:prstGeom prst="rect">
            <a:avLst/>
          </a:prstGeom>
        </p:spPr>
        <p:txBody>
          <a:bodyPr vert="horz" lIns="91440" tIns="45720" rIns="91440" bIns="45720" rtlCol="0" anchor="b"/>
          <a:lstStyle>
            <a:lvl1pPr algn="l">
              <a:defRPr sz="1200"/>
            </a:lvl1pPr>
          </a:lstStyle>
          <a:p>
            <a:r>
              <a:rPr lang="en-US" smtClean="0">
                <a:latin typeface="Arial" pitchFamily="34" charset="0"/>
                <a:cs typeface="Arial" pitchFamily="34" charset="0"/>
              </a:rPr>
              <a:t>Curriculum for Agricultural Science Education Copyright 2015</a:t>
            </a:r>
            <a:endParaRPr lang="en-US" dirty="0" smtClean="0">
              <a:latin typeface="Arial" pitchFamily="34" charset="0"/>
              <a:cs typeface="Arial" pitchFamily="34" charset="0"/>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pitchFamily="34" charset="0"/>
                <a:cs typeface="Arial" pitchFamily="34" charset="0"/>
              </a:defRPr>
            </a:lvl1pPr>
          </a:lstStyle>
          <a:p>
            <a:fld id="{36C789E7-B821-4804-81D0-B1DDBDB5FECC}" type="slidenum">
              <a:rPr lang="en-US" smtClean="0"/>
              <a:pPr/>
              <a:t>‹#›</a:t>
            </a:fld>
            <a:endParaRPr lang="en-US"/>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70513" y="8685213"/>
            <a:ext cx="1066892" cy="420660"/>
          </a:xfrm>
          <a:prstGeom prst="rect">
            <a:avLst/>
          </a:prstGeom>
        </p:spPr>
      </p:pic>
    </p:spTree>
    <p:extLst>
      <p:ext uri="{BB962C8B-B14F-4D97-AF65-F5344CB8AC3E}">
        <p14:creationId xmlns:p14="http://schemas.microsoft.com/office/powerpoint/2010/main" val="1043571385"/>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Arial" pitchFamily="34" charset="0"/>
        <a:ea typeface="+mn-ea"/>
        <a:cs typeface="Arial" pitchFamily="34" charset="0"/>
      </a:defRPr>
    </a:lvl1pPr>
    <a:lvl2pPr marL="457200" algn="l" defTabSz="914400" rtl="0" eaLnBrk="1" latinLnBrk="0" hangingPunct="1">
      <a:defRPr sz="1200" kern="1200">
        <a:solidFill>
          <a:schemeClr val="tx1"/>
        </a:solidFill>
        <a:latin typeface="Arial" pitchFamily="34" charset="0"/>
        <a:ea typeface="+mn-ea"/>
        <a:cs typeface="Arial" pitchFamily="34" charset="0"/>
      </a:defRPr>
    </a:lvl2pPr>
    <a:lvl3pPr marL="914400" algn="l" defTabSz="914400" rtl="0" eaLnBrk="1" latinLnBrk="0" hangingPunct="1">
      <a:defRPr sz="1200" kern="1200">
        <a:solidFill>
          <a:schemeClr val="tx1"/>
        </a:solidFill>
        <a:latin typeface="Arial" pitchFamily="34" charset="0"/>
        <a:ea typeface="+mn-ea"/>
        <a:cs typeface="Arial" pitchFamily="34" charset="0"/>
      </a:defRPr>
    </a:lvl3pPr>
    <a:lvl4pPr marL="1371600" algn="l" defTabSz="914400" rtl="0" eaLnBrk="1" latinLnBrk="0" hangingPunct="1">
      <a:defRPr sz="1200" kern="1200">
        <a:solidFill>
          <a:schemeClr val="tx1"/>
        </a:solidFill>
        <a:latin typeface="Arial" pitchFamily="34" charset="0"/>
        <a:ea typeface="+mn-ea"/>
        <a:cs typeface="Arial" pitchFamily="34" charset="0"/>
      </a:defRPr>
    </a:lvl4pPr>
    <a:lvl5pPr marL="1828800" algn="l" defTabSz="914400" rtl="0" eaLnBrk="1" latinLnBrk="0" hangingPunct="1">
      <a:defRPr sz="1200" kern="1200">
        <a:solidFill>
          <a:schemeClr val="tx1"/>
        </a:solidFill>
        <a:latin typeface="Arial" pitchFamily="34" charset="0"/>
        <a:ea typeface="+mn-ea"/>
        <a:cs typeface="Arial"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fld id="{36C789E7-B821-4804-81D0-B1DDBDB5FECC}" type="slidenum">
              <a:rPr lang="en-US" smtClean="0">
                <a:latin typeface="Arial" pitchFamily="34" charset="0"/>
                <a:cs typeface="Arial" pitchFamily="34" charset="0"/>
              </a:rPr>
              <a:t>1</a:t>
            </a:fld>
            <a:endParaRPr lang="en-US" dirty="0">
              <a:latin typeface="Arial" pitchFamily="34" charset="0"/>
              <a:cs typeface="Arial" pitchFamily="34" charset="0"/>
            </a:endParaRPr>
          </a:p>
        </p:txBody>
      </p:sp>
      <p:sp>
        <p:nvSpPr>
          <p:cNvPr id="5" name="Footer Placeholder 4"/>
          <p:cNvSpPr>
            <a:spLocks noGrp="1"/>
          </p:cNvSpPr>
          <p:nvPr>
            <p:ph type="ftr" sz="quarter" idx="11"/>
          </p:nvPr>
        </p:nvSpPr>
        <p:spPr/>
        <p:txBody>
          <a:bodyPr/>
          <a:lstStyle/>
          <a:p>
            <a:r>
              <a:rPr lang="en-US" smtClean="0">
                <a:latin typeface="Arial" pitchFamily="34" charset="0"/>
                <a:cs typeface="Arial" pitchFamily="34" charset="0"/>
              </a:rPr>
              <a:t>Curriculum for Agricultural Science Education Copyright 2015</a:t>
            </a:r>
            <a:endParaRPr lang="en-US" dirty="0" smtClean="0">
              <a:latin typeface="Arial" pitchFamily="34" charset="0"/>
              <a:cs typeface="Arial" pitchFamily="34" charset="0"/>
            </a:endParaRPr>
          </a:p>
        </p:txBody>
      </p:sp>
      <p:sp>
        <p:nvSpPr>
          <p:cNvPr id="6" name="Header Placeholder 5"/>
          <p:cNvSpPr>
            <a:spLocks noGrp="1"/>
          </p:cNvSpPr>
          <p:nvPr>
            <p:ph type="hdr" sz="quarter" idx="12"/>
          </p:nvPr>
        </p:nvSpPr>
        <p:spPr/>
        <p:txBody>
          <a:bodyPr/>
          <a:lstStyle/>
          <a:p>
            <a:r>
              <a:rPr lang="en-US" dirty="0" smtClean="0"/>
              <a:t>Marketing 101</a:t>
            </a:r>
            <a:endParaRPr lang="en-US" dirty="0"/>
          </a:p>
        </p:txBody>
      </p:sp>
      <p:sp>
        <p:nvSpPr>
          <p:cNvPr id="7" name="Date Placeholder 6"/>
          <p:cNvSpPr>
            <a:spLocks noGrp="1"/>
          </p:cNvSpPr>
          <p:nvPr>
            <p:ph type="dt" idx="13"/>
          </p:nvPr>
        </p:nvSpPr>
        <p:spPr/>
        <p:txBody>
          <a:bodyPr/>
          <a:lstStyle/>
          <a:p>
            <a:r>
              <a:rPr lang="en-US" dirty="0" smtClean="0">
                <a:latin typeface="Arial" pitchFamily="34" charset="0"/>
                <a:cs typeface="Arial" pitchFamily="34" charset="0"/>
              </a:rPr>
              <a:t>Principles of Agricultural Science – Animal</a:t>
            </a:r>
          </a:p>
          <a:p>
            <a:r>
              <a:rPr lang="en-US" dirty="0" smtClean="0">
                <a:latin typeface="Arial" pitchFamily="34" charset="0"/>
                <a:cs typeface="Arial" pitchFamily="34" charset="0"/>
              </a:rPr>
              <a:t>    Unit 9 – Lesson 9.3 Value Added</a:t>
            </a:r>
            <a:endParaRPr lang="en-US" dirty="0"/>
          </a:p>
        </p:txBody>
      </p:sp>
    </p:spTree>
    <p:extLst>
      <p:ext uri="{BB962C8B-B14F-4D97-AF65-F5344CB8AC3E}">
        <p14:creationId xmlns:p14="http://schemas.microsoft.com/office/powerpoint/2010/main" val="42663265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Marketing 101</a:t>
            </a:r>
          </a:p>
        </p:txBody>
      </p:sp>
      <p:sp>
        <p:nvSpPr>
          <p:cNvPr id="26627"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r>
              <a:rPr lang="en-US" sz="1200" dirty="0" smtClean="0">
                <a:cs typeface="Arial" pitchFamily="34" charset="0"/>
              </a:rPr>
              <a:t>Unit </a:t>
            </a:r>
            <a:r>
              <a:rPr lang="en-US" sz="1200" dirty="0">
                <a:cs typeface="Arial" pitchFamily="34" charset="0"/>
              </a:rPr>
              <a:t>9 – Lesson 9.3 Value Added</a:t>
            </a:r>
          </a:p>
        </p:txBody>
      </p:sp>
      <p:sp>
        <p:nvSpPr>
          <p:cNvPr id="26628"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662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9D3A8CEF-041F-4753-AC9B-D18CA60B049E}" type="slidenum">
              <a:rPr lang="en-US" altLang="en-US" sz="1200"/>
              <a:pPr eaLnBrk="1" hangingPunct="1"/>
              <a:t>10</a:t>
            </a:fld>
            <a:endParaRPr lang="en-US" altLang="en-US" sz="1200"/>
          </a:p>
        </p:txBody>
      </p:sp>
      <p:sp>
        <p:nvSpPr>
          <p:cNvPr id="26630" name="Rectangle 2"/>
          <p:cNvSpPr>
            <a:spLocks noGrp="1" noRot="1" noChangeAspect="1" noChangeArrowheads="1" noTextEdit="1"/>
          </p:cNvSpPr>
          <p:nvPr>
            <p:ph type="sldImg"/>
          </p:nvPr>
        </p:nvSpPr>
        <p:spPr>
          <a:ln/>
        </p:spPr>
      </p:sp>
      <p:sp>
        <p:nvSpPr>
          <p:cNvPr id="2663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Historically in agriculture, producers sold their product at whatever prices were offered. Through good marketing practices, producers can sell at more profitable times and can build better and long term relationships with customers.</a:t>
            </a:r>
          </a:p>
        </p:txBody>
      </p:sp>
    </p:spTree>
    <p:extLst>
      <p:ext uri="{BB962C8B-B14F-4D97-AF65-F5344CB8AC3E}">
        <p14:creationId xmlns:p14="http://schemas.microsoft.com/office/powerpoint/2010/main" val="10487476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Marketing 101</a:t>
            </a:r>
          </a:p>
        </p:txBody>
      </p:sp>
      <p:sp>
        <p:nvSpPr>
          <p:cNvPr id="28675"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r>
              <a:rPr lang="en-US" sz="1200" dirty="0" smtClean="0">
                <a:cs typeface="Arial" pitchFamily="34" charset="0"/>
              </a:rPr>
              <a:t>Unit </a:t>
            </a:r>
            <a:r>
              <a:rPr lang="en-US" sz="1200" dirty="0">
                <a:cs typeface="Arial" pitchFamily="34" charset="0"/>
              </a:rPr>
              <a:t>9 – Lesson 9.3 Value Added</a:t>
            </a:r>
          </a:p>
        </p:txBody>
      </p:sp>
      <p:sp>
        <p:nvSpPr>
          <p:cNvPr id="28676"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867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72D58780-EF92-4019-8657-4386E96F72EB}" type="slidenum">
              <a:rPr lang="en-US" altLang="en-US" sz="1200"/>
              <a:pPr eaLnBrk="1" hangingPunct="1"/>
              <a:t>11</a:t>
            </a:fld>
            <a:endParaRPr lang="en-US" altLang="en-US" sz="1200"/>
          </a:p>
        </p:txBody>
      </p:sp>
      <p:sp>
        <p:nvSpPr>
          <p:cNvPr id="28678" name="Rectangle 2"/>
          <p:cNvSpPr>
            <a:spLocks noGrp="1" noRot="1" noChangeAspect="1" noChangeArrowheads="1" noTextEdit="1"/>
          </p:cNvSpPr>
          <p:nvPr>
            <p:ph type="sldImg"/>
          </p:nvPr>
        </p:nvSpPr>
        <p:spPr>
          <a:ln/>
        </p:spPr>
      </p:sp>
      <p:sp>
        <p:nvSpPr>
          <p:cNvPr id="2867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There are several types of specialty markets that nearly any producer can access and benefit from. Producers have more control over pricing in these markets and can increase their profits if successful in their niche or by adding value – perceived or real.</a:t>
            </a:r>
          </a:p>
        </p:txBody>
      </p:sp>
    </p:spTree>
    <p:extLst>
      <p:ext uri="{BB962C8B-B14F-4D97-AF65-F5344CB8AC3E}">
        <p14:creationId xmlns:p14="http://schemas.microsoft.com/office/powerpoint/2010/main" val="226777770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fld id="{36C789E7-B821-4804-81D0-B1DDBDB5FECC}" type="slidenum">
              <a:rPr lang="en-US" smtClean="0">
                <a:latin typeface="Arial" pitchFamily="34" charset="0"/>
                <a:cs typeface="Arial" pitchFamily="34" charset="0"/>
              </a:rPr>
              <a:t>12</a:t>
            </a:fld>
            <a:endParaRPr lang="en-US" dirty="0">
              <a:latin typeface="Arial" pitchFamily="34" charset="0"/>
              <a:cs typeface="Arial" pitchFamily="34" charset="0"/>
            </a:endParaRPr>
          </a:p>
        </p:txBody>
      </p:sp>
      <p:sp>
        <p:nvSpPr>
          <p:cNvPr id="5" name="Footer Placeholder 4"/>
          <p:cNvSpPr>
            <a:spLocks noGrp="1"/>
          </p:cNvSpPr>
          <p:nvPr>
            <p:ph type="ftr" sz="quarter" idx="11"/>
          </p:nvPr>
        </p:nvSpPr>
        <p:spPr/>
        <p:txBody>
          <a:bodyPr/>
          <a:lstStyle/>
          <a:p>
            <a:r>
              <a:rPr lang="en-US" dirty="0" smtClean="0">
                <a:latin typeface="Arial" pitchFamily="34" charset="0"/>
                <a:cs typeface="Arial" pitchFamily="34" charset="0"/>
              </a:rPr>
              <a:t>Curriculum for Agricultural Science Education Copyright 2015</a:t>
            </a:r>
          </a:p>
        </p:txBody>
      </p:sp>
      <p:sp>
        <p:nvSpPr>
          <p:cNvPr id="6" name="Header Placeholder 5"/>
          <p:cNvSpPr>
            <a:spLocks noGrp="1"/>
          </p:cNvSpPr>
          <p:nvPr>
            <p:ph type="hdr" sz="quarter" idx="12"/>
          </p:nvPr>
        </p:nvSpPr>
        <p:spPr/>
        <p:txBody>
          <a:bodyPr/>
          <a:lstStyle/>
          <a:p>
            <a:r>
              <a:rPr lang="en-US" smtClean="0"/>
              <a:t>Marketing 101</a:t>
            </a:r>
            <a:endParaRPr lang="en-US" dirty="0"/>
          </a:p>
        </p:txBody>
      </p:sp>
      <p:sp>
        <p:nvSpPr>
          <p:cNvPr id="7" name="Date Placeholder 6"/>
          <p:cNvSpPr>
            <a:spLocks noGrp="1"/>
          </p:cNvSpPr>
          <p:nvPr>
            <p:ph type="dt" idx="13"/>
          </p:nvPr>
        </p:nvSpPr>
        <p:spPr/>
        <p:txBody>
          <a:bodyPr/>
          <a:lstStyle/>
          <a:p>
            <a:r>
              <a:rPr lang="en-US" dirty="0" smtClean="0">
                <a:latin typeface="Arial" pitchFamily="34" charset="0"/>
                <a:cs typeface="Arial" pitchFamily="34" charset="0"/>
              </a:rPr>
              <a:t>Principles of Agricultural Science – Animal</a:t>
            </a:r>
          </a:p>
          <a:p>
            <a:r>
              <a:rPr lang="en-US" dirty="0" smtClean="0">
                <a:latin typeface="Arial" pitchFamily="34" charset="0"/>
                <a:cs typeface="Arial" pitchFamily="34" charset="0"/>
              </a:rPr>
              <a:t>    </a:t>
            </a:r>
            <a:r>
              <a:rPr lang="en-US" dirty="0">
                <a:latin typeface="Arial" pitchFamily="34" charset="0"/>
                <a:cs typeface="Arial" pitchFamily="34" charset="0"/>
              </a:rPr>
              <a:t>Unit 9 – Lesson 9.3 Value Added</a:t>
            </a:r>
          </a:p>
        </p:txBody>
      </p:sp>
    </p:spTree>
    <p:extLst>
      <p:ext uri="{BB962C8B-B14F-4D97-AF65-F5344CB8AC3E}">
        <p14:creationId xmlns:p14="http://schemas.microsoft.com/office/powerpoint/2010/main" val="3364366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fld id="{36C789E7-B821-4804-81D0-B1DDBDB5FECC}" type="slidenum">
              <a:rPr lang="en-US" smtClean="0">
                <a:latin typeface="Arial" pitchFamily="34" charset="0"/>
                <a:cs typeface="Arial" pitchFamily="34" charset="0"/>
              </a:rPr>
              <a:t>2</a:t>
            </a:fld>
            <a:endParaRPr lang="en-US">
              <a:latin typeface="Arial" pitchFamily="34" charset="0"/>
              <a:cs typeface="Arial" pitchFamily="34" charset="0"/>
            </a:endParaRPr>
          </a:p>
        </p:txBody>
      </p:sp>
      <p:sp>
        <p:nvSpPr>
          <p:cNvPr id="5" name="Footer Placeholder 4"/>
          <p:cNvSpPr>
            <a:spLocks noGrp="1"/>
          </p:cNvSpPr>
          <p:nvPr>
            <p:ph type="ftr" sz="quarter" idx="11"/>
          </p:nvPr>
        </p:nvSpPr>
        <p:spPr/>
        <p:txBody>
          <a:bodyPr/>
          <a:lstStyle/>
          <a:p>
            <a:r>
              <a:rPr lang="en-US" smtClean="0">
                <a:latin typeface="Arial" pitchFamily="34" charset="0"/>
                <a:cs typeface="Arial" pitchFamily="34" charset="0"/>
              </a:rPr>
              <a:t>Curriculum for Agricultural Science Education Copyright 2015</a:t>
            </a:r>
            <a:endParaRPr lang="en-US" dirty="0" smtClean="0">
              <a:latin typeface="Arial" pitchFamily="34" charset="0"/>
              <a:cs typeface="Arial" pitchFamily="34" charset="0"/>
            </a:endParaRPr>
          </a:p>
        </p:txBody>
      </p:sp>
      <p:sp>
        <p:nvSpPr>
          <p:cNvPr id="6" name="Header Placeholder 5"/>
          <p:cNvSpPr>
            <a:spLocks noGrp="1"/>
          </p:cNvSpPr>
          <p:nvPr>
            <p:ph type="hdr" sz="quarter" idx="12"/>
          </p:nvPr>
        </p:nvSpPr>
        <p:spPr/>
        <p:txBody>
          <a:bodyPr/>
          <a:lstStyle/>
          <a:p>
            <a:r>
              <a:rPr lang="en-US" dirty="0" smtClean="0"/>
              <a:t>Marketing 101</a:t>
            </a:r>
            <a:endParaRPr lang="en-US" dirty="0"/>
          </a:p>
        </p:txBody>
      </p:sp>
      <p:sp>
        <p:nvSpPr>
          <p:cNvPr id="7" name="Date Placeholder 6"/>
          <p:cNvSpPr>
            <a:spLocks noGrp="1"/>
          </p:cNvSpPr>
          <p:nvPr>
            <p:ph type="dt" idx="13"/>
          </p:nvPr>
        </p:nvSpPr>
        <p:spPr/>
        <p:txBody>
          <a:bodyPr/>
          <a:lstStyle/>
          <a:p>
            <a:r>
              <a:rPr lang="en-US" dirty="0" smtClean="0">
                <a:latin typeface="Arial" pitchFamily="34" charset="0"/>
                <a:cs typeface="Arial" pitchFamily="34" charset="0"/>
              </a:rPr>
              <a:t>Principles of Agricultural Science – Animal</a:t>
            </a:r>
          </a:p>
          <a:p>
            <a:r>
              <a:rPr lang="en-US" dirty="0" smtClean="0">
                <a:latin typeface="Arial" pitchFamily="34" charset="0"/>
                <a:cs typeface="Arial" pitchFamily="34" charset="0"/>
              </a:rPr>
              <a:t>    Unit 9 – Lesson 9.3 Value Added</a:t>
            </a:r>
            <a:endParaRPr lang="en-US" dirty="0"/>
          </a:p>
        </p:txBody>
      </p:sp>
    </p:spTree>
    <p:extLst>
      <p:ext uri="{BB962C8B-B14F-4D97-AF65-F5344CB8AC3E}">
        <p14:creationId xmlns:p14="http://schemas.microsoft.com/office/powerpoint/2010/main" val="31314524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Marketing 101</a:t>
            </a:r>
          </a:p>
        </p:txBody>
      </p:sp>
      <p:sp>
        <p:nvSpPr>
          <p:cNvPr id="19459"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r>
              <a:rPr lang="en-US" sz="1200" dirty="0" smtClean="0">
                <a:cs typeface="Arial" pitchFamily="34" charset="0"/>
              </a:rPr>
              <a:t>Unit </a:t>
            </a:r>
            <a:r>
              <a:rPr lang="en-US" sz="1200" dirty="0">
                <a:cs typeface="Arial" pitchFamily="34" charset="0"/>
              </a:rPr>
              <a:t>9 – Lesson 9.3 Value Added</a:t>
            </a:r>
          </a:p>
        </p:txBody>
      </p:sp>
      <p:sp>
        <p:nvSpPr>
          <p:cNvPr id="19460"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1946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0539BDA3-A041-4063-80D7-977E73ED06D7}" type="slidenum">
              <a:rPr lang="en-US" altLang="en-US" sz="1200"/>
              <a:pPr eaLnBrk="1" hangingPunct="1"/>
              <a:t>3</a:t>
            </a:fld>
            <a:endParaRPr lang="en-US" altLang="en-US" sz="1200"/>
          </a:p>
        </p:txBody>
      </p:sp>
      <p:sp>
        <p:nvSpPr>
          <p:cNvPr id="19462" name="Rectangle 2"/>
          <p:cNvSpPr>
            <a:spLocks noGrp="1" noRot="1" noChangeAspect="1" noChangeArrowheads="1" noTextEdit="1"/>
          </p:cNvSpPr>
          <p:nvPr>
            <p:ph type="sldImg"/>
          </p:nvPr>
        </p:nvSpPr>
        <p:spPr>
          <a:ln/>
        </p:spPr>
      </p:sp>
      <p:sp>
        <p:nvSpPr>
          <p:cNvPr id="1946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You may ask why you should market in the first place. If someone wants your product they will buy it, right? But what happens when there are similar products on the market and you are struggling to differentiate your product from others and make a profit? Marketing is an important component of selling agricultural products.</a:t>
            </a:r>
          </a:p>
        </p:txBody>
      </p:sp>
    </p:spTree>
    <p:extLst>
      <p:ext uri="{BB962C8B-B14F-4D97-AF65-F5344CB8AC3E}">
        <p14:creationId xmlns:p14="http://schemas.microsoft.com/office/powerpoint/2010/main" val="11998322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Marketing 101</a:t>
            </a:r>
          </a:p>
        </p:txBody>
      </p:sp>
      <p:sp>
        <p:nvSpPr>
          <p:cNvPr id="20483"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r>
              <a:rPr lang="en-US" sz="1200" dirty="0" smtClean="0">
                <a:cs typeface="Arial" pitchFamily="34" charset="0"/>
              </a:rPr>
              <a:t>Unit </a:t>
            </a:r>
            <a:r>
              <a:rPr lang="en-US" sz="1200" dirty="0">
                <a:cs typeface="Arial" pitchFamily="34" charset="0"/>
              </a:rPr>
              <a:t>9 – Lesson 9.3 Value Added</a:t>
            </a:r>
          </a:p>
        </p:txBody>
      </p:sp>
      <p:sp>
        <p:nvSpPr>
          <p:cNvPr id="20484"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048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6F3C73C0-B3D1-4862-B011-E45E8933F7E9}" type="slidenum">
              <a:rPr lang="en-US" altLang="en-US" sz="1200"/>
              <a:pPr eaLnBrk="1" hangingPunct="1"/>
              <a:t>4</a:t>
            </a:fld>
            <a:endParaRPr lang="en-US" altLang="en-US" sz="1200"/>
          </a:p>
        </p:txBody>
      </p:sp>
      <p:sp>
        <p:nvSpPr>
          <p:cNvPr id="20486" name="Rectangle 2"/>
          <p:cNvSpPr>
            <a:spLocks noGrp="1" noRot="1" noChangeAspect="1" noChangeArrowheads="1" noTextEdit="1"/>
          </p:cNvSpPr>
          <p:nvPr>
            <p:ph type="sldImg"/>
          </p:nvPr>
        </p:nvSpPr>
        <p:spPr>
          <a:ln/>
        </p:spPr>
      </p:sp>
      <p:sp>
        <p:nvSpPr>
          <p:cNvPr id="204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Marketing is more than just selling a product. When you market, you have the ability to manage the price of your product. If you simply sell your product, price will be determined by others for you.</a:t>
            </a:r>
          </a:p>
        </p:txBody>
      </p:sp>
    </p:spTree>
    <p:extLst>
      <p:ext uri="{BB962C8B-B14F-4D97-AF65-F5344CB8AC3E}">
        <p14:creationId xmlns:p14="http://schemas.microsoft.com/office/powerpoint/2010/main" val="17935764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Marketing 101</a:t>
            </a:r>
          </a:p>
        </p:txBody>
      </p:sp>
      <p:sp>
        <p:nvSpPr>
          <p:cNvPr id="21507"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r>
              <a:rPr lang="en-US" sz="1200" dirty="0" smtClean="0">
                <a:cs typeface="Arial" pitchFamily="34" charset="0"/>
              </a:rPr>
              <a:t>Unit </a:t>
            </a:r>
            <a:r>
              <a:rPr lang="en-US" sz="1200" dirty="0">
                <a:cs typeface="Arial" pitchFamily="34" charset="0"/>
              </a:rPr>
              <a:t>9 – Lesson 9.3 Value Added</a:t>
            </a:r>
          </a:p>
        </p:txBody>
      </p:sp>
      <p:sp>
        <p:nvSpPr>
          <p:cNvPr id="21508"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150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5CFF9420-0668-47BC-BC41-5DEC481ABBFB}" type="slidenum">
              <a:rPr lang="en-US" altLang="en-US" sz="1200"/>
              <a:pPr eaLnBrk="1" hangingPunct="1"/>
              <a:t>5</a:t>
            </a:fld>
            <a:endParaRPr lang="en-US" altLang="en-US" sz="1200"/>
          </a:p>
        </p:txBody>
      </p:sp>
      <p:sp>
        <p:nvSpPr>
          <p:cNvPr id="21510" name="Rectangle 2"/>
          <p:cNvSpPr>
            <a:spLocks noGrp="1" noRot="1" noChangeAspect="1" noChangeArrowheads="1" noTextEdit="1"/>
          </p:cNvSpPr>
          <p:nvPr>
            <p:ph type="sldImg"/>
          </p:nvPr>
        </p:nvSpPr>
        <p:spPr>
          <a:ln/>
        </p:spPr>
      </p:sp>
      <p:sp>
        <p:nvSpPr>
          <p:cNvPr id="2151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The four elements needed in marketing include the product, price, place, and promotion. An entrepreneur or business needs to present the right product at the right price in the right place while informing potential customers with this information. The combination of these four elements is often referred to as the marketing mix. </a:t>
            </a:r>
          </a:p>
        </p:txBody>
      </p:sp>
    </p:spTree>
    <p:extLst>
      <p:ext uri="{BB962C8B-B14F-4D97-AF65-F5344CB8AC3E}">
        <p14:creationId xmlns:p14="http://schemas.microsoft.com/office/powerpoint/2010/main" val="32312970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Marketing 101</a:t>
            </a:r>
          </a:p>
        </p:txBody>
      </p:sp>
      <p:sp>
        <p:nvSpPr>
          <p:cNvPr id="22531"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r>
              <a:rPr lang="en-US" sz="1200" dirty="0" smtClean="0">
                <a:cs typeface="Arial" pitchFamily="34" charset="0"/>
              </a:rPr>
              <a:t>Unit </a:t>
            </a:r>
            <a:r>
              <a:rPr lang="en-US" sz="1200" dirty="0">
                <a:cs typeface="Arial" pitchFamily="34" charset="0"/>
              </a:rPr>
              <a:t>9 – Lesson 9.3 Value Added</a:t>
            </a:r>
          </a:p>
        </p:txBody>
      </p:sp>
      <p:sp>
        <p:nvSpPr>
          <p:cNvPr id="22532"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253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7EA15A6F-61E7-481A-9BF1-249D089D68F2}" type="slidenum">
              <a:rPr lang="en-US" altLang="en-US" sz="1200"/>
              <a:pPr eaLnBrk="1" hangingPunct="1"/>
              <a:t>6</a:t>
            </a:fld>
            <a:endParaRPr lang="en-US" altLang="en-US" sz="1200"/>
          </a:p>
        </p:txBody>
      </p:sp>
      <p:sp>
        <p:nvSpPr>
          <p:cNvPr id="22534" name="Rectangle 2"/>
          <p:cNvSpPr>
            <a:spLocks noGrp="1" noRot="1" noChangeAspect="1" noChangeArrowheads="1" noTextEdit="1"/>
          </p:cNvSpPr>
          <p:nvPr>
            <p:ph type="sldImg"/>
          </p:nvPr>
        </p:nvSpPr>
        <p:spPr>
          <a:ln/>
        </p:spPr>
      </p:sp>
      <p:sp>
        <p:nvSpPr>
          <p:cNvPr id="2253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Developing a quality product is key. A new product needs to set itself apart from other similar products. Considerations about packaging, warranties, service, and brand names must be addressed. These considerations should be based on the needs and wants of the target market or group of people for whom the product is intended.</a:t>
            </a:r>
          </a:p>
        </p:txBody>
      </p:sp>
    </p:spTree>
    <p:extLst>
      <p:ext uri="{BB962C8B-B14F-4D97-AF65-F5344CB8AC3E}">
        <p14:creationId xmlns:p14="http://schemas.microsoft.com/office/powerpoint/2010/main" val="28998338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Marketing 101</a:t>
            </a:r>
          </a:p>
        </p:txBody>
      </p:sp>
      <p:sp>
        <p:nvSpPr>
          <p:cNvPr id="23555"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r>
              <a:rPr lang="en-US" sz="1200" dirty="0" smtClean="0">
                <a:cs typeface="Arial" pitchFamily="34" charset="0"/>
              </a:rPr>
              <a:t>Unit </a:t>
            </a:r>
            <a:r>
              <a:rPr lang="en-US" sz="1200" dirty="0">
                <a:cs typeface="Arial" pitchFamily="34" charset="0"/>
              </a:rPr>
              <a:t>9 – Lesson 9.3 Value Added</a:t>
            </a:r>
          </a:p>
        </p:txBody>
      </p:sp>
      <p:sp>
        <p:nvSpPr>
          <p:cNvPr id="23556"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355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36E5D118-53A3-440C-A405-AF74F60AC753}" type="slidenum">
              <a:rPr lang="en-US" altLang="en-US" sz="1200"/>
              <a:pPr eaLnBrk="1" hangingPunct="1"/>
              <a:t>7</a:t>
            </a:fld>
            <a:endParaRPr lang="en-US" altLang="en-US" sz="1200"/>
          </a:p>
        </p:txBody>
      </p:sp>
      <p:sp>
        <p:nvSpPr>
          <p:cNvPr id="23558" name="Rectangle 2"/>
          <p:cNvSpPr>
            <a:spLocks noGrp="1" noRot="1" noChangeAspect="1" noChangeArrowheads="1" noTextEdit="1"/>
          </p:cNvSpPr>
          <p:nvPr>
            <p:ph type="sldImg"/>
          </p:nvPr>
        </p:nvSpPr>
        <p:spPr>
          <a:ln/>
        </p:spPr>
      </p:sp>
      <p:sp>
        <p:nvSpPr>
          <p:cNvPr id="2355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latin typeface="Arial" panose="020B0604020202020204" pitchFamily="34" charset="0"/>
              </a:rPr>
              <a:t>The are several strategies used in pricing products. Each method has benefits and correctly pricing an item influences profits.</a:t>
            </a:r>
          </a:p>
          <a:p>
            <a:pPr eaLnBrk="1" hangingPunct="1"/>
            <a:endParaRPr lang="en-US" altLang="en-US" dirty="0" smtClean="0">
              <a:latin typeface="Arial" panose="020B0604020202020204" pitchFamily="34" charset="0"/>
            </a:endParaRPr>
          </a:p>
          <a:p>
            <a:pPr eaLnBrk="1" hangingPunct="1">
              <a:buFontTx/>
              <a:buChar char="•"/>
            </a:pPr>
            <a:r>
              <a:rPr lang="en-US" altLang="en-US" b="1" dirty="0" smtClean="0">
                <a:latin typeface="Arial" panose="020B0604020202020204" pitchFamily="34" charset="0"/>
              </a:rPr>
              <a:t>Cost-plus: </a:t>
            </a:r>
            <a:r>
              <a:rPr lang="en-US" altLang="en-US" dirty="0" smtClean="0">
                <a:latin typeface="Arial" panose="020B0604020202020204" pitchFamily="34" charset="0"/>
              </a:rPr>
              <a:t>Pricing concept that adds a standard percentage of profit above the cost of production.</a:t>
            </a:r>
          </a:p>
          <a:p>
            <a:pPr eaLnBrk="1" hangingPunct="1">
              <a:buFontTx/>
              <a:buChar char="•"/>
            </a:pPr>
            <a:r>
              <a:rPr lang="en-US" altLang="en-US" b="1" dirty="0" smtClean="0">
                <a:latin typeface="Arial" panose="020B0604020202020204" pitchFamily="34" charset="0"/>
              </a:rPr>
              <a:t>Value-based: </a:t>
            </a:r>
            <a:r>
              <a:rPr lang="en-US" altLang="en-US" dirty="0" smtClean="0">
                <a:latin typeface="Arial" panose="020B0604020202020204" pitchFamily="34" charset="0"/>
              </a:rPr>
              <a:t>Based on the buyer’s perception of value rather than cost of production. The buyer’s perception depends on all aspects of the product, including non-price factors such as quality, healthfulness, and prestige.</a:t>
            </a:r>
          </a:p>
          <a:p>
            <a:pPr eaLnBrk="1" hangingPunct="1">
              <a:buFontTx/>
              <a:buChar char="•"/>
            </a:pPr>
            <a:r>
              <a:rPr lang="en-US" altLang="en-US" b="1" dirty="0" smtClean="0">
                <a:latin typeface="Arial" panose="020B0604020202020204" pitchFamily="34" charset="0"/>
              </a:rPr>
              <a:t>Competitive: </a:t>
            </a:r>
            <a:r>
              <a:rPr lang="en-US" altLang="en-US" dirty="0" smtClean="0">
                <a:latin typeface="Arial" panose="020B0604020202020204" pitchFamily="34" charset="0"/>
              </a:rPr>
              <a:t>Based on prices charged by competing firms for competing products. </a:t>
            </a:r>
          </a:p>
          <a:p>
            <a:pPr eaLnBrk="1" hangingPunct="1">
              <a:buFontTx/>
              <a:buChar char="•"/>
            </a:pPr>
            <a:r>
              <a:rPr lang="en-US" altLang="en-US" b="1" dirty="0" smtClean="0">
                <a:latin typeface="Arial" panose="020B0604020202020204" pitchFamily="34" charset="0"/>
              </a:rPr>
              <a:t>Going-rate: </a:t>
            </a:r>
            <a:r>
              <a:rPr lang="en-US" altLang="en-US" dirty="0" smtClean="0">
                <a:latin typeface="Arial" panose="020B0604020202020204" pitchFamily="34" charset="0"/>
              </a:rPr>
              <a:t>A price charged that is the common or going-rate in the marketplace. </a:t>
            </a:r>
          </a:p>
          <a:p>
            <a:pPr eaLnBrk="1" hangingPunct="1">
              <a:buFontTx/>
              <a:buChar char="•"/>
            </a:pPr>
            <a:r>
              <a:rPr lang="en-US" altLang="en-US" b="1" dirty="0" smtClean="0">
                <a:latin typeface="Arial" panose="020B0604020202020204" pitchFamily="34" charset="0"/>
              </a:rPr>
              <a:t>Skimming: </a:t>
            </a:r>
            <a:r>
              <a:rPr lang="en-US" altLang="en-US" dirty="0" smtClean="0">
                <a:latin typeface="Arial" panose="020B0604020202020204" pitchFamily="34" charset="0"/>
              </a:rPr>
              <a:t>Involves the introduction of a product at a high price for affluent consumers. Later, the price is decreased as the market becomes saturated.</a:t>
            </a:r>
          </a:p>
          <a:p>
            <a:pPr eaLnBrk="1" hangingPunct="1">
              <a:buFontTx/>
              <a:buChar char="•"/>
            </a:pPr>
            <a:r>
              <a:rPr lang="en-US" altLang="en-US" b="1" dirty="0" smtClean="0">
                <a:latin typeface="Arial" panose="020B0604020202020204" pitchFamily="34" charset="0"/>
              </a:rPr>
              <a:t>Psychological: </a:t>
            </a:r>
            <a:r>
              <a:rPr lang="en-US" altLang="en-US" dirty="0" smtClean="0">
                <a:latin typeface="Arial" panose="020B0604020202020204" pitchFamily="34" charset="0"/>
              </a:rPr>
              <a:t>Based on a price that looks better, for example, $4.99 per pound instead of $5.00 per pound.</a:t>
            </a:r>
          </a:p>
        </p:txBody>
      </p:sp>
    </p:spTree>
    <p:extLst>
      <p:ext uri="{BB962C8B-B14F-4D97-AF65-F5344CB8AC3E}">
        <p14:creationId xmlns:p14="http://schemas.microsoft.com/office/powerpoint/2010/main" val="2907035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Marketing 101</a:t>
            </a:r>
          </a:p>
        </p:txBody>
      </p:sp>
      <p:sp>
        <p:nvSpPr>
          <p:cNvPr id="24579"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r>
              <a:rPr lang="en-US" sz="1200" dirty="0" smtClean="0">
                <a:cs typeface="Arial" pitchFamily="34" charset="0"/>
              </a:rPr>
              <a:t>Unit </a:t>
            </a:r>
            <a:r>
              <a:rPr lang="en-US" sz="1200" dirty="0">
                <a:cs typeface="Arial" pitchFamily="34" charset="0"/>
              </a:rPr>
              <a:t>9 – Lesson 9.3 Value Added</a:t>
            </a:r>
          </a:p>
        </p:txBody>
      </p:sp>
      <p:sp>
        <p:nvSpPr>
          <p:cNvPr id="24580"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458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F5F1F07F-B711-47A9-9ED7-6FA15B945E28}" type="slidenum">
              <a:rPr lang="en-US" altLang="en-US" sz="1200"/>
              <a:pPr eaLnBrk="1" hangingPunct="1"/>
              <a:t>8</a:t>
            </a:fld>
            <a:endParaRPr lang="en-US" altLang="en-US" sz="1200"/>
          </a:p>
        </p:txBody>
      </p:sp>
      <p:sp>
        <p:nvSpPr>
          <p:cNvPr id="24582" name="Rectangle 2"/>
          <p:cNvSpPr>
            <a:spLocks noGrp="1" noRot="1" noChangeAspect="1" noChangeArrowheads="1" noTextEdit="1"/>
          </p:cNvSpPr>
          <p:nvPr>
            <p:ph type="sldImg"/>
          </p:nvPr>
        </p:nvSpPr>
        <p:spPr>
          <a:ln/>
        </p:spPr>
      </p:sp>
      <p:sp>
        <p:nvSpPr>
          <p:cNvPr id="2458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latin typeface="Arial" panose="020B0604020202020204" pitchFamily="34" charset="0"/>
              </a:rPr>
              <a:t>When selling a product, a business must determine if they will sell directly or through an intermediary business. In an exclusive market, direct sales are efficient and practical. If the goal of the business is to expand into many locations, intermediary sales may be more practical.</a:t>
            </a:r>
          </a:p>
          <a:p>
            <a:pPr eaLnBrk="1" hangingPunct="1"/>
            <a:endParaRPr lang="en-US" altLang="en-US" dirty="0" smtClean="0">
              <a:latin typeface="Arial" panose="020B0604020202020204" pitchFamily="34" charset="0"/>
            </a:endParaRPr>
          </a:p>
          <a:p>
            <a:pPr eaLnBrk="1" hangingPunct="1"/>
            <a:r>
              <a:rPr lang="en-US" altLang="en-US" dirty="0" smtClean="0">
                <a:latin typeface="Arial" panose="020B0604020202020204" pitchFamily="34" charset="0"/>
              </a:rPr>
              <a:t>Direct sales allow for more contact with customers and the development of a relationship. Intermediary sales provide access to more customers, but fewer relationships with those customers.</a:t>
            </a:r>
          </a:p>
        </p:txBody>
      </p:sp>
    </p:spTree>
    <p:extLst>
      <p:ext uri="{BB962C8B-B14F-4D97-AF65-F5344CB8AC3E}">
        <p14:creationId xmlns:p14="http://schemas.microsoft.com/office/powerpoint/2010/main" val="10583555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Marketing 101</a:t>
            </a:r>
          </a:p>
        </p:txBody>
      </p:sp>
      <p:sp>
        <p:nvSpPr>
          <p:cNvPr id="25603"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r>
              <a:rPr lang="en-US" sz="1200" dirty="0" smtClean="0">
                <a:cs typeface="Arial" pitchFamily="34" charset="0"/>
              </a:rPr>
              <a:t>Unit </a:t>
            </a:r>
            <a:r>
              <a:rPr lang="en-US" sz="1200" dirty="0">
                <a:cs typeface="Arial" pitchFamily="34" charset="0"/>
              </a:rPr>
              <a:t>9 – Lesson 9.3 Value Added</a:t>
            </a:r>
          </a:p>
        </p:txBody>
      </p:sp>
      <p:sp>
        <p:nvSpPr>
          <p:cNvPr id="25604"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560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418368D1-4D14-4C47-904F-77E0E016F7AE}" type="slidenum">
              <a:rPr lang="en-US" altLang="en-US" sz="1200"/>
              <a:pPr eaLnBrk="1" hangingPunct="1"/>
              <a:t>9</a:t>
            </a:fld>
            <a:endParaRPr lang="en-US" altLang="en-US" sz="1200"/>
          </a:p>
        </p:txBody>
      </p:sp>
      <p:sp>
        <p:nvSpPr>
          <p:cNvPr id="25606" name="Rectangle 2"/>
          <p:cNvSpPr>
            <a:spLocks noGrp="1" noRot="1" noChangeAspect="1" noChangeArrowheads="1" noTextEdit="1"/>
          </p:cNvSpPr>
          <p:nvPr>
            <p:ph type="sldImg"/>
          </p:nvPr>
        </p:nvSpPr>
        <p:spPr>
          <a:ln/>
        </p:spPr>
      </p:sp>
      <p:sp>
        <p:nvSpPr>
          <p:cNvPr id="2560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Promotion is the communication with customers and potential customers. It helps people understand what your product is, what it can do, and why it should be desired. </a:t>
            </a:r>
          </a:p>
          <a:p>
            <a:pPr eaLnBrk="1" hangingPunct="1"/>
            <a:endParaRPr lang="en-US" altLang="en-US" smtClean="0">
              <a:latin typeface="Arial" panose="020B0604020202020204" pitchFamily="34" charset="0"/>
            </a:endParaRPr>
          </a:p>
          <a:p>
            <a:pPr eaLnBrk="1" hangingPunct="1"/>
            <a:r>
              <a:rPr lang="en-US" altLang="en-US" smtClean="0">
                <a:latin typeface="Arial" panose="020B0604020202020204" pitchFamily="34" charset="0"/>
              </a:rPr>
              <a:t>Word of mouth can be a very strong promotional tool, especially for small businesses with a low budget for promotion. </a:t>
            </a:r>
          </a:p>
        </p:txBody>
      </p:sp>
    </p:spTree>
    <p:extLst>
      <p:ext uri="{BB962C8B-B14F-4D97-AF65-F5344CB8AC3E}">
        <p14:creationId xmlns:p14="http://schemas.microsoft.com/office/powerpoint/2010/main" val="142633819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grpSp>
        <p:nvGrpSpPr>
          <p:cNvPr id="7" name="Group 10"/>
          <p:cNvGrpSpPr>
            <a:grpSpLocks/>
          </p:cNvGrpSpPr>
          <p:nvPr userDrawn="1"/>
        </p:nvGrpSpPr>
        <p:grpSpPr bwMode="auto">
          <a:xfrm>
            <a:off x="838200" y="228600"/>
            <a:ext cx="8305800" cy="5480050"/>
            <a:chOff x="528" y="144"/>
            <a:chExt cx="5232" cy="3452"/>
          </a:xfrm>
        </p:grpSpPr>
        <p:pic>
          <p:nvPicPr>
            <p:cNvPr id="8" name="Picture 7"/>
            <p:cNvPicPr>
              <a:picLocks noChangeAspect="1" noChangeArrowheads="1"/>
            </p:cNvPicPr>
            <p:nvPr/>
          </p:nvPicPr>
          <p:blipFill>
            <a:blip r:embed="rId2" cstate="print"/>
            <a:srcRect/>
            <a:stretch>
              <a:fillRect/>
            </a:stretch>
          </p:blipFill>
          <p:spPr bwMode="auto">
            <a:xfrm>
              <a:off x="1200" y="144"/>
              <a:ext cx="3452" cy="3452"/>
            </a:xfrm>
            <a:prstGeom prst="rect">
              <a:avLst/>
            </a:prstGeom>
            <a:noFill/>
            <a:ln w="9525">
              <a:noFill/>
              <a:miter lim="800000"/>
              <a:headEnd/>
              <a:tailEnd/>
            </a:ln>
          </p:spPr>
        </p:pic>
        <p:sp>
          <p:nvSpPr>
            <p:cNvPr id="9" name="Text Box 8"/>
            <p:cNvSpPr txBox="1">
              <a:spLocks noChangeArrowheads="1"/>
            </p:cNvSpPr>
            <p:nvPr/>
          </p:nvSpPr>
          <p:spPr bwMode="auto">
            <a:xfrm>
              <a:off x="528" y="3072"/>
              <a:ext cx="5232" cy="330"/>
            </a:xfrm>
            <a:prstGeom prst="rect">
              <a:avLst/>
            </a:prstGeom>
            <a:solidFill>
              <a:srgbClr val="FF6600"/>
            </a:solidFill>
            <a:ln w="9525">
              <a:noFill/>
              <a:miter lim="800000"/>
              <a:headEnd/>
              <a:tailEnd/>
            </a:ln>
            <a:effectLst/>
          </p:spPr>
          <p:txBody>
            <a:bodyPr>
              <a:spAutoFit/>
            </a:bodyPr>
            <a:lstStyle/>
            <a:p>
              <a:pPr marL="0" marR="0" lvl="0" indent="0" algn="ctr" defTabSz="914400" eaLnBrk="0" fontAlgn="auto" latinLnBrk="0" hangingPunct="0">
                <a:lnSpc>
                  <a:spcPct val="100000"/>
                </a:lnSpc>
                <a:spcBef>
                  <a:spcPct val="50000"/>
                </a:spcBef>
                <a:spcAft>
                  <a:spcPts val="0"/>
                </a:spcAft>
                <a:buClrTx/>
                <a:buSzTx/>
                <a:buFontTx/>
                <a:buNone/>
                <a:tabLst/>
                <a:defRPr/>
              </a:pPr>
              <a:r>
                <a:rPr kumimoji="0" lang="en-US" sz="2800" b="1" i="0" u="none" strike="noStrike" kern="0" cap="none" spc="0" normalizeH="0" baseline="0" noProof="0" dirty="0" smtClean="0">
                  <a:ln>
                    <a:noFill/>
                  </a:ln>
                  <a:solidFill>
                    <a:schemeClr val="bg1"/>
                  </a:solidFill>
                  <a:effectLst/>
                  <a:uLnTx/>
                  <a:uFillTx/>
                  <a:latin typeface="Arial" pitchFamily="34" charset="0"/>
                  <a:cs typeface="Arial" pitchFamily="34" charset="0"/>
                </a:rPr>
                <a:t>Principles of Agricultural Science – Animal</a:t>
              </a:r>
              <a:endParaRPr kumimoji="0" lang="en-US" sz="2800" b="1" i="0" u="none" strike="noStrike" kern="0" cap="none" spc="0" normalizeH="0" baseline="0" noProof="0" dirty="0">
                <a:ln>
                  <a:noFill/>
                </a:ln>
                <a:solidFill>
                  <a:schemeClr val="bg1"/>
                </a:solidFill>
                <a:effectLst/>
                <a:uLnTx/>
                <a:uFillTx/>
                <a:latin typeface="Arial" pitchFamily="34" charset="0"/>
                <a:cs typeface="Arial" pitchFamily="34" charset="0"/>
              </a:endParaRPr>
            </a:p>
          </p:txBody>
        </p:sp>
      </p:grpSp>
    </p:spTree>
    <p:extLst>
      <p:ext uri="{BB962C8B-B14F-4D97-AF65-F5344CB8AC3E}">
        <p14:creationId xmlns:p14="http://schemas.microsoft.com/office/powerpoint/2010/main" val="37426855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12"/>
          </p:nvPr>
        </p:nvSpPr>
        <p:spPr/>
        <p:txBody>
          <a:bodyPr/>
          <a:lstStyle/>
          <a:p>
            <a:fld id="{4B98D9DB-9F03-49E4-BBAA-20DA05506B06}" type="slidenum">
              <a:rPr lang="en-US" smtClean="0"/>
              <a:t>‹#›</a:t>
            </a:fld>
            <a:endParaRPr lang="en-US"/>
          </a:p>
        </p:txBody>
      </p:sp>
    </p:spTree>
    <p:extLst>
      <p:ext uri="{BB962C8B-B14F-4D97-AF65-F5344CB8AC3E}">
        <p14:creationId xmlns:p14="http://schemas.microsoft.com/office/powerpoint/2010/main" val="25888729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extLst>
      <p:ext uri="{BB962C8B-B14F-4D97-AF65-F5344CB8AC3E}">
        <p14:creationId xmlns:p14="http://schemas.microsoft.com/office/powerpoint/2010/main" val="41293868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457200" y="18288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828801"/>
            <a:ext cx="40386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Slide Number Placeholder 6"/>
          <p:cNvSpPr>
            <a:spLocks noGrp="1"/>
          </p:cNvSpPr>
          <p:nvPr>
            <p:ph type="sldNum" sz="quarter" idx="12"/>
          </p:nvPr>
        </p:nvSpPr>
        <p:spPr/>
        <p:txBody>
          <a:bodyPr/>
          <a:lstStyle/>
          <a:p>
            <a:fld id="{4B98D9DB-9F03-49E4-BBAA-20DA05506B06}" type="slidenum">
              <a:rPr lang="en-US" smtClean="0"/>
              <a:t>‹#›</a:t>
            </a:fld>
            <a:endParaRPr lang="en-US"/>
          </a:p>
        </p:txBody>
      </p:sp>
    </p:spTree>
    <p:extLst>
      <p:ext uri="{BB962C8B-B14F-4D97-AF65-F5344CB8AC3E}">
        <p14:creationId xmlns:p14="http://schemas.microsoft.com/office/powerpoint/2010/main" val="7393614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Slide Number Placeholder 4"/>
          <p:cNvSpPr>
            <a:spLocks noGrp="1"/>
          </p:cNvSpPr>
          <p:nvPr>
            <p:ph type="sldNum" sz="quarter" idx="12"/>
          </p:nvPr>
        </p:nvSpPr>
        <p:spPr/>
        <p:txBody>
          <a:bodyPr/>
          <a:lstStyle/>
          <a:p>
            <a:fld id="{4B98D9DB-9F03-49E4-BBAA-20DA05506B06}" type="slidenum">
              <a:rPr lang="en-US" smtClean="0"/>
              <a:t>‹#›</a:t>
            </a:fld>
            <a:endParaRPr lang="en-US"/>
          </a:p>
        </p:txBody>
      </p:sp>
    </p:spTree>
    <p:extLst>
      <p:ext uri="{BB962C8B-B14F-4D97-AF65-F5344CB8AC3E}">
        <p14:creationId xmlns:p14="http://schemas.microsoft.com/office/powerpoint/2010/main" val="13095817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4B98D9DB-9F03-49E4-BBAA-20DA05506B06}" type="slidenum">
              <a:rPr lang="en-US" smtClean="0"/>
              <a:t>‹#›</a:t>
            </a:fld>
            <a:endParaRPr lang="en-US"/>
          </a:p>
        </p:txBody>
      </p:sp>
    </p:spTree>
    <p:extLst>
      <p:ext uri="{BB962C8B-B14F-4D97-AF65-F5344CB8AC3E}">
        <p14:creationId xmlns:p14="http://schemas.microsoft.com/office/powerpoint/2010/main" val="19590416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084262"/>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770776"/>
            <a:ext cx="8229600" cy="440930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B98D9DB-9F03-49E4-BBAA-20DA05506B06}" type="slidenum">
              <a:rPr lang="en-US" smtClean="0"/>
              <a:t>‹#›</a:t>
            </a:fld>
            <a:endParaRPr lang="en-US"/>
          </a:p>
        </p:txBody>
      </p:sp>
      <p:sp>
        <p:nvSpPr>
          <p:cNvPr id="7" name="Text Box 7"/>
          <p:cNvSpPr txBox="1">
            <a:spLocks noChangeArrowheads="1"/>
          </p:cNvSpPr>
          <p:nvPr/>
        </p:nvSpPr>
        <p:spPr bwMode="auto">
          <a:xfrm>
            <a:off x="838200" y="1396180"/>
            <a:ext cx="8305800" cy="366713"/>
          </a:xfrm>
          <a:prstGeom prst="rect">
            <a:avLst/>
          </a:prstGeom>
          <a:solidFill>
            <a:srgbClr val="FF6600"/>
          </a:solidFill>
          <a:ln w="9525">
            <a:noFill/>
            <a:miter lim="800000"/>
            <a:headEnd/>
            <a:tailEnd/>
          </a:ln>
          <a:effectLst/>
        </p:spPr>
        <p:txBody>
          <a:bodyPr>
            <a:spAutoFit/>
          </a:bodyPr>
          <a:lstStyle/>
          <a:p>
            <a:pPr marL="0" marR="0" lvl="0" indent="0" defTabSz="914400" eaLnBrk="1" fontAlgn="auto" latinLnBrk="0" hangingPunct="1">
              <a:lnSpc>
                <a:spcPct val="100000"/>
              </a:lnSpc>
              <a:spcBef>
                <a:spcPct val="5000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pic>
        <p:nvPicPr>
          <p:cNvPr id="4" name="Picture 3"/>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7315200" y="6328582"/>
            <a:ext cx="1066892" cy="420660"/>
          </a:xfrm>
          <a:prstGeom prst="rect">
            <a:avLst/>
          </a:prstGeom>
        </p:spPr>
      </p:pic>
    </p:spTree>
    <p:extLst>
      <p:ext uri="{BB962C8B-B14F-4D97-AF65-F5344CB8AC3E}">
        <p14:creationId xmlns:p14="http://schemas.microsoft.com/office/powerpoint/2010/main" val="32341158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4" r:id="rId5"/>
    <p:sldLayoutId id="2147483655" r:id="rId6"/>
  </p:sldLayoutIdLst>
  <p:hf hdr="0" ftr="0" dt="0"/>
  <p:txStyles>
    <p:titleStyle>
      <a:lvl1pPr algn="ctr" defTabSz="914400" rtl="0" eaLnBrk="1" latinLnBrk="0" hangingPunct="1">
        <a:spcBef>
          <a:spcPct val="0"/>
        </a:spcBef>
        <a:buNone/>
        <a:defRPr sz="4400" kern="1200">
          <a:solidFill>
            <a:schemeClr val="tx1"/>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ces.purdue.edu/extmedia/EC/EC-730.pdf"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4.wmf"/></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7.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8293259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D9B0BF32-025B-489D-87B2-FDFC3983E00A}" type="slidenum">
              <a:rPr lang="en-US" altLang="en-US" sz="1400"/>
              <a:pPr eaLnBrk="1" hangingPunct="1"/>
              <a:t>10</a:t>
            </a:fld>
            <a:endParaRPr lang="en-US" altLang="en-US" sz="1400"/>
          </a:p>
        </p:txBody>
      </p:sp>
      <p:pic>
        <p:nvPicPr>
          <p:cNvPr id="12291" name="Picture 4" descr="ForSale"/>
          <p:cNvPicPr>
            <a:picLocks noChangeAspect="1" noChangeArrowheads="1"/>
          </p:cNvPicPr>
          <p:nvPr/>
        </p:nvPicPr>
        <p:blipFill>
          <a:blip r:embed="rId3" cstate="print">
            <a:lum bright="70000" contrast="-70000"/>
            <a:extLst>
              <a:ext uri="{28A0092B-C50C-407E-A947-70E740481C1C}">
                <a14:useLocalDpi xmlns:a14="http://schemas.microsoft.com/office/drawing/2010/main" val="0"/>
              </a:ext>
            </a:extLst>
          </a:blip>
          <a:srcRect/>
          <a:stretch>
            <a:fillRect/>
          </a:stretch>
        </p:blipFill>
        <p:spPr bwMode="auto">
          <a:xfrm>
            <a:off x="2057400" y="4419600"/>
            <a:ext cx="4648200" cy="1830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2" name="Rectangle 2"/>
          <p:cNvSpPr>
            <a:spLocks noGrp="1" noChangeArrowheads="1"/>
          </p:cNvSpPr>
          <p:nvPr>
            <p:ph type="title"/>
          </p:nvPr>
        </p:nvSpPr>
        <p:spPr/>
        <p:txBody>
          <a:bodyPr/>
          <a:lstStyle/>
          <a:p>
            <a:pPr eaLnBrk="1" hangingPunct="1"/>
            <a:r>
              <a:rPr lang="en-US" altLang="en-US" smtClean="0"/>
              <a:t>Agricultural Marketing</a:t>
            </a:r>
          </a:p>
        </p:txBody>
      </p:sp>
      <p:sp>
        <p:nvSpPr>
          <p:cNvPr id="12293" name="Rectangle 3"/>
          <p:cNvSpPr>
            <a:spLocks noGrp="1" noChangeArrowheads="1"/>
          </p:cNvSpPr>
          <p:nvPr>
            <p:ph type="body" idx="1"/>
          </p:nvPr>
        </p:nvSpPr>
        <p:spPr>
          <a:xfrm>
            <a:off x="457200" y="1752600"/>
            <a:ext cx="8229600" cy="3810000"/>
          </a:xfrm>
        </p:spPr>
        <p:txBody>
          <a:bodyPr/>
          <a:lstStyle/>
          <a:p>
            <a:pPr eaLnBrk="1" hangingPunct="1">
              <a:buFontTx/>
              <a:buNone/>
            </a:pPr>
            <a:r>
              <a:rPr lang="en-US" altLang="en-US" sz="3600" smtClean="0"/>
              <a:t>Goals: </a:t>
            </a:r>
          </a:p>
          <a:p>
            <a:pPr lvl="1" eaLnBrk="1" hangingPunct="1"/>
            <a:r>
              <a:rPr lang="en-US" altLang="en-US" sz="3200" smtClean="0"/>
              <a:t>Reduce steps between producer and consumer</a:t>
            </a:r>
          </a:p>
          <a:p>
            <a:pPr lvl="1" eaLnBrk="1" hangingPunct="1"/>
            <a:r>
              <a:rPr lang="en-US" altLang="en-US" sz="3200" smtClean="0"/>
              <a:t>Sell most profitable product at times of high demand</a:t>
            </a:r>
          </a:p>
          <a:p>
            <a:pPr lvl="1" eaLnBrk="1" hangingPunct="1">
              <a:buFontTx/>
              <a:buNone/>
            </a:pPr>
            <a:endParaRPr lang="en-US" altLang="en-US" sz="3200" smtClean="0"/>
          </a:p>
        </p:txBody>
      </p:sp>
    </p:spTree>
    <p:extLst>
      <p:ext uri="{BB962C8B-B14F-4D97-AF65-F5344CB8AC3E}">
        <p14:creationId xmlns:p14="http://schemas.microsoft.com/office/powerpoint/2010/main" val="23667923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0A630FA8-01B1-4FA9-ABC9-E0D9533545E3}" type="slidenum">
              <a:rPr lang="en-US" altLang="en-US" sz="1400"/>
              <a:pPr eaLnBrk="1" hangingPunct="1"/>
              <a:t>11</a:t>
            </a:fld>
            <a:endParaRPr lang="en-US" altLang="en-US" sz="1400"/>
          </a:p>
        </p:txBody>
      </p:sp>
      <p:sp>
        <p:nvSpPr>
          <p:cNvPr id="14339" name="Rectangle 2"/>
          <p:cNvSpPr>
            <a:spLocks noGrp="1" noChangeArrowheads="1"/>
          </p:cNvSpPr>
          <p:nvPr>
            <p:ph type="title"/>
          </p:nvPr>
        </p:nvSpPr>
        <p:spPr/>
        <p:txBody>
          <a:bodyPr/>
          <a:lstStyle/>
          <a:p>
            <a:pPr eaLnBrk="1" hangingPunct="1"/>
            <a:r>
              <a:rPr lang="en-US" altLang="en-US" smtClean="0"/>
              <a:t>Agricultural Marketing</a:t>
            </a:r>
          </a:p>
        </p:txBody>
      </p:sp>
      <p:sp>
        <p:nvSpPr>
          <p:cNvPr id="14340" name="Rectangle 3"/>
          <p:cNvSpPr>
            <a:spLocks noGrp="1" noChangeArrowheads="1"/>
          </p:cNvSpPr>
          <p:nvPr>
            <p:ph type="body" idx="1"/>
          </p:nvPr>
        </p:nvSpPr>
        <p:spPr>
          <a:xfrm>
            <a:off x="457200" y="1981200"/>
            <a:ext cx="8229600" cy="4144963"/>
          </a:xfrm>
        </p:spPr>
        <p:txBody>
          <a:bodyPr/>
          <a:lstStyle/>
          <a:p>
            <a:pPr eaLnBrk="1" hangingPunct="1">
              <a:lnSpc>
                <a:spcPct val="90000"/>
              </a:lnSpc>
            </a:pPr>
            <a:r>
              <a:rPr lang="en-US" altLang="en-US" smtClean="0"/>
              <a:t>Roadside markets</a:t>
            </a:r>
          </a:p>
          <a:p>
            <a:pPr eaLnBrk="1" hangingPunct="1">
              <a:lnSpc>
                <a:spcPct val="90000"/>
              </a:lnSpc>
            </a:pPr>
            <a:r>
              <a:rPr lang="en-US" altLang="en-US" smtClean="0"/>
              <a:t>Farmers’ markets</a:t>
            </a:r>
          </a:p>
          <a:p>
            <a:pPr eaLnBrk="1" hangingPunct="1">
              <a:lnSpc>
                <a:spcPct val="90000"/>
              </a:lnSpc>
            </a:pPr>
            <a:r>
              <a:rPr lang="en-US" altLang="en-US" smtClean="0"/>
              <a:t>Niche marketing</a:t>
            </a:r>
          </a:p>
          <a:p>
            <a:pPr lvl="1" eaLnBrk="1" hangingPunct="1">
              <a:lnSpc>
                <a:spcPct val="90000"/>
              </a:lnSpc>
            </a:pPr>
            <a:r>
              <a:rPr lang="en-US" altLang="en-US" smtClean="0"/>
              <a:t>Organic</a:t>
            </a:r>
          </a:p>
          <a:p>
            <a:pPr lvl="1" eaLnBrk="1" hangingPunct="1">
              <a:lnSpc>
                <a:spcPct val="90000"/>
              </a:lnSpc>
            </a:pPr>
            <a:r>
              <a:rPr lang="en-US" altLang="en-US" smtClean="0"/>
              <a:t>Antibiotic/hormone free</a:t>
            </a:r>
          </a:p>
          <a:p>
            <a:pPr eaLnBrk="1" hangingPunct="1">
              <a:lnSpc>
                <a:spcPct val="90000"/>
              </a:lnSpc>
            </a:pPr>
            <a:r>
              <a:rPr lang="en-US" altLang="en-US" smtClean="0"/>
              <a:t>Value-added products</a:t>
            </a:r>
          </a:p>
          <a:p>
            <a:pPr lvl="1" eaLnBrk="1" hangingPunct="1">
              <a:lnSpc>
                <a:spcPct val="90000"/>
              </a:lnSpc>
            </a:pPr>
            <a:r>
              <a:rPr lang="en-US" altLang="en-US" smtClean="0"/>
              <a:t>Brand name</a:t>
            </a:r>
          </a:p>
          <a:p>
            <a:pPr lvl="1" eaLnBrk="1" hangingPunct="1">
              <a:lnSpc>
                <a:spcPct val="90000"/>
              </a:lnSpc>
            </a:pPr>
            <a:r>
              <a:rPr lang="en-US" altLang="en-US" smtClean="0"/>
              <a:t>Processing</a:t>
            </a:r>
          </a:p>
        </p:txBody>
      </p:sp>
      <p:pic>
        <p:nvPicPr>
          <p:cNvPr id="14341" name="Picture 6" descr="j0231877[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181600" y="2133600"/>
            <a:ext cx="3303588" cy="3733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857800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pitchFamily="34" charset="0"/>
                <a:cs typeface="Arial" pitchFamily="34" charset="0"/>
              </a:rPr>
              <a:t>References</a:t>
            </a:r>
            <a:endParaRPr lang="en-US" dirty="0">
              <a:latin typeface="Arial" pitchFamily="34" charset="0"/>
              <a:cs typeface="Arial" pitchFamily="34" charset="0"/>
            </a:endParaRPr>
          </a:p>
        </p:txBody>
      </p:sp>
      <p:sp>
        <p:nvSpPr>
          <p:cNvPr id="3" name="Content Placeholder 2"/>
          <p:cNvSpPr>
            <a:spLocks noGrp="1"/>
          </p:cNvSpPr>
          <p:nvPr>
            <p:ph idx="1"/>
          </p:nvPr>
        </p:nvSpPr>
        <p:spPr>
          <a:xfrm>
            <a:off x="457200" y="1828800"/>
            <a:ext cx="8229600" cy="4351282"/>
          </a:xfrm>
        </p:spPr>
        <p:txBody>
          <a:bodyPr>
            <a:normAutofit/>
          </a:bodyPr>
          <a:lstStyle/>
          <a:p>
            <a:pPr>
              <a:buNone/>
            </a:pPr>
            <a:r>
              <a:rPr lang="en-US" altLang="en-US" dirty="0"/>
              <a:t>Ehmke, C., Fulton, J., and Lusk, J. (2005). </a:t>
            </a:r>
            <a:r>
              <a:rPr lang="en-US" altLang="en-US" i="1" dirty="0"/>
              <a:t>Marketing’s four p’s: First steps for new entrepreneurs</a:t>
            </a:r>
            <a:r>
              <a:rPr lang="en-US" altLang="en-US" dirty="0"/>
              <a:t>. </a:t>
            </a:r>
            <a:r>
              <a:rPr lang="en-US" altLang="en-US" smtClean="0"/>
              <a:t>Retrieved from </a:t>
            </a:r>
            <a:r>
              <a:rPr lang="en-US" altLang="en-US" dirty="0">
                <a:hlinkClick r:id="rId3"/>
              </a:rPr>
              <a:t>http://www.ces.purdue.edu/extmedia/EC/EC-730.pdf</a:t>
            </a:r>
            <a:r>
              <a:rPr lang="en-US" altLang="en-US" dirty="0"/>
              <a:t>. </a:t>
            </a:r>
          </a:p>
          <a:p>
            <a:pPr>
              <a:buNone/>
            </a:pPr>
            <a:r>
              <a:rPr lang="en-US" altLang="en-US" dirty="0"/>
              <a:t>Ricketts, C. and Rawlins, O. (2001). </a:t>
            </a:r>
            <a:r>
              <a:rPr lang="en-US" altLang="en-US" i="1" dirty="0"/>
              <a:t>Introduction to agribusiness</a:t>
            </a:r>
            <a:r>
              <a:rPr lang="en-US" altLang="en-US" dirty="0"/>
              <a:t>. Albany, NY: Delmar.</a:t>
            </a:r>
          </a:p>
          <a:p>
            <a:pPr marL="0" indent="0">
              <a:buNone/>
            </a:pPr>
            <a:endParaRPr lang="en-US" dirty="0"/>
          </a:p>
        </p:txBody>
      </p:sp>
      <p:sp>
        <p:nvSpPr>
          <p:cNvPr id="4" name="Slide Number Placeholder 3"/>
          <p:cNvSpPr>
            <a:spLocks noGrp="1"/>
          </p:cNvSpPr>
          <p:nvPr>
            <p:ph type="sldNum" sz="quarter" idx="12"/>
          </p:nvPr>
        </p:nvSpPr>
        <p:spPr/>
        <p:txBody>
          <a:bodyPr/>
          <a:lstStyle/>
          <a:p>
            <a:fld id="{4B98D9DB-9F03-49E4-BBAA-20DA05506B06}" type="slidenum">
              <a:rPr lang="en-US" smtClean="0"/>
              <a:t>12</a:t>
            </a:fld>
            <a:endParaRPr lang="en-US"/>
          </a:p>
        </p:txBody>
      </p:sp>
    </p:spTree>
    <p:extLst>
      <p:ext uri="{BB962C8B-B14F-4D97-AF65-F5344CB8AC3E}">
        <p14:creationId xmlns:p14="http://schemas.microsoft.com/office/powerpoint/2010/main" val="8648453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5"/>
          <p:cNvSpPr txBox="1">
            <a:spLocks noChangeArrowheads="1"/>
          </p:cNvSpPr>
          <p:nvPr/>
        </p:nvSpPr>
        <p:spPr bwMode="auto">
          <a:xfrm>
            <a:off x="762000" y="1345227"/>
            <a:ext cx="8382000" cy="523220"/>
          </a:xfrm>
          <a:prstGeom prst="rect">
            <a:avLst/>
          </a:prstGeom>
          <a:solidFill>
            <a:srgbClr val="FF6600"/>
          </a:solidFill>
          <a:ln w="9525">
            <a:noFill/>
            <a:miter lim="800000"/>
            <a:headEnd/>
            <a:tailEnd/>
          </a:ln>
          <a:effectLst/>
        </p:spPr>
        <p:txBody>
          <a:bodyPr>
            <a:spAutoFit/>
          </a:bodyPr>
          <a:lstStyle/>
          <a:p>
            <a:pPr marL="0" marR="0" lvl="0" indent="0" algn="ctr" defTabSz="914400" eaLnBrk="0" fontAlgn="auto" latinLnBrk="0" hangingPunct="0">
              <a:lnSpc>
                <a:spcPct val="100000"/>
              </a:lnSpc>
              <a:spcBef>
                <a:spcPct val="50000"/>
              </a:spcBef>
              <a:spcAft>
                <a:spcPts val="0"/>
              </a:spcAft>
              <a:buClrTx/>
              <a:buSzTx/>
              <a:buFontTx/>
              <a:buNone/>
              <a:tabLst/>
              <a:defRPr/>
            </a:pPr>
            <a:r>
              <a:rPr kumimoji="0" lang="en-US" sz="2800" b="1" i="0" u="none" strike="noStrike" kern="0" cap="none" spc="0" normalizeH="0" baseline="0" noProof="0" dirty="0" smtClean="0">
                <a:ln>
                  <a:noFill/>
                </a:ln>
                <a:solidFill>
                  <a:schemeClr val="bg1"/>
                </a:solidFill>
                <a:effectLst/>
                <a:uLnTx/>
                <a:uFillTx/>
                <a:latin typeface="Arial" pitchFamily="34" charset="0"/>
                <a:cs typeface="Arial" pitchFamily="34" charset="0"/>
              </a:rPr>
              <a:t>Principles of Agricultural Science – Animal</a:t>
            </a:r>
            <a:endParaRPr kumimoji="0" lang="en-US" sz="2800" b="1" i="0" u="none" strike="noStrike" kern="0" cap="none" spc="0" normalizeH="0" baseline="0" noProof="0" dirty="0">
              <a:ln>
                <a:noFill/>
              </a:ln>
              <a:solidFill>
                <a:schemeClr val="bg1"/>
              </a:solidFill>
              <a:effectLst/>
              <a:uLnTx/>
              <a:uFillTx/>
              <a:latin typeface="Arial" pitchFamily="34" charset="0"/>
              <a:cs typeface="Arial" pitchFamily="34" charset="0"/>
            </a:endParaRPr>
          </a:p>
        </p:txBody>
      </p:sp>
      <p:sp>
        <p:nvSpPr>
          <p:cNvPr id="7" name="Rectangle 4"/>
          <p:cNvSpPr>
            <a:spLocks noGrp="1" noChangeArrowheads="1"/>
          </p:cNvSpPr>
          <p:nvPr>
            <p:ph type="title"/>
          </p:nvPr>
        </p:nvSpPr>
        <p:spPr>
          <a:xfrm>
            <a:off x="533400" y="2667000"/>
            <a:ext cx="8229600" cy="1173163"/>
          </a:xfrm>
          <a:prstGeom prst="rect">
            <a:avLst/>
          </a:prstGeom>
        </p:spPr>
        <p:txBody>
          <a:bodyPr anchor="ctr">
            <a:norm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4400" b="0"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Marketing</a:t>
            </a:r>
            <a:r>
              <a:rPr kumimoji="0" lang="en-US" sz="4400" b="0" i="0" u="none" strike="noStrike" kern="0" cap="none" spc="0" normalizeH="0" noProof="0" dirty="0" smtClean="0">
                <a:ln>
                  <a:noFill/>
                </a:ln>
                <a:solidFill>
                  <a:sysClr val="windowText" lastClr="000000"/>
                </a:solidFill>
                <a:effectLst/>
                <a:uLnTx/>
                <a:uFillTx/>
                <a:latin typeface="Arial" pitchFamily="34" charset="0"/>
                <a:cs typeface="Arial" pitchFamily="34" charset="0"/>
              </a:rPr>
              <a:t> 101</a:t>
            </a:r>
            <a:endParaRPr kumimoji="0" lang="en-US" sz="4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8" name="TextBox 7"/>
          <p:cNvSpPr txBox="1"/>
          <p:nvPr/>
        </p:nvSpPr>
        <p:spPr>
          <a:xfrm>
            <a:off x="533400" y="4328359"/>
            <a:ext cx="8077200" cy="584775"/>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3200" b="0"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Unit 9 – Lesson </a:t>
            </a:r>
            <a:r>
              <a:rPr lang="en-US" sz="3200" kern="0" noProof="0" dirty="0" smtClean="0">
                <a:solidFill>
                  <a:sysClr val="windowText" lastClr="000000"/>
                </a:solidFill>
                <a:latin typeface="Arial" pitchFamily="34" charset="0"/>
                <a:cs typeface="Arial" pitchFamily="34" charset="0"/>
              </a:rPr>
              <a:t>9.3 Value Added</a:t>
            </a:r>
            <a:endParaRPr kumimoji="0" lang="en-US" sz="32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9" name="Slide Number Placeholder 8"/>
          <p:cNvSpPr>
            <a:spLocks noGrp="1"/>
          </p:cNvSpPr>
          <p:nvPr>
            <p:ph type="sldNum" sz="quarter" idx="4294967295"/>
          </p:nvPr>
        </p:nvSpPr>
        <p:spPr>
          <a:xfrm>
            <a:off x="6553200" y="6356350"/>
            <a:ext cx="2133600" cy="365125"/>
          </a:xfrm>
        </p:spPr>
        <p:txBody>
          <a:bodyPr/>
          <a:lstStyle/>
          <a:p>
            <a:fld id="{4B98D9DB-9F03-49E4-BBAA-20DA05506B06}" type="slidenum">
              <a:rPr lang="en-US" smtClean="0"/>
              <a:t>2</a:t>
            </a:fld>
            <a:endParaRPr lang="en-US"/>
          </a:p>
        </p:txBody>
      </p:sp>
    </p:spTree>
    <p:extLst>
      <p:ext uri="{BB962C8B-B14F-4D97-AF65-F5344CB8AC3E}">
        <p14:creationId xmlns:p14="http://schemas.microsoft.com/office/powerpoint/2010/main" val="293376682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7E4E6B5F-332C-4D65-8222-C610EAC9A2AC}" type="slidenum">
              <a:rPr lang="en-US" altLang="en-US" sz="1400"/>
              <a:pPr eaLnBrk="1" hangingPunct="1"/>
              <a:t>3</a:t>
            </a:fld>
            <a:endParaRPr lang="en-US" altLang="en-US" sz="1400"/>
          </a:p>
        </p:txBody>
      </p:sp>
      <p:pic>
        <p:nvPicPr>
          <p:cNvPr id="5123" name="Picture 5" descr="ForSale"/>
          <p:cNvPicPr>
            <a:picLocks noChangeAspect="1" noChangeArrowheads="1"/>
          </p:cNvPicPr>
          <p:nvPr/>
        </p:nvPicPr>
        <p:blipFill>
          <a:blip r:embed="rId3" cstate="print">
            <a:lum bright="70000" contrast="-70000"/>
            <a:extLst>
              <a:ext uri="{28A0092B-C50C-407E-A947-70E740481C1C}">
                <a14:useLocalDpi xmlns:a14="http://schemas.microsoft.com/office/drawing/2010/main" val="0"/>
              </a:ext>
            </a:extLst>
          </a:blip>
          <a:srcRect/>
          <a:stretch>
            <a:fillRect/>
          </a:stretch>
        </p:blipFill>
        <p:spPr bwMode="auto">
          <a:xfrm>
            <a:off x="533400" y="1905000"/>
            <a:ext cx="8086725" cy="4421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4" name="Rectangle 2"/>
          <p:cNvSpPr>
            <a:spLocks noGrp="1" noChangeArrowheads="1"/>
          </p:cNvSpPr>
          <p:nvPr>
            <p:ph type="title"/>
          </p:nvPr>
        </p:nvSpPr>
        <p:spPr/>
        <p:txBody>
          <a:bodyPr/>
          <a:lstStyle/>
          <a:p>
            <a:pPr eaLnBrk="1" hangingPunct="1"/>
            <a:r>
              <a:rPr lang="en-US" altLang="en-US" smtClean="0"/>
              <a:t>Why Market?</a:t>
            </a:r>
          </a:p>
        </p:txBody>
      </p:sp>
      <p:sp>
        <p:nvSpPr>
          <p:cNvPr id="5125" name="Rectangle 3"/>
          <p:cNvSpPr>
            <a:spLocks noGrp="1" noChangeArrowheads="1"/>
          </p:cNvSpPr>
          <p:nvPr>
            <p:ph type="body" idx="1"/>
          </p:nvPr>
        </p:nvSpPr>
        <p:spPr/>
        <p:txBody>
          <a:bodyPr/>
          <a:lstStyle/>
          <a:p>
            <a:pPr eaLnBrk="1" hangingPunct="1"/>
            <a:r>
              <a:rPr lang="en-US" altLang="en-US" smtClean="0"/>
              <a:t>Position your product in the marketplace to satisfy the most customers</a:t>
            </a:r>
          </a:p>
          <a:p>
            <a:pPr eaLnBrk="1" hangingPunct="1"/>
            <a:endParaRPr lang="en-US" altLang="en-US" smtClean="0"/>
          </a:p>
          <a:p>
            <a:pPr eaLnBrk="1" hangingPunct="1"/>
            <a:r>
              <a:rPr lang="en-US" altLang="en-US" smtClean="0"/>
              <a:t>Marketing adds value to a product</a:t>
            </a:r>
          </a:p>
          <a:p>
            <a:pPr eaLnBrk="1" hangingPunct="1"/>
            <a:endParaRPr lang="en-US" altLang="en-US" smtClean="0"/>
          </a:p>
          <a:p>
            <a:pPr eaLnBrk="1" hangingPunct="1"/>
            <a:r>
              <a:rPr lang="en-US" altLang="en-US" smtClean="0"/>
              <a:t>Increase profit</a:t>
            </a:r>
          </a:p>
          <a:p>
            <a:pPr eaLnBrk="1" hangingPunct="1"/>
            <a:endParaRPr lang="en-US" altLang="en-US" smtClean="0"/>
          </a:p>
          <a:p>
            <a:pPr eaLnBrk="1" hangingPunct="1"/>
            <a:endParaRPr lang="en-US" altLang="en-US" smtClean="0"/>
          </a:p>
        </p:txBody>
      </p:sp>
      <p:pic>
        <p:nvPicPr>
          <p:cNvPr id="5126" name="Picture 6" descr="j0424784[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715000" y="4343400"/>
            <a:ext cx="1774825" cy="163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124975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7FDE8D18-C17A-47CF-89B4-843F07D13E1B}" type="slidenum">
              <a:rPr lang="en-US" altLang="en-US" sz="1400"/>
              <a:pPr eaLnBrk="1" hangingPunct="1"/>
              <a:t>4</a:t>
            </a:fld>
            <a:endParaRPr lang="en-US" altLang="en-US" sz="1400"/>
          </a:p>
        </p:txBody>
      </p:sp>
      <p:sp>
        <p:nvSpPr>
          <p:cNvPr id="6147" name="Rectangle 2"/>
          <p:cNvSpPr>
            <a:spLocks noGrp="1" noChangeArrowheads="1"/>
          </p:cNvSpPr>
          <p:nvPr>
            <p:ph type="title"/>
          </p:nvPr>
        </p:nvSpPr>
        <p:spPr/>
        <p:txBody>
          <a:bodyPr/>
          <a:lstStyle/>
          <a:p>
            <a:pPr eaLnBrk="1" hangingPunct="1"/>
            <a:r>
              <a:rPr lang="en-US" altLang="en-US" smtClean="0"/>
              <a:t>Marketing vs. Selling</a:t>
            </a:r>
          </a:p>
        </p:txBody>
      </p:sp>
      <p:sp>
        <p:nvSpPr>
          <p:cNvPr id="6148" name="Rectangle 3"/>
          <p:cNvSpPr>
            <a:spLocks noGrp="1" noChangeArrowheads="1"/>
          </p:cNvSpPr>
          <p:nvPr>
            <p:ph type="body" idx="1"/>
          </p:nvPr>
        </p:nvSpPr>
        <p:spPr/>
        <p:txBody>
          <a:bodyPr/>
          <a:lstStyle/>
          <a:p>
            <a:pPr eaLnBrk="1" hangingPunct="1"/>
            <a:r>
              <a:rPr lang="en-US" altLang="en-US" b="1" dirty="0" smtClean="0"/>
              <a:t>Marketing – </a:t>
            </a:r>
            <a:r>
              <a:rPr lang="en-US" altLang="en-US" dirty="0" smtClean="0"/>
              <a:t>the process of developing, promoting, and distributing products to satisfy customers’ needs and wanted</a:t>
            </a:r>
          </a:p>
          <a:p>
            <a:pPr lvl="1" eaLnBrk="1" hangingPunct="1"/>
            <a:r>
              <a:rPr lang="en-US" altLang="en-US" dirty="0" smtClean="0"/>
              <a:t>Producer has some control over pricing</a:t>
            </a:r>
          </a:p>
          <a:p>
            <a:pPr lvl="1" eaLnBrk="1" hangingPunct="1">
              <a:buFontTx/>
              <a:buNone/>
            </a:pPr>
            <a:endParaRPr lang="en-US" altLang="en-US" dirty="0" smtClean="0"/>
          </a:p>
          <a:p>
            <a:pPr eaLnBrk="1" hangingPunct="1"/>
            <a:r>
              <a:rPr lang="en-US" altLang="en-US" b="1" dirty="0" smtClean="0"/>
              <a:t>Selling – </a:t>
            </a:r>
            <a:r>
              <a:rPr lang="en-US" altLang="en-US" dirty="0" smtClean="0"/>
              <a:t>taking a product to market and accepting the price offered</a:t>
            </a:r>
          </a:p>
          <a:p>
            <a:pPr lvl="1" eaLnBrk="1" hangingPunct="1"/>
            <a:r>
              <a:rPr lang="en-US" altLang="en-US" dirty="0" smtClean="0"/>
              <a:t>Producer has no control of pricing</a:t>
            </a:r>
          </a:p>
        </p:txBody>
      </p:sp>
    </p:spTree>
    <p:extLst>
      <p:ext uri="{BB962C8B-B14F-4D97-AF65-F5344CB8AC3E}">
        <p14:creationId xmlns:p14="http://schemas.microsoft.com/office/powerpoint/2010/main" val="11436493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6E6FE914-3E73-455B-811B-0F3AEBA47D0D}" type="slidenum">
              <a:rPr lang="en-US" altLang="en-US" sz="1400"/>
              <a:pPr eaLnBrk="1" hangingPunct="1"/>
              <a:t>5</a:t>
            </a:fld>
            <a:endParaRPr lang="en-US" altLang="en-US" sz="1400"/>
          </a:p>
        </p:txBody>
      </p:sp>
      <p:sp>
        <p:nvSpPr>
          <p:cNvPr id="7171" name="Rectangle 2"/>
          <p:cNvSpPr>
            <a:spLocks noGrp="1" noChangeArrowheads="1"/>
          </p:cNvSpPr>
          <p:nvPr>
            <p:ph type="title"/>
          </p:nvPr>
        </p:nvSpPr>
        <p:spPr/>
        <p:txBody>
          <a:bodyPr/>
          <a:lstStyle/>
          <a:p>
            <a:pPr eaLnBrk="1" hangingPunct="1"/>
            <a:r>
              <a:rPr lang="en-US" altLang="en-US" smtClean="0"/>
              <a:t>The Four P’s of Marketing</a:t>
            </a:r>
          </a:p>
        </p:txBody>
      </p:sp>
      <p:sp>
        <p:nvSpPr>
          <p:cNvPr id="7172" name="Rectangle 3"/>
          <p:cNvSpPr>
            <a:spLocks noGrp="1" noChangeArrowheads="1"/>
          </p:cNvSpPr>
          <p:nvPr>
            <p:ph type="body" idx="1"/>
          </p:nvPr>
        </p:nvSpPr>
        <p:spPr>
          <a:xfrm>
            <a:off x="1981200" y="1981200"/>
            <a:ext cx="5638800" cy="3763963"/>
          </a:xfrm>
        </p:spPr>
        <p:txBody>
          <a:bodyPr/>
          <a:lstStyle/>
          <a:p>
            <a:pPr marL="609600" indent="-609600" eaLnBrk="1" hangingPunct="1">
              <a:buFont typeface="PosterBodoni BT" pitchFamily="18" charset="0"/>
              <a:buAutoNum type="arabicPeriod"/>
            </a:pPr>
            <a:r>
              <a:rPr lang="en-US" altLang="en-US" sz="3600" b="1" smtClean="0">
                <a:latin typeface="Benguiat Bk BT" pitchFamily="18" charset="0"/>
              </a:rPr>
              <a:t>Product</a:t>
            </a:r>
          </a:p>
          <a:p>
            <a:pPr marL="609600" indent="-609600" eaLnBrk="1" hangingPunct="1">
              <a:buFont typeface="PosterBodoni BT" pitchFamily="18" charset="0"/>
              <a:buAutoNum type="arabicPeriod"/>
            </a:pPr>
            <a:r>
              <a:rPr lang="en-US" altLang="en-US" sz="3600" b="1" smtClean="0">
                <a:latin typeface="Benguiat Bk BT" pitchFamily="18" charset="0"/>
              </a:rPr>
              <a:t>Price</a:t>
            </a:r>
          </a:p>
          <a:p>
            <a:pPr marL="609600" indent="-609600" eaLnBrk="1" hangingPunct="1">
              <a:buFont typeface="PosterBodoni BT" pitchFamily="18" charset="0"/>
              <a:buAutoNum type="arabicPeriod"/>
            </a:pPr>
            <a:r>
              <a:rPr lang="en-US" altLang="en-US" sz="3600" b="1" smtClean="0">
                <a:latin typeface="Benguiat Bk BT" pitchFamily="18" charset="0"/>
              </a:rPr>
              <a:t>Place (distribution)</a:t>
            </a:r>
          </a:p>
          <a:p>
            <a:pPr marL="609600" indent="-609600" eaLnBrk="1" hangingPunct="1">
              <a:buFont typeface="PosterBodoni BT" pitchFamily="18" charset="0"/>
              <a:buAutoNum type="arabicPeriod"/>
            </a:pPr>
            <a:r>
              <a:rPr lang="en-US" altLang="en-US" sz="3600" b="1" smtClean="0">
                <a:latin typeface="Benguiat Bk BT" pitchFamily="18" charset="0"/>
              </a:rPr>
              <a:t>Promotion</a:t>
            </a:r>
          </a:p>
        </p:txBody>
      </p:sp>
      <p:pic>
        <p:nvPicPr>
          <p:cNvPr id="7173" name="Picture 5" descr="j0319496[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048000" y="4876800"/>
            <a:ext cx="2803525" cy="172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440927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827DF10B-4F8F-4ECD-8C4E-BF701AA1C650}" type="slidenum">
              <a:rPr lang="en-US" altLang="en-US" sz="1400"/>
              <a:pPr eaLnBrk="1" hangingPunct="1"/>
              <a:t>6</a:t>
            </a:fld>
            <a:endParaRPr lang="en-US" altLang="en-US" sz="1400"/>
          </a:p>
        </p:txBody>
      </p:sp>
      <p:sp>
        <p:nvSpPr>
          <p:cNvPr id="8195" name="Rectangle 2"/>
          <p:cNvSpPr>
            <a:spLocks noGrp="1" noChangeArrowheads="1"/>
          </p:cNvSpPr>
          <p:nvPr>
            <p:ph type="title"/>
          </p:nvPr>
        </p:nvSpPr>
        <p:spPr/>
        <p:txBody>
          <a:bodyPr/>
          <a:lstStyle/>
          <a:p>
            <a:pPr eaLnBrk="1" hangingPunct="1"/>
            <a:r>
              <a:rPr lang="en-US" altLang="en-US" dirty="0" smtClean="0"/>
              <a:t>Product</a:t>
            </a:r>
          </a:p>
        </p:txBody>
      </p:sp>
      <p:sp>
        <p:nvSpPr>
          <p:cNvPr id="8196" name="Rectangle 3"/>
          <p:cNvSpPr>
            <a:spLocks noGrp="1" noChangeArrowheads="1"/>
          </p:cNvSpPr>
          <p:nvPr>
            <p:ph type="body" idx="1"/>
          </p:nvPr>
        </p:nvSpPr>
        <p:spPr>
          <a:xfrm>
            <a:off x="0" y="1981200"/>
            <a:ext cx="9144000" cy="990600"/>
          </a:xfrm>
        </p:spPr>
        <p:txBody>
          <a:bodyPr>
            <a:normAutofit/>
          </a:bodyPr>
          <a:lstStyle/>
          <a:p>
            <a:pPr algn="ctr" eaLnBrk="1" hangingPunct="1">
              <a:buFontTx/>
              <a:buNone/>
            </a:pPr>
            <a:r>
              <a:rPr lang="en-US" altLang="en-US" sz="3600" dirty="0" smtClean="0"/>
              <a:t>A good or service offered to a customer</a:t>
            </a:r>
          </a:p>
        </p:txBody>
      </p:sp>
      <p:sp>
        <p:nvSpPr>
          <p:cNvPr id="8197" name="Text Box 4"/>
          <p:cNvSpPr txBox="1">
            <a:spLocks noChangeArrowheads="1"/>
          </p:cNvSpPr>
          <p:nvPr/>
        </p:nvSpPr>
        <p:spPr bwMode="auto">
          <a:xfrm>
            <a:off x="685800" y="2971800"/>
            <a:ext cx="3657600" cy="2774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spcBef>
                <a:spcPct val="50000"/>
              </a:spcBef>
              <a:buClr>
                <a:srgbClr val="009900"/>
              </a:buClr>
              <a:buFont typeface="Wingdings" panose="05000000000000000000" pitchFamily="2" charset="2"/>
              <a:buChar char="1"/>
            </a:pPr>
            <a:r>
              <a:rPr lang="en-US" altLang="en-US" sz="3200" b="1" dirty="0"/>
              <a:t> Brand</a:t>
            </a:r>
          </a:p>
          <a:p>
            <a:pPr eaLnBrk="1" hangingPunct="1">
              <a:spcBef>
                <a:spcPct val="50000"/>
              </a:spcBef>
              <a:buClr>
                <a:srgbClr val="009900"/>
              </a:buClr>
              <a:buFont typeface="Wingdings" panose="05000000000000000000" pitchFamily="2" charset="2"/>
              <a:buChar char="1"/>
            </a:pPr>
            <a:r>
              <a:rPr lang="en-US" altLang="en-US" sz="3200" b="1" dirty="0"/>
              <a:t> Functionality</a:t>
            </a:r>
          </a:p>
          <a:p>
            <a:pPr eaLnBrk="1" hangingPunct="1">
              <a:spcBef>
                <a:spcPct val="50000"/>
              </a:spcBef>
              <a:buClr>
                <a:srgbClr val="009900"/>
              </a:buClr>
              <a:buFont typeface="Wingdings" panose="05000000000000000000" pitchFamily="2" charset="2"/>
              <a:buChar char="1"/>
            </a:pPr>
            <a:r>
              <a:rPr lang="en-US" altLang="en-US" sz="3200" b="1" dirty="0"/>
              <a:t> Appearance</a:t>
            </a:r>
          </a:p>
          <a:p>
            <a:pPr eaLnBrk="1" hangingPunct="1">
              <a:spcBef>
                <a:spcPct val="50000"/>
              </a:spcBef>
              <a:buClr>
                <a:srgbClr val="009900"/>
              </a:buClr>
              <a:buFont typeface="Wingdings" panose="05000000000000000000" pitchFamily="2" charset="2"/>
              <a:buChar char="1"/>
            </a:pPr>
            <a:r>
              <a:rPr lang="en-US" altLang="en-US" sz="3200" b="1" dirty="0"/>
              <a:t> Quality</a:t>
            </a:r>
          </a:p>
        </p:txBody>
      </p:sp>
      <p:sp>
        <p:nvSpPr>
          <p:cNvPr id="8198" name="Text Box 5"/>
          <p:cNvSpPr txBox="1">
            <a:spLocks noChangeArrowheads="1"/>
          </p:cNvSpPr>
          <p:nvPr/>
        </p:nvSpPr>
        <p:spPr bwMode="auto">
          <a:xfrm>
            <a:off x="4572000" y="2971800"/>
            <a:ext cx="4038600" cy="2043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spcBef>
                <a:spcPct val="50000"/>
              </a:spcBef>
              <a:buClr>
                <a:srgbClr val="009900"/>
              </a:buClr>
              <a:buFont typeface="Wingdings" panose="05000000000000000000" pitchFamily="2" charset="2"/>
              <a:buChar char="1"/>
            </a:pPr>
            <a:r>
              <a:rPr lang="en-US" altLang="en-US" sz="3200" dirty="0"/>
              <a:t> </a:t>
            </a:r>
            <a:r>
              <a:rPr lang="en-US" altLang="en-US" sz="3200" b="1" dirty="0"/>
              <a:t>Packaging</a:t>
            </a:r>
          </a:p>
          <a:p>
            <a:pPr eaLnBrk="1" hangingPunct="1">
              <a:spcBef>
                <a:spcPct val="50000"/>
              </a:spcBef>
              <a:buClr>
                <a:srgbClr val="009900"/>
              </a:buClr>
              <a:buFont typeface="Wingdings" panose="05000000000000000000" pitchFamily="2" charset="2"/>
              <a:buChar char="1"/>
            </a:pPr>
            <a:r>
              <a:rPr lang="en-US" altLang="en-US" sz="3200" b="1" dirty="0"/>
              <a:t> Warranty</a:t>
            </a:r>
          </a:p>
          <a:p>
            <a:pPr eaLnBrk="1" hangingPunct="1">
              <a:spcBef>
                <a:spcPct val="50000"/>
              </a:spcBef>
              <a:buClr>
                <a:srgbClr val="009900"/>
              </a:buClr>
              <a:buFont typeface="Wingdings" panose="05000000000000000000" pitchFamily="2" charset="2"/>
              <a:buChar char="1"/>
            </a:pPr>
            <a:r>
              <a:rPr lang="en-US" altLang="en-US" sz="3200" b="1" dirty="0"/>
              <a:t> Service/Support</a:t>
            </a:r>
          </a:p>
        </p:txBody>
      </p:sp>
    </p:spTree>
    <p:extLst>
      <p:ext uri="{BB962C8B-B14F-4D97-AF65-F5344CB8AC3E}">
        <p14:creationId xmlns:p14="http://schemas.microsoft.com/office/powerpoint/2010/main" val="128747339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A7FA2A28-E6D7-4E52-8EC8-16ED0AF7305E}" type="slidenum">
              <a:rPr lang="en-US" altLang="en-US" sz="1400"/>
              <a:pPr eaLnBrk="1" hangingPunct="1"/>
              <a:t>7</a:t>
            </a:fld>
            <a:endParaRPr lang="en-US" altLang="en-US" sz="1400"/>
          </a:p>
        </p:txBody>
      </p:sp>
      <p:sp>
        <p:nvSpPr>
          <p:cNvPr id="9219" name="Rectangle 2"/>
          <p:cNvSpPr>
            <a:spLocks noGrp="1" noChangeArrowheads="1"/>
          </p:cNvSpPr>
          <p:nvPr>
            <p:ph type="title"/>
          </p:nvPr>
        </p:nvSpPr>
        <p:spPr/>
        <p:txBody>
          <a:bodyPr/>
          <a:lstStyle/>
          <a:p>
            <a:pPr eaLnBrk="1" hangingPunct="1"/>
            <a:r>
              <a:rPr lang="en-US" altLang="en-US" dirty="0" smtClean="0"/>
              <a:t>Price</a:t>
            </a:r>
          </a:p>
        </p:txBody>
      </p:sp>
      <p:sp>
        <p:nvSpPr>
          <p:cNvPr id="9220" name="Rectangle 4"/>
          <p:cNvSpPr>
            <a:spLocks noGrp="1" noChangeArrowheads="1"/>
          </p:cNvSpPr>
          <p:nvPr>
            <p:ph type="body" sz="half" idx="2"/>
          </p:nvPr>
        </p:nvSpPr>
        <p:spPr>
          <a:xfrm>
            <a:off x="4648200" y="2820987"/>
            <a:ext cx="4038600" cy="3535363"/>
          </a:xfrm>
        </p:spPr>
        <p:txBody>
          <a:bodyPr/>
          <a:lstStyle/>
          <a:p>
            <a:pPr eaLnBrk="1" hangingPunct="1">
              <a:buFontTx/>
              <a:buNone/>
            </a:pPr>
            <a:r>
              <a:rPr lang="en-US" altLang="en-US" dirty="0" smtClean="0"/>
              <a:t>Other Considerations</a:t>
            </a:r>
          </a:p>
          <a:p>
            <a:pPr eaLnBrk="1" hangingPunct="1">
              <a:buClr>
                <a:srgbClr val="FF3300"/>
              </a:buClr>
              <a:buFont typeface="Arial" panose="020B0604020202020204" pitchFamily="34" charset="0"/>
              <a:buChar char="$"/>
            </a:pPr>
            <a:r>
              <a:rPr lang="en-US" altLang="en-US" dirty="0" smtClean="0"/>
              <a:t>Discounts</a:t>
            </a:r>
          </a:p>
          <a:p>
            <a:pPr eaLnBrk="1" hangingPunct="1">
              <a:buClr>
                <a:srgbClr val="FF3300"/>
              </a:buClr>
              <a:buFont typeface="Arial" panose="020B0604020202020204" pitchFamily="34" charset="0"/>
              <a:buChar char="$"/>
            </a:pPr>
            <a:r>
              <a:rPr lang="en-US" altLang="en-US" dirty="0" smtClean="0"/>
              <a:t>Payment period</a:t>
            </a:r>
          </a:p>
          <a:p>
            <a:pPr eaLnBrk="1" hangingPunct="1">
              <a:buClr>
                <a:srgbClr val="FF3300"/>
              </a:buClr>
              <a:buFont typeface="Arial" panose="020B0604020202020204" pitchFamily="34" charset="0"/>
              <a:buChar char="$"/>
            </a:pPr>
            <a:r>
              <a:rPr lang="en-US" altLang="en-US" dirty="0" smtClean="0"/>
              <a:t>Allowances</a:t>
            </a:r>
          </a:p>
          <a:p>
            <a:pPr eaLnBrk="1" hangingPunct="1">
              <a:buClr>
                <a:srgbClr val="FF3300"/>
              </a:buClr>
              <a:buFont typeface="Arial" panose="020B0604020202020204" pitchFamily="34" charset="0"/>
              <a:buChar char="$"/>
            </a:pPr>
            <a:r>
              <a:rPr lang="en-US" altLang="en-US" dirty="0" smtClean="0"/>
              <a:t>Pricing differences</a:t>
            </a:r>
          </a:p>
          <a:p>
            <a:pPr eaLnBrk="1" hangingPunct="1">
              <a:buFontTx/>
              <a:buNone/>
            </a:pPr>
            <a:endParaRPr lang="en-US" altLang="en-US" dirty="0" smtClean="0"/>
          </a:p>
        </p:txBody>
      </p:sp>
      <p:sp>
        <p:nvSpPr>
          <p:cNvPr id="9221" name="Rectangle 5"/>
          <p:cNvSpPr>
            <a:spLocks noGrp="1" noChangeArrowheads="1"/>
          </p:cNvSpPr>
          <p:nvPr>
            <p:ph type="body" sz="half" idx="1"/>
          </p:nvPr>
        </p:nvSpPr>
        <p:spPr>
          <a:xfrm>
            <a:off x="838200" y="2794000"/>
            <a:ext cx="3581400" cy="3810000"/>
          </a:xfrm>
        </p:spPr>
        <p:txBody>
          <a:bodyPr/>
          <a:lstStyle/>
          <a:p>
            <a:pPr eaLnBrk="1" hangingPunct="1">
              <a:buFontTx/>
              <a:buNone/>
            </a:pPr>
            <a:r>
              <a:rPr lang="en-US" altLang="en-US" dirty="0" smtClean="0"/>
              <a:t>Pricing Strategies</a:t>
            </a:r>
          </a:p>
          <a:p>
            <a:pPr eaLnBrk="1" hangingPunct="1">
              <a:buClr>
                <a:srgbClr val="FF3300"/>
              </a:buClr>
              <a:buFont typeface="Arial" panose="020B0604020202020204" pitchFamily="34" charset="0"/>
              <a:buChar char="$"/>
            </a:pPr>
            <a:r>
              <a:rPr lang="en-US" altLang="en-US" dirty="0" smtClean="0"/>
              <a:t>Cost-plus</a:t>
            </a:r>
          </a:p>
          <a:p>
            <a:pPr eaLnBrk="1" hangingPunct="1">
              <a:buClr>
                <a:srgbClr val="FF3300"/>
              </a:buClr>
              <a:buFont typeface="Arial" panose="020B0604020202020204" pitchFamily="34" charset="0"/>
              <a:buChar char="$"/>
            </a:pPr>
            <a:r>
              <a:rPr lang="en-US" altLang="en-US" dirty="0" smtClean="0"/>
              <a:t>Value-based</a:t>
            </a:r>
          </a:p>
          <a:p>
            <a:pPr eaLnBrk="1" hangingPunct="1">
              <a:buClr>
                <a:srgbClr val="FF3300"/>
              </a:buClr>
              <a:buFont typeface="Arial" panose="020B0604020202020204" pitchFamily="34" charset="0"/>
              <a:buChar char="$"/>
            </a:pPr>
            <a:r>
              <a:rPr lang="en-US" altLang="en-US" dirty="0" smtClean="0"/>
              <a:t>Competitive</a:t>
            </a:r>
          </a:p>
          <a:p>
            <a:pPr eaLnBrk="1" hangingPunct="1">
              <a:buClr>
                <a:srgbClr val="FF3300"/>
              </a:buClr>
              <a:buFont typeface="Arial" panose="020B0604020202020204" pitchFamily="34" charset="0"/>
              <a:buChar char="$"/>
            </a:pPr>
            <a:r>
              <a:rPr lang="en-US" altLang="en-US" dirty="0" smtClean="0"/>
              <a:t>Going-rate</a:t>
            </a:r>
          </a:p>
          <a:p>
            <a:pPr eaLnBrk="1" hangingPunct="1">
              <a:buClr>
                <a:srgbClr val="FF3300"/>
              </a:buClr>
              <a:buFont typeface="Arial" panose="020B0604020202020204" pitchFamily="34" charset="0"/>
              <a:buChar char="$"/>
            </a:pPr>
            <a:r>
              <a:rPr lang="en-US" altLang="en-US" dirty="0" smtClean="0"/>
              <a:t>Psychological</a:t>
            </a:r>
          </a:p>
          <a:p>
            <a:pPr eaLnBrk="1" hangingPunct="1">
              <a:buClr>
                <a:srgbClr val="FF3300"/>
              </a:buClr>
              <a:buFont typeface="Arial" panose="020B0604020202020204" pitchFamily="34" charset="0"/>
              <a:buChar char="$"/>
            </a:pPr>
            <a:r>
              <a:rPr lang="en-US" altLang="en-US" dirty="0" smtClean="0"/>
              <a:t>Skimming</a:t>
            </a:r>
          </a:p>
        </p:txBody>
      </p:sp>
      <p:sp>
        <p:nvSpPr>
          <p:cNvPr id="9222" name="Rectangle 6"/>
          <p:cNvSpPr>
            <a:spLocks noChangeArrowheads="1"/>
          </p:cNvSpPr>
          <p:nvPr/>
        </p:nvSpPr>
        <p:spPr bwMode="auto">
          <a:xfrm>
            <a:off x="990600" y="1828800"/>
            <a:ext cx="71628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algn="ctr" eaLnBrk="1" hangingPunct="1">
              <a:spcBef>
                <a:spcPct val="20000"/>
              </a:spcBef>
            </a:pPr>
            <a:r>
              <a:rPr lang="en-US" altLang="en-US" sz="3600" dirty="0" smtClean="0"/>
              <a:t>Charge </a:t>
            </a:r>
            <a:r>
              <a:rPr lang="en-US" altLang="en-US" sz="3600" dirty="0"/>
              <a:t>for product or service</a:t>
            </a:r>
          </a:p>
        </p:txBody>
      </p:sp>
    </p:spTree>
    <p:extLst>
      <p:ext uri="{BB962C8B-B14F-4D97-AF65-F5344CB8AC3E}">
        <p14:creationId xmlns:p14="http://schemas.microsoft.com/office/powerpoint/2010/main" val="124346311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B73ABD28-540F-4F46-9D2A-A843DFEF0A39}" type="slidenum">
              <a:rPr lang="en-US" altLang="en-US" sz="1400"/>
              <a:pPr eaLnBrk="1" hangingPunct="1"/>
              <a:t>8</a:t>
            </a:fld>
            <a:endParaRPr lang="en-US" altLang="en-US" sz="1400"/>
          </a:p>
        </p:txBody>
      </p:sp>
      <p:sp>
        <p:nvSpPr>
          <p:cNvPr id="10243" name="Rectangle 2"/>
          <p:cNvSpPr>
            <a:spLocks noGrp="1" noChangeArrowheads="1"/>
          </p:cNvSpPr>
          <p:nvPr>
            <p:ph type="title"/>
          </p:nvPr>
        </p:nvSpPr>
        <p:spPr/>
        <p:txBody>
          <a:bodyPr/>
          <a:lstStyle/>
          <a:p>
            <a:pPr eaLnBrk="1" hangingPunct="1"/>
            <a:r>
              <a:rPr lang="en-US" altLang="en-US" dirty="0" smtClean="0"/>
              <a:t>Place (Distribution)</a:t>
            </a:r>
          </a:p>
        </p:txBody>
      </p:sp>
      <p:sp>
        <p:nvSpPr>
          <p:cNvPr id="10244" name="Rectangle 4"/>
          <p:cNvSpPr>
            <a:spLocks noGrp="1" noChangeArrowheads="1"/>
          </p:cNvSpPr>
          <p:nvPr>
            <p:ph type="body" sz="half" idx="1"/>
          </p:nvPr>
        </p:nvSpPr>
        <p:spPr>
          <a:xfrm>
            <a:off x="457200" y="3079750"/>
            <a:ext cx="4038600" cy="3276600"/>
          </a:xfrm>
          <a:noFill/>
          <a:ln>
            <a:solidFill>
              <a:schemeClr val="tx1"/>
            </a:solidFill>
            <a:miter lim="800000"/>
            <a:headEnd/>
            <a:tailEnd/>
          </a:ln>
        </p:spPr>
        <p:txBody>
          <a:bodyPr/>
          <a:lstStyle/>
          <a:p>
            <a:pPr eaLnBrk="1" hangingPunct="1">
              <a:lnSpc>
                <a:spcPct val="90000"/>
              </a:lnSpc>
              <a:buFontTx/>
              <a:buNone/>
            </a:pPr>
            <a:r>
              <a:rPr lang="en-US" altLang="en-US" dirty="0" smtClean="0"/>
              <a:t>Distribution channels:</a:t>
            </a:r>
          </a:p>
          <a:p>
            <a:pPr eaLnBrk="1" hangingPunct="1">
              <a:lnSpc>
                <a:spcPct val="90000"/>
              </a:lnSpc>
              <a:buFont typeface="Wingdings" panose="05000000000000000000" pitchFamily="2" charset="2"/>
              <a:buChar char="Ø"/>
            </a:pPr>
            <a:r>
              <a:rPr lang="en-US" altLang="en-US" sz="2400" dirty="0" smtClean="0"/>
              <a:t>Direct Sales</a:t>
            </a:r>
            <a:endParaRPr lang="en-US" altLang="en-US" dirty="0" smtClean="0"/>
          </a:p>
          <a:p>
            <a:pPr lvl="1" eaLnBrk="1" hangingPunct="1">
              <a:lnSpc>
                <a:spcPct val="90000"/>
              </a:lnSpc>
              <a:buFont typeface="Wingdings" panose="05000000000000000000" pitchFamily="2" charset="2"/>
              <a:buChar char="à"/>
            </a:pPr>
            <a:r>
              <a:rPr lang="en-US" altLang="en-US" sz="2000" dirty="0" smtClean="0"/>
              <a:t>Producer sells directly to consumer</a:t>
            </a:r>
          </a:p>
          <a:p>
            <a:pPr lvl="1" eaLnBrk="1" hangingPunct="1">
              <a:lnSpc>
                <a:spcPct val="90000"/>
              </a:lnSpc>
              <a:buFont typeface="Wingdings" panose="05000000000000000000" pitchFamily="2" charset="2"/>
              <a:buChar char="à"/>
            </a:pPr>
            <a:r>
              <a:rPr lang="en-US" altLang="en-US" sz="2000" dirty="0" smtClean="0"/>
              <a:t>Complete product control</a:t>
            </a:r>
          </a:p>
          <a:p>
            <a:pPr eaLnBrk="1" hangingPunct="1">
              <a:lnSpc>
                <a:spcPct val="90000"/>
              </a:lnSpc>
              <a:buFont typeface="Wingdings" panose="05000000000000000000" pitchFamily="2" charset="2"/>
              <a:buChar char="Ø"/>
            </a:pPr>
            <a:r>
              <a:rPr lang="en-US" altLang="en-US" sz="2400" dirty="0" smtClean="0"/>
              <a:t>Intermediary Sales</a:t>
            </a:r>
          </a:p>
          <a:p>
            <a:pPr lvl="1" eaLnBrk="1" hangingPunct="1">
              <a:lnSpc>
                <a:spcPct val="90000"/>
              </a:lnSpc>
              <a:buFont typeface="Wingdings" panose="05000000000000000000" pitchFamily="2" charset="2"/>
              <a:buChar char="à"/>
            </a:pPr>
            <a:r>
              <a:rPr lang="en-US" altLang="en-US" sz="2000" dirty="0" smtClean="0"/>
              <a:t>Wider distribution</a:t>
            </a:r>
          </a:p>
          <a:p>
            <a:pPr lvl="1" eaLnBrk="1" hangingPunct="1">
              <a:lnSpc>
                <a:spcPct val="90000"/>
              </a:lnSpc>
              <a:buFont typeface="Wingdings" panose="05000000000000000000" pitchFamily="2" charset="2"/>
              <a:buChar char="à"/>
            </a:pPr>
            <a:r>
              <a:rPr lang="en-US" altLang="en-US" sz="2000" dirty="0" smtClean="0"/>
              <a:t>Access to more customers</a:t>
            </a:r>
          </a:p>
        </p:txBody>
      </p:sp>
      <p:sp>
        <p:nvSpPr>
          <p:cNvPr id="10245" name="Rectangle 5"/>
          <p:cNvSpPr>
            <a:spLocks noGrp="1" noChangeArrowheads="1"/>
          </p:cNvSpPr>
          <p:nvPr>
            <p:ph type="body" sz="half" idx="2"/>
          </p:nvPr>
        </p:nvSpPr>
        <p:spPr>
          <a:xfrm>
            <a:off x="4495800" y="3079750"/>
            <a:ext cx="4191000" cy="3276600"/>
          </a:xfrm>
          <a:noFill/>
          <a:ln>
            <a:solidFill>
              <a:schemeClr val="tx1"/>
            </a:solidFill>
            <a:miter lim="800000"/>
            <a:headEnd/>
            <a:tailEnd/>
          </a:ln>
        </p:spPr>
        <p:txBody>
          <a:bodyPr/>
          <a:lstStyle/>
          <a:p>
            <a:pPr eaLnBrk="1" hangingPunct="1">
              <a:lnSpc>
                <a:spcPct val="90000"/>
              </a:lnSpc>
              <a:buFontTx/>
              <a:buNone/>
            </a:pPr>
            <a:r>
              <a:rPr lang="en-US" altLang="en-US" dirty="0" smtClean="0"/>
              <a:t>Market coverage:</a:t>
            </a:r>
          </a:p>
          <a:p>
            <a:pPr eaLnBrk="1" hangingPunct="1">
              <a:lnSpc>
                <a:spcPct val="90000"/>
              </a:lnSpc>
              <a:buFont typeface="Wingdings" panose="05000000000000000000" pitchFamily="2" charset="2"/>
              <a:buChar char="Ø"/>
            </a:pPr>
            <a:r>
              <a:rPr lang="en-US" altLang="en-US" sz="2400" dirty="0" smtClean="0"/>
              <a:t>Intensive</a:t>
            </a:r>
            <a:r>
              <a:rPr lang="en-US" altLang="en-US" sz="2000" dirty="0" smtClean="0"/>
              <a:t> – widespread product placement, low prices, works well for convenience products </a:t>
            </a:r>
          </a:p>
          <a:p>
            <a:pPr eaLnBrk="1" hangingPunct="1">
              <a:lnSpc>
                <a:spcPct val="90000"/>
              </a:lnSpc>
              <a:buFont typeface="Wingdings" panose="05000000000000000000" pitchFamily="2" charset="2"/>
              <a:buChar char="Ø"/>
            </a:pPr>
            <a:r>
              <a:rPr lang="en-US" altLang="en-US" sz="2400" dirty="0" smtClean="0"/>
              <a:t>Selective</a:t>
            </a:r>
            <a:r>
              <a:rPr lang="en-US" altLang="en-US" sz="2000" dirty="0" smtClean="0"/>
              <a:t> – limited placement, upscale products</a:t>
            </a:r>
          </a:p>
          <a:p>
            <a:pPr eaLnBrk="1" hangingPunct="1">
              <a:lnSpc>
                <a:spcPct val="90000"/>
              </a:lnSpc>
              <a:buFont typeface="Wingdings" panose="05000000000000000000" pitchFamily="2" charset="2"/>
              <a:buChar char="Ø"/>
            </a:pPr>
            <a:r>
              <a:rPr lang="en-US" altLang="en-US" sz="2400" dirty="0" smtClean="0"/>
              <a:t>Exclusive</a:t>
            </a:r>
            <a:r>
              <a:rPr lang="en-US" altLang="en-US" sz="2000" dirty="0" smtClean="0"/>
              <a:t> – one retailer, works well for specialty goods</a:t>
            </a:r>
          </a:p>
        </p:txBody>
      </p:sp>
      <p:sp>
        <p:nvSpPr>
          <p:cNvPr id="10246" name="Rectangle 6"/>
          <p:cNvSpPr>
            <a:spLocks noChangeArrowheads="1"/>
          </p:cNvSpPr>
          <p:nvPr/>
        </p:nvSpPr>
        <p:spPr bwMode="auto">
          <a:xfrm>
            <a:off x="-12700" y="1876425"/>
            <a:ext cx="91567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algn="ctr" eaLnBrk="1" hangingPunct="1">
              <a:spcBef>
                <a:spcPct val="20000"/>
              </a:spcBef>
            </a:pPr>
            <a:r>
              <a:rPr lang="en-US" altLang="en-US" sz="3600" dirty="0" smtClean="0"/>
              <a:t>Distribution </a:t>
            </a:r>
            <a:r>
              <a:rPr lang="en-US" altLang="en-US" sz="3600" dirty="0"/>
              <a:t>methods from you to customer</a:t>
            </a:r>
          </a:p>
        </p:txBody>
      </p:sp>
    </p:spTree>
    <p:extLst>
      <p:ext uri="{BB962C8B-B14F-4D97-AF65-F5344CB8AC3E}">
        <p14:creationId xmlns:p14="http://schemas.microsoft.com/office/powerpoint/2010/main" val="405866364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3C8B6BCA-A740-40A6-95C5-F2A0320303A6}" type="slidenum">
              <a:rPr lang="en-US" altLang="en-US" sz="1400"/>
              <a:pPr eaLnBrk="1" hangingPunct="1"/>
              <a:t>9</a:t>
            </a:fld>
            <a:endParaRPr lang="en-US" altLang="en-US" sz="1400"/>
          </a:p>
        </p:txBody>
      </p:sp>
      <p:sp>
        <p:nvSpPr>
          <p:cNvPr id="11267" name="Rectangle 2"/>
          <p:cNvSpPr>
            <a:spLocks noGrp="1" noChangeArrowheads="1"/>
          </p:cNvSpPr>
          <p:nvPr>
            <p:ph type="title"/>
          </p:nvPr>
        </p:nvSpPr>
        <p:spPr/>
        <p:txBody>
          <a:bodyPr/>
          <a:lstStyle/>
          <a:p>
            <a:pPr eaLnBrk="1" hangingPunct="1"/>
            <a:r>
              <a:rPr lang="en-US" altLang="en-US" dirty="0" smtClean="0"/>
              <a:t>Promotion</a:t>
            </a:r>
          </a:p>
        </p:txBody>
      </p:sp>
      <p:sp>
        <p:nvSpPr>
          <p:cNvPr id="11268" name="Rectangle 3"/>
          <p:cNvSpPr>
            <a:spLocks noGrp="1" noChangeArrowheads="1"/>
          </p:cNvSpPr>
          <p:nvPr>
            <p:ph type="body" idx="1"/>
          </p:nvPr>
        </p:nvSpPr>
        <p:spPr>
          <a:xfrm>
            <a:off x="457200" y="2973387"/>
            <a:ext cx="8229600" cy="3382963"/>
          </a:xfrm>
        </p:spPr>
        <p:txBody>
          <a:bodyPr/>
          <a:lstStyle/>
          <a:p>
            <a:pPr eaLnBrk="1" hangingPunct="1"/>
            <a:r>
              <a:rPr lang="en-US" altLang="en-US" dirty="0" smtClean="0"/>
              <a:t>Advertising – radio, television, print, electronic, word of mouth</a:t>
            </a:r>
          </a:p>
          <a:p>
            <a:pPr eaLnBrk="1" hangingPunct="1"/>
            <a:r>
              <a:rPr lang="en-US" altLang="en-US" dirty="0" smtClean="0"/>
              <a:t>Personal selling</a:t>
            </a:r>
          </a:p>
          <a:p>
            <a:pPr eaLnBrk="1" hangingPunct="1"/>
            <a:r>
              <a:rPr lang="en-US" altLang="en-US" dirty="0" smtClean="0"/>
              <a:t>Public relations</a:t>
            </a:r>
          </a:p>
        </p:txBody>
      </p:sp>
      <p:sp>
        <p:nvSpPr>
          <p:cNvPr id="11269" name="Rectangle 4"/>
          <p:cNvSpPr>
            <a:spLocks noChangeArrowheads="1"/>
          </p:cNvSpPr>
          <p:nvPr/>
        </p:nvSpPr>
        <p:spPr bwMode="auto">
          <a:xfrm>
            <a:off x="0" y="1828800"/>
            <a:ext cx="91440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algn="ctr" eaLnBrk="1" hangingPunct="1">
              <a:spcBef>
                <a:spcPct val="20000"/>
              </a:spcBef>
            </a:pPr>
            <a:r>
              <a:rPr lang="en-US" altLang="en-US" sz="3600" dirty="0" smtClean="0"/>
              <a:t>The </a:t>
            </a:r>
            <a:r>
              <a:rPr lang="en-US" altLang="en-US" sz="3600" dirty="0"/>
              <a:t>advertising and selling of your product</a:t>
            </a:r>
          </a:p>
        </p:txBody>
      </p:sp>
      <p:sp>
        <p:nvSpPr>
          <p:cNvPr id="11270" name="Rectangle 14"/>
          <p:cNvSpPr>
            <a:spLocks noChangeArrowheads="1"/>
          </p:cNvSpPr>
          <p:nvPr/>
        </p:nvSpPr>
        <p:spPr bwMode="auto">
          <a:xfrm>
            <a:off x="5600700" y="3597275"/>
            <a:ext cx="2362200" cy="2819400"/>
          </a:xfrm>
          <a:prstGeom prst="rect">
            <a:avLst/>
          </a:prstGeom>
          <a:solidFill>
            <a:srgbClr val="C0C0C0"/>
          </a:solidFill>
          <a:ln w="9525">
            <a:solidFill>
              <a:schemeClr val="tx1"/>
            </a:solidFill>
            <a:miter lim="800000"/>
            <a:headEnd/>
            <a:tailEnd/>
          </a:ln>
        </p:spPr>
        <p:txBody>
          <a:bodyPr wrap="none"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endParaRPr lang="en-US" altLang="en-US"/>
          </a:p>
        </p:txBody>
      </p:sp>
      <p:grpSp>
        <p:nvGrpSpPr>
          <p:cNvPr id="11271" name="Group 13"/>
          <p:cNvGrpSpPr>
            <a:grpSpLocks/>
          </p:cNvGrpSpPr>
          <p:nvPr/>
        </p:nvGrpSpPr>
        <p:grpSpPr bwMode="auto">
          <a:xfrm>
            <a:off x="5715000" y="3597275"/>
            <a:ext cx="2286000" cy="2759075"/>
            <a:chOff x="3168" y="2448"/>
            <a:chExt cx="1440" cy="1738"/>
          </a:xfrm>
        </p:grpSpPr>
        <p:pic>
          <p:nvPicPr>
            <p:cNvPr id="11272" name="Picture 6" descr="j0434765[1]"/>
            <p:cNvPicPr>
              <a:picLocks noChangeAspect="1" noChangeArrowheads="1"/>
            </p:cNvPicPr>
            <p:nvPr/>
          </p:nvPicPr>
          <p:blipFill>
            <a:blip r:embed="rId3">
              <a:extLst>
                <a:ext uri="{28A0092B-C50C-407E-A947-70E740481C1C}">
                  <a14:useLocalDpi xmlns:a14="http://schemas.microsoft.com/office/drawing/2010/main" val="0"/>
                </a:ext>
              </a:extLst>
            </a:blip>
            <a:srcRect t="16667" b="20000"/>
            <a:stretch>
              <a:fillRect/>
            </a:stretch>
          </p:blipFill>
          <p:spPr bwMode="auto">
            <a:xfrm>
              <a:off x="3168" y="2448"/>
              <a:ext cx="1440" cy="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3" name="Picture 12" descr="j0426056[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312" y="3264"/>
              <a:ext cx="1164" cy="9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1743363311"/>
      </p:ext>
    </p:extLst>
  </p:cSld>
  <p:clrMapOvr>
    <a:masterClrMapping/>
  </p:clrMapOvr>
  <p:timing>
    <p:tnLst>
      <p:par>
        <p:cTn id="1" dur="indefinite" restart="never" nodeType="tmRoot"/>
      </p:par>
    </p:tnLst>
  </p:timing>
</p:sld>
</file>

<file path=ppt/theme/theme1.xml><?xml version="1.0" encoding="utf-8"?>
<a:theme xmlns:a="http://schemas.openxmlformats.org/drawingml/2006/main" name="NRE_PowerPoint_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1" id="{74A4B9C7-0CBB-4085-BC5B-DF58E3FDDE9E}" vid="{C8A44CDA-ABAE-4FB4-89C2-E4368F67DA0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ASA_PPT</Template>
  <TotalTime>31</TotalTime>
  <Words>1204</Words>
  <Application>Microsoft Office PowerPoint</Application>
  <PresentationFormat>On-screen Show (4:3)</PresentationFormat>
  <Paragraphs>168</Paragraphs>
  <Slides>12</Slides>
  <Notes>12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Benguiat Bk BT</vt:lpstr>
      <vt:lpstr>Calibri</vt:lpstr>
      <vt:lpstr>PosterBodoni BT</vt:lpstr>
      <vt:lpstr>Wingdings</vt:lpstr>
      <vt:lpstr>NRE_PowerPoint_Template</vt:lpstr>
      <vt:lpstr>PowerPoint Presentation</vt:lpstr>
      <vt:lpstr>Marketing 101</vt:lpstr>
      <vt:lpstr>Why Market?</vt:lpstr>
      <vt:lpstr>Marketing vs. Selling</vt:lpstr>
      <vt:lpstr>The Four P’s of Marketing</vt:lpstr>
      <vt:lpstr>Product</vt:lpstr>
      <vt:lpstr>Price</vt:lpstr>
      <vt:lpstr>Place (Distribution)</vt:lpstr>
      <vt:lpstr>Promotion</vt:lpstr>
      <vt:lpstr>Agricultural Marketing</vt:lpstr>
      <vt:lpstr>Agricultural Marketing</vt:lpstr>
      <vt:lpstr>References</vt:lpstr>
    </vt:vector>
  </TitlesOfParts>
  <Manager>Dan Jansen</Manager>
  <Company>Curriculum for Agricultural Science Education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Marketing 101</dc:title>
  <dc:subject>ASA - Lesson 9.3 Value Added</dc:subject>
  <dc:creator>Marlene Mensch</dc:creator>
  <cp:lastModifiedBy>Leslie Fairchild</cp:lastModifiedBy>
  <cp:revision>11</cp:revision>
  <dcterms:created xsi:type="dcterms:W3CDTF">2015-01-14T20:47:27Z</dcterms:created>
  <dcterms:modified xsi:type="dcterms:W3CDTF">2015-04-13T18:17:22Z</dcterms:modified>
</cp:coreProperties>
</file>