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8" r:id="rId3"/>
    <p:sldId id="272" r:id="rId4"/>
    <p:sldId id="273" r:id="rId5"/>
    <p:sldId id="274" r:id="rId6"/>
    <p:sldId id="275" r:id="rId7"/>
    <p:sldId id="276" r:id="rId8"/>
    <p:sldId id="277" r:id="rId9"/>
    <p:sldId id="278" r:id="rId10"/>
    <p:sldId id="279" r:id="rId11"/>
    <p:sldId id="280"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Infectious Disease Causing Agents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Unit </a:t>
            </a:r>
            <a:r>
              <a:rPr lang="en-US" dirty="0">
                <a:latin typeface="Arial" pitchFamily="34" charset="0"/>
                <a:cs typeface="Arial" pitchFamily="34" charset="0"/>
              </a:rPr>
              <a:t>8 – Lesson 8.1 Popular Pathogens</a:t>
            </a:r>
            <a:endParaRPr lang="en-US" dirty="0"/>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Infectious Disease Causing Agents</a:t>
            </a:r>
            <a:endParaRPr lang="en-US" dirty="0"/>
          </a:p>
        </p:txBody>
      </p:sp>
      <p:sp>
        <p:nvSpPr>
          <p:cNvPr id="3" name="Date Placeholder 2"/>
          <p:cNvSpPr>
            <a:spLocks noGrp="1"/>
          </p:cNvSpPr>
          <p:nvPr>
            <p:ph type="dt" idx="1"/>
          </p:nvPr>
        </p:nvSpPr>
        <p:spPr>
          <a:xfrm>
            <a:off x="3810000" y="0"/>
            <a:ext cx="30464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8.1 Popular Pathogens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Infectious Disease Causing Agents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8.1 Popular Pathogens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560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4A0CC33-DC7C-4580-82E4-E52C029B8402}" type="slidenum">
              <a:rPr lang="en-US" altLang="en-US" sz="1200"/>
              <a:pPr eaLnBrk="1" hangingPunct="1"/>
              <a:t>10</a:t>
            </a:fld>
            <a:endParaRPr lang="en-US" altLang="en-US" sz="1200"/>
          </a:p>
        </p:txBody>
      </p:sp>
      <p:sp>
        <p:nvSpPr>
          <p:cNvPr id="25604"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5605" name="Rectangle 2"/>
          <p:cNvSpPr>
            <a:spLocks noGrp="1" noRot="1" noChangeAspect="1" noChangeArrowheads="1" noTextEdit="1"/>
          </p:cNvSpPr>
          <p:nvPr>
            <p:ph type="sldImg"/>
          </p:nvPr>
        </p:nvSpPr>
        <p:spPr>
          <a:ln/>
        </p:spPr>
      </p:sp>
      <p:sp>
        <p:nvSpPr>
          <p:cNvPr id="2560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Protozoa are single-celled organisms that have membrane bound organelles, which classifies them as eukaryotes. Protozoa can live in many environments, some are free-living while others are parasitic.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Diseases caused by protozoa are effectively controlled with drugs.</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605845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662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A7CC58B-7D16-41BB-8712-696947A25340}" type="slidenum">
              <a:rPr lang="en-US" altLang="en-US" sz="1200"/>
              <a:pPr eaLnBrk="1" hangingPunct="1"/>
              <a:t>11</a:t>
            </a:fld>
            <a:endParaRPr lang="en-US" altLang="en-US" sz="1200"/>
          </a:p>
        </p:txBody>
      </p:sp>
      <p:sp>
        <p:nvSpPr>
          <p:cNvPr id="26628"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6629" name="Rectangle 2"/>
          <p:cNvSpPr>
            <a:spLocks noGrp="1" noRot="1" noChangeAspect="1" noChangeArrowheads="1" noTextEdit="1"/>
          </p:cNvSpPr>
          <p:nvPr>
            <p:ph type="sldImg"/>
          </p:nvPr>
        </p:nvSpPr>
        <p:spPr>
          <a:ln/>
        </p:spPr>
      </p:sp>
      <p:sp>
        <p:nvSpPr>
          <p:cNvPr id="2663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Prions are even simpler than a virus and are abnormal clumps of protein that form in a cell. They are made of amino acids and have no nucleic acids. Prions eventually kill the cell and lead to a slow degeneration of the nervous system.</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Prions are not very well understood and there are no known treatments for the diseases caused by prions. Prions have received much attention in recent years with the increased media surrounding BSE (aka Mad Cow disease).</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2731636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12</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8 – Lesson 8.1 Popular Pathogens </a:t>
            </a:r>
            <a:endParaRPr lang="en-US" dirty="0"/>
          </a:p>
        </p:txBody>
      </p:sp>
      <p:sp>
        <p:nvSpPr>
          <p:cNvPr id="8" name="Header Placeholder 5"/>
          <p:cNvSpPr txBox="1">
            <a:spLocks/>
          </p:cNvSpPr>
          <p:nvPr/>
        </p:nvSpPr>
        <p:spPr>
          <a:xfrm>
            <a:off x="19050" y="9525"/>
            <a:ext cx="2971800" cy="457200"/>
          </a:xfrm>
          <a:prstGeom prst="rect">
            <a:avLst/>
          </a:prstGeom>
        </p:spPr>
        <p:txBody>
          <a:bodyPr vert="horz" lIns="91440" tIns="45720" rIns="91440" bIns="45720" rtlCol="0"/>
          <a:lstStyle>
            <a:defPPr>
              <a:defRPr lang="en-US"/>
            </a:defPPr>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Infectious Disease Causing Agents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Infectious Disease Causing Agents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a:t>
            </a:r>
            <a:r>
              <a:rPr lang="en-US" dirty="0">
                <a:latin typeface="Arial" pitchFamily="34" charset="0"/>
                <a:cs typeface="Arial" pitchFamily="34" charset="0"/>
              </a:rPr>
              <a:t>Unit 8 – Lesson 8.1 Popular Pathogens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843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1D5259F-A20F-4A52-8CC2-835352776A06}" type="slidenum">
              <a:rPr lang="en-US" altLang="en-US" sz="1200"/>
              <a:pPr eaLnBrk="1" hangingPunct="1"/>
              <a:t>3</a:t>
            </a:fld>
            <a:endParaRPr lang="en-US" altLang="en-US" sz="1200"/>
          </a:p>
        </p:txBody>
      </p:sp>
      <p:sp>
        <p:nvSpPr>
          <p:cNvPr id="18436"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18437" name="Rectangle 2"/>
          <p:cNvSpPr>
            <a:spLocks noGrp="1" noRot="1" noChangeAspect="1" noChangeArrowheads="1" noTextEdit="1"/>
          </p:cNvSpPr>
          <p:nvPr>
            <p:ph type="sldImg"/>
          </p:nvPr>
        </p:nvSpPr>
        <p:spPr>
          <a:ln/>
        </p:spPr>
      </p:sp>
      <p:sp>
        <p:nvSpPr>
          <p:cNvPr id="1843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five infectious disease-causing agents include bacteria, viruses, fungi, protozoa, and prions.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All of these are infectious and some forms are contagious. It is important to remember there are many bacteria, fungi, and protozoa that are beneficial and necessary to life processes. </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739023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1945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8A9C7480-6B3C-420C-AA8A-AC8620D3D15B}" type="slidenum">
              <a:rPr lang="en-US" altLang="en-US" sz="1200"/>
              <a:pPr eaLnBrk="1" hangingPunct="1"/>
              <a:t>4</a:t>
            </a:fld>
            <a:endParaRPr lang="en-US" altLang="en-US" sz="1200"/>
          </a:p>
        </p:txBody>
      </p:sp>
      <p:sp>
        <p:nvSpPr>
          <p:cNvPr id="19460"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19461" name="Rectangle 2"/>
          <p:cNvSpPr>
            <a:spLocks noGrp="1" noRot="1" noChangeAspect="1" noChangeArrowheads="1" noTextEdit="1"/>
          </p:cNvSpPr>
          <p:nvPr>
            <p:ph type="sldImg"/>
          </p:nvPr>
        </p:nvSpPr>
        <p:spPr>
          <a:ln/>
        </p:spPr>
      </p:sp>
      <p:sp>
        <p:nvSpPr>
          <p:cNvPr id="1946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Bacteria are classified as prokaryotes, meaning they do not have membrane bound organelles. Harmful bacteria cause disease by producing toxins or by destroying body tissues.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There are three basic shapes of bacteria, which will be discussed in upcoming slides.</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Bacteria have historically been treated very effectively with antibiotics. In recent years, concern has developed about antibiotic-resistant bacteria. Bacteria with mutations can survive antibiotic treatments and continue to grow and reproduce. This causes concern in the health industry as research for new medications struggles to keep pace with the mutated bacteria.</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3993609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048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6744683-6865-4D5C-9DBA-9917E9BD8924}" type="slidenum">
              <a:rPr lang="en-US" altLang="en-US" sz="1200"/>
              <a:pPr eaLnBrk="1" hangingPunct="1"/>
              <a:t>5</a:t>
            </a:fld>
            <a:endParaRPr lang="en-US" altLang="en-US" sz="1200"/>
          </a:p>
        </p:txBody>
      </p:sp>
      <p:sp>
        <p:nvSpPr>
          <p:cNvPr id="20484"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0485" name="Rectangle 2"/>
          <p:cNvSpPr>
            <a:spLocks noGrp="1" noRot="1" noChangeAspect="1" noChangeArrowheads="1" noTextEdit="1"/>
          </p:cNvSpPr>
          <p:nvPr>
            <p:ph type="sldImg"/>
          </p:nvPr>
        </p:nvSpPr>
        <p:spPr>
          <a:ln/>
        </p:spPr>
      </p:sp>
      <p:sp>
        <p:nvSpPr>
          <p:cNvPr id="2048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Bacteria that are round or spherical in shape are called cocci. They can be singular, paired, in groups of three or four, clustered, or in chains.</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2519164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150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5DD33DE-0480-4A44-8ECE-0438EA750AFC}" type="slidenum">
              <a:rPr lang="en-US" altLang="en-US" sz="1200"/>
              <a:pPr eaLnBrk="1" hangingPunct="1"/>
              <a:t>6</a:t>
            </a:fld>
            <a:endParaRPr lang="en-US" altLang="en-US" sz="1200"/>
          </a:p>
        </p:txBody>
      </p:sp>
      <p:sp>
        <p:nvSpPr>
          <p:cNvPr id="21508"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1509" name="Rectangle 2"/>
          <p:cNvSpPr>
            <a:spLocks noGrp="1" noRot="1" noChangeAspect="1" noChangeArrowheads="1" noTextEdit="1"/>
          </p:cNvSpPr>
          <p:nvPr>
            <p:ph type="sldImg"/>
          </p:nvPr>
        </p:nvSpPr>
        <p:spPr>
          <a:ln/>
        </p:spPr>
      </p:sp>
      <p:sp>
        <p:nvSpPr>
          <p:cNvPr id="2151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Bacilli or rod-shaped bacteria can form chains and are referred to as streptobacilli. </a:t>
            </a:r>
          </a:p>
          <a:p>
            <a:pPr eaLnBrk="1" hangingPunct="1"/>
            <a:endParaRPr lang="en-US" altLang="en-US" smtClean="0">
              <a:latin typeface="Arial" panose="020B0604020202020204" pitchFamily="34" charset="0"/>
            </a:endParaRP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1254243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ftr" sz="quarter" idx="4"/>
          </p:nvPr>
        </p:nvSpPr>
        <p:spPr>
          <a:xfrm>
            <a:off x="0" y="8686800"/>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253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8273D39-B250-4EA3-953B-9F1B24C4EA7E}" type="slidenum">
              <a:rPr lang="en-US" altLang="en-US" sz="1200"/>
              <a:pPr eaLnBrk="1" hangingPunct="1"/>
              <a:t>7</a:t>
            </a:fld>
            <a:endParaRPr lang="en-US" altLang="en-US" sz="1200"/>
          </a:p>
        </p:txBody>
      </p:sp>
      <p:sp>
        <p:nvSpPr>
          <p:cNvPr id="22532"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2533" name="Rectangle 2"/>
          <p:cNvSpPr>
            <a:spLocks noGrp="1" noRot="1" noChangeAspect="1" noChangeArrowheads="1" noTextEdit="1"/>
          </p:cNvSpPr>
          <p:nvPr>
            <p:ph type="sldImg"/>
          </p:nvPr>
        </p:nvSpPr>
        <p:spPr>
          <a:ln/>
        </p:spPr>
      </p:sp>
      <p:sp>
        <p:nvSpPr>
          <p:cNvPr id="2253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Viruses are made of cell components, but do not have all characteristics of cells. They do not have a nucleus, cytoplasm, organelles, or a cell membrane and cannot carry out cellular functions. Yet they do have nucleic acid and a protein coat. The nucleic acid is either DNA or RNA, but not both. Viruses can only replicate inside another cell while using the organelles of that cell.</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Viruses are so small they can attack and infect bacteria. Viruses that infect bacteria are called bacteriophages.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Treatment of viruses is fairly limited as they do not respond well to most antibiotics. Prevention in the form of vaccinations is the most successful approach to controlling viruses.</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1597912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Grp="1" noChangeArrowheads="1"/>
          </p:cNvSpPr>
          <p:nvPr>
            <p:ph type="ftr" sz="quarter" idx="4"/>
          </p:nvPr>
        </p:nvSpPr>
        <p:spPr>
          <a:xfrm>
            <a:off x="0" y="8685213"/>
            <a:ext cx="3276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355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B1FC6F50-CF51-4775-BA3E-17DE4C42B519}" type="slidenum">
              <a:rPr lang="en-US" altLang="en-US" sz="1200"/>
              <a:pPr eaLnBrk="1" hangingPunct="1"/>
              <a:t>8</a:t>
            </a:fld>
            <a:endParaRPr lang="en-US" altLang="en-US" sz="1200"/>
          </a:p>
        </p:txBody>
      </p:sp>
      <p:sp>
        <p:nvSpPr>
          <p:cNvPr id="23556"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3557" name="Rectangle 2"/>
          <p:cNvSpPr>
            <a:spLocks noGrp="1" noRot="1" noChangeAspect="1" noChangeArrowheads="1" noTextEdit="1"/>
          </p:cNvSpPr>
          <p:nvPr>
            <p:ph type="sldImg"/>
          </p:nvPr>
        </p:nvSpPr>
        <p:spPr>
          <a:ln/>
        </p:spPr>
      </p:sp>
      <p:sp>
        <p:nvSpPr>
          <p:cNvPr id="2355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Go to the Cells Alive website and view the demonstration of “How big is…” to show students the size of a virus. While at the site, ask students why you would not be able to see a virus on a slide at school. You may need to give a hint, such as the magnification power of microscopes. You may want to revisit this after students have completed </a:t>
            </a:r>
            <a:r>
              <a:rPr lang="en-US" altLang="en-US" b="0" i="1" dirty="0" smtClean="0">
                <a:latin typeface="Arial" panose="020B0604020202020204" pitchFamily="34" charset="0"/>
              </a:rPr>
              <a:t>Activity 8.1.2 Rounds, Rods, and Spirals.</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194349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lvl="0" defTabSz="914400" eaLnBrk="1" hangingPunct="1"/>
            <a:r>
              <a:rPr lang="en-US" sz="1200" dirty="0">
                <a:solidFill>
                  <a:prstClr val="black"/>
                </a:solidFill>
                <a:cs typeface="Arial" pitchFamily="34" charset="0"/>
              </a:rPr>
              <a:t>Curriculum for Agricultural Science Education Copyright 2015</a:t>
            </a:r>
          </a:p>
        </p:txBody>
      </p:sp>
      <p:sp>
        <p:nvSpPr>
          <p:cNvPr id="2457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8DA52D6-BD2C-4ECD-9DF8-BA52084DBAD7}" type="slidenum">
              <a:rPr lang="en-US" altLang="en-US" sz="1200"/>
              <a:pPr eaLnBrk="1" hangingPunct="1"/>
              <a:t>9</a:t>
            </a:fld>
            <a:endParaRPr lang="en-US" altLang="en-US" sz="1200"/>
          </a:p>
        </p:txBody>
      </p:sp>
      <p:sp>
        <p:nvSpPr>
          <p:cNvPr id="24580" name="Rectangle 10"/>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defRPr sz="1600">
                <a:solidFill>
                  <a:schemeClr val="tx1"/>
                </a:solidFill>
                <a:latin typeface="Arial" panose="020B0604020202020204" pitchFamily="34" charset="0"/>
              </a:defRPr>
            </a:lvl1pPr>
            <a:lvl2pPr marL="742950" indent="-285750" defTabSz="933450" eaLnBrk="0" hangingPunct="0">
              <a:defRPr sz="1600">
                <a:solidFill>
                  <a:schemeClr val="tx1"/>
                </a:solidFill>
                <a:latin typeface="Arial" panose="020B0604020202020204" pitchFamily="34" charset="0"/>
              </a:defRPr>
            </a:lvl2pPr>
            <a:lvl3pPr marL="1143000" indent="-228600" defTabSz="933450" eaLnBrk="0" hangingPunct="0">
              <a:defRPr sz="1600">
                <a:solidFill>
                  <a:schemeClr val="tx1"/>
                </a:solidFill>
                <a:latin typeface="Arial" panose="020B0604020202020204" pitchFamily="34" charset="0"/>
              </a:defRPr>
            </a:lvl3pPr>
            <a:lvl4pPr marL="1600200" indent="-228600" defTabSz="933450" eaLnBrk="0" hangingPunct="0">
              <a:defRPr sz="1600">
                <a:solidFill>
                  <a:schemeClr val="tx1"/>
                </a:solidFill>
                <a:latin typeface="Arial" panose="020B0604020202020204" pitchFamily="34" charset="0"/>
              </a:defRPr>
            </a:lvl4pPr>
            <a:lvl5pPr marL="2057400" indent="-228600" defTabSz="933450" eaLnBrk="0" hangingPunct="0">
              <a:defRPr sz="1600">
                <a:solidFill>
                  <a:schemeClr val="tx1"/>
                </a:solidFill>
                <a:latin typeface="Arial" panose="020B0604020202020204" pitchFamily="34" charset="0"/>
              </a:defRPr>
            </a:lvl5pPr>
            <a:lvl6pPr marL="2514600" indent="-228600" defTabSz="933450"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3450"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3450"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345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smtClean="0"/>
              <a:t>Principles of Agricultural Science – Animal</a:t>
            </a:r>
          </a:p>
          <a:p>
            <a:pPr eaLnBrk="1" hangingPunct="1"/>
            <a:r>
              <a:rPr lang="en-US" altLang="en-US" sz="1200" dirty="0" smtClean="0"/>
              <a:t>Unit 8 – Lesson 8.1 Popular Pathogens</a:t>
            </a:r>
            <a:endParaRPr lang="en-US" altLang="en-US" dirty="0" smtClean="0"/>
          </a:p>
        </p:txBody>
      </p:sp>
      <p:sp>
        <p:nvSpPr>
          <p:cNvPr id="24581" name="Rectangle 2"/>
          <p:cNvSpPr>
            <a:spLocks noGrp="1" noRot="1" noChangeAspect="1" noChangeArrowheads="1" noTextEdit="1"/>
          </p:cNvSpPr>
          <p:nvPr>
            <p:ph type="sldImg"/>
          </p:nvPr>
        </p:nvSpPr>
        <p:spPr>
          <a:ln/>
        </p:spPr>
      </p:sp>
      <p:sp>
        <p:nvSpPr>
          <p:cNvPr id="2458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Fungi are commonly multicellular organisms with membrane bound organelles, thus classifying them as eukaryotes. There are many types of fungi including molds, yeasts, and mushrooms.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Diseases caused by fungi range from skin infections, such as ringworm and athletes foot to fungal poisons, such as </a:t>
            </a:r>
            <a:r>
              <a:rPr lang="en-US" altLang="en-US" dirty="0" err="1" smtClean="0">
                <a:latin typeface="Arial" panose="020B0604020202020204" pitchFamily="34" charset="0"/>
              </a:rPr>
              <a:t>alfatoxin</a:t>
            </a:r>
            <a:r>
              <a:rPr lang="en-US" altLang="en-US" dirty="0" smtClean="0">
                <a:latin typeface="Arial" panose="020B0604020202020204" pitchFamily="34" charset="0"/>
              </a:rPr>
              <a:t>, which can be found in moldy grains. Most fungal infections can be treated with drugs.</a:t>
            </a:r>
          </a:p>
        </p:txBody>
      </p:sp>
      <p:sp>
        <p:nvSpPr>
          <p:cNvPr id="7" name="Header Placeholder 5"/>
          <p:cNvSpPr>
            <a:spLocks noGrp="1"/>
          </p:cNvSpPr>
          <p:nvPr>
            <p:ph type="hdr" sz="quarter"/>
          </p:nvPr>
        </p:nvSpPr>
        <p:spPr>
          <a:xfrm>
            <a:off x="0" y="0"/>
            <a:ext cx="2971800" cy="457200"/>
          </a:xfrm>
        </p:spPr>
        <p:txBody>
          <a:bodyPr/>
          <a:lstStyle/>
          <a:p>
            <a:r>
              <a:rPr lang="en-US" dirty="0" smtClean="0"/>
              <a:t>Infectious Disease Causing Agents</a:t>
            </a:r>
            <a:endParaRPr lang="en-US" dirty="0"/>
          </a:p>
        </p:txBody>
      </p:sp>
    </p:spTree>
    <p:extLst>
      <p:ext uri="{BB962C8B-B14F-4D97-AF65-F5344CB8AC3E}">
        <p14:creationId xmlns:p14="http://schemas.microsoft.com/office/powerpoint/2010/main" val="6624311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37CEBC2-6E40-4465-A9F2-165EC2DD1F00}" type="slidenum">
              <a:rPr lang="en-US" altLang="en-US"/>
              <a:pPr/>
              <a:t>‹#›</a:t>
            </a:fld>
            <a:endParaRPr lang="en-US" altLang="en-US"/>
          </a:p>
        </p:txBody>
      </p:sp>
    </p:spTree>
    <p:extLst>
      <p:ext uri="{BB962C8B-B14F-4D97-AF65-F5344CB8AC3E}">
        <p14:creationId xmlns:p14="http://schemas.microsoft.com/office/powerpoint/2010/main" val="288720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ellsalive.com/howbig.ht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21B348E-B063-4491-AAA4-56A52BA3316D}" type="slidenum">
              <a:rPr lang="en-US" altLang="en-US" sz="1400"/>
              <a:pPr eaLnBrk="1" hangingPunct="1"/>
              <a:t>10</a:t>
            </a:fld>
            <a:endParaRPr lang="en-US" altLang="en-US" sz="1400"/>
          </a:p>
        </p:txBody>
      </p:sp>
      <p:sp>
        <p:nvSpPr>
          <p:cNvPr id="12291" name="Rectangle 2"/>
          <p:cNvSpPr>
            <a:spLocks noGrp="1" noChangeArrowheads="1"/>
          </p:cNvSpPr>
          <p:nvPr>
            <p:ph type="title"/>
          </p:nvPr>
        </p:nvSpPr>
        <p:spPr/>
        <p:txBody>
          <a:bodyPr/>
          <a:lstStyle/>
          <a:p>
            <a:r>
              <a:rPr lang="en-US" altLang="en-US" dirty="0"/>
              <a:t>Protozoa</a:t>
            </a:r>
          </a:p>
        </p:txBody>
      </p:sp>
      <p:sp>
        <p:nvSpPr>
          <p:cNvPr id="12292" name="Rectangle 3"/>
          <p:cNvSpPr>
            <a:spLocks noGrp="1" noChangeArrowheads="1"/>
          </p:cNvSpPr>
          <p:nvPr>
            <p:ph type="body" idx="1"/>
          </p:nvPr>
        </p:nvSpPr>
        <p:spPr>
          <a:xfrm>
            <a:off x="457200" y="1828800"/>
            <a:ext cx="8686800" cy="4297363"/>
          </a:xfrm>
        </p:spPr>
        <p:txBody>
          <a:bodyPr/>
          <a:lstStyle/>
          <a:p>
            <a:pPr eaLnBrk="1" hangingPunct="1"/>
            <a:r>
              <a:rPr lang="en-US" altLang="en-US" sz="3600" dirty="0" smtClean="0"/>
              <a:t>Eukaryotes – single-celled organisms</a:t>
            </a:r>
          </a:p>
          <a:p>
            <a:pPr eaLnBrk="1" hangingPunct="1"/>
            <a:r>
              <a:rPr lang="en-US" altLang="en-US" sz="3600" dirty="0" smtClean="0"/>
              <a:t>Often parasitic</a:t>
            </a:r>
          </a:p>
          <a:p>
            <a:pPr eaLnBrk="1" hangingPunct="1"/>
            <a:r>
              <a:rPr lang="en-US" altLang="en-US" sz="3600" dirty="0" smtClean="0"/>
              <a:t>Examples: Coccidiosis in animals, malaria and giardia in humans</a:t>
            </a:r>
          </a:p>
        </p:txBody>
      </p:sp>
      <p:pic>
        <p:nvPicPr>
          <p:cNvPr id="12293" name="Picture 4" descr="j043438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5010914"/>
            <a:ext cx="1927225" cy="174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696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5E5DCB8-846F-44D9-BC4B-33E144F3A9FE}" type="slidenum">
              <a:rPr lang="en-US" altLang="en-US" sz="1400"/>
              <a:pPr eaLnBrk="1" hangingPunct="1"/>
              <a:t>11</a:t>
            </a:fld>
            <a:endParaRPr lang="en-US" altLang="en-US" sz="1400"/>
          </a:p>
        </p:txBody>
      </p:sp>
      <p:sp>
        <p:nvSpPr>
          <p:cNvPr id="13315" name="Rectangle 2"/>
          <p:cNvSpPr>
            <a:spLocks noGrp="1" noChangeArrowheads="1"/>
          </p:cNvSpPr>
          <p:nvPr>
            <p:ph type="title"/>
          </p:nvPr>
        </p:nvSpPr>
        <p:spPr/>
        <p:txBody>
          <a:bodyPr/>
          <a:lstStyle/>
          <a:p>
            <a:r>
              <a:rPr lang="en-US" altLang="en-US" dirty="0"/>
              <a:t>Prions</a:t>
            </a:r>
          </a:p>
        </p:txBody>
      </p:sp>
      <p:sp>
        <p:nvSpPr>
          <p:cNvPr id="13316" name="Rectangle 3"/>
          <p:cNvSpPr>
            <a:spLocks noGrp="1" noChangeArrowheads="1"/>
          </p:cNvSpPr>
          <p:nvPr>
            <p:ph type="body" idx="1"/>
          </p:nvPr>
        </p:nvSpPr>
        <p:spPr>
          <a:xfrm>
            <a:off x="457200" y="1798638"/>
            <a:ext cx="8229600" cy="4297362"/>
          </a:xfrm>
        </p:spPr>
        <p:txBody>
          <a:bodyPr/>
          <a:lstStyle/>
          <a:p>
            <a:pPr eaLnBrk="1" hangingPunct="1"/>
            <a:r>
              <a:rPr lang="en-US" altLang="en-US" sz="3600" dirty="0" smtClean="0"/>
              <a:t>Abnormal form of protein that clumps together inside a cell</a:t>
            </a:r>
          </a:p>
          <a:p>
            <a:pPr eaLnBrk="1" hangingPunct="1"/>
            <a:r>
              <a:rPr lang="en-US" altLang="en-US" sz="3600" dirty="0" smtClean="0"/>
              <a:t>Causes brain-wasting diseases, such as </a:t>
            </a:r>
            <a:r>
              <a:rPr lang="en-US" altLang="en-US" sz="3600" dirty="0" err="1" smtClean="0"/>
              <a:t>scrapie</a:t>
            </a:r>
            <a:r>
              <a:rPr lang="en-US" altLang="en-US" sz="3600" dirty="0" smtClean="0"/>
              <a:t> and Bovine Spongiform Encephalopathy (BSE)</a:t>
            </a:r>
          </a:p>
        </p:txBody>
      </p:sp>
      <p:pic>
        <p:nvPicPr>
          <p:cNvPr id="13317" name="Picture 5" descr="hm00350_[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3812129">
            <a:off x="5702905" y="4351195"/>
            <a:ext cx="1901558" cy="2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7301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lvl="0" fontAlgn="base">
              <a:lnSpc>
                <a:spcPct val="80000"/>
              </a:lnSpc>
              <a:spcAft>
                <a:spcPct val="0"/>
              </a:spcAft>
              <a:buNone/>
            </a:pPr>
            <a:r>
              <a:rPr lang="en-US" altLang="en-US" sz="2800" kern="0" dirty="0">
                <a:solidFill>
                  <a:srgbClr val="000000"/>
                </a:solidFill>
                <a:latin typeface="Arial"/>
                <a:cs typeface="+mn-cs"/>
              </a:rPr>
              <a:t>Feldkamp, S. (Ed.). (2002). </a:t>
            </a:r>
            <a:r>
              <a:rPr lang="en-US" altLang="en-US" sz="2800" i="1" kern="0" dirty="0">
                <a:solidFill>
                  <a:srgbClr val="000000"/>
                </a:solidFill>
                <a:latin typeface="Arial"/>
                <a:cs typeface="+mn-cs"/>
              </a:rPr>
              <a:t>Modern biology</a:t>
            </a:r>
            <a:r>
              <a:rPr lang="en-US" altLang="en-US" sz="2800" kern="0" dirty="0">
                <a:solidFill>
                  <a:srgbClr val="000000"/>
                </a:solidFill>
                <a:latin typeface="Arial"/>
                <a:cs typeface="+mn-cs"/>
              </a:rPr>
              <a:t>. Austin, TX: Holt, Rinehart, and Winston.</a:t>
            </a:r>
          </a:p>
          <a:p>
            <a:pPr lvl="0" fontAlgn="base">
              <a:lnSpc>
                <a:spcPct val="80000"/>
              </a:lnSpc>
              <a:spcAft>
                <a:spcPct val="0"/>
              </a:spcAft>
              <a:buNone/>
            </a:pPr>
            <a:r>
              <a:rPr lang="en-US" altLang="en-US" sz="2800" kern="0" dirty="0" err="1">
                <a:solidFill>
                  <a:srgbClr val="000000"/>
                </a:solidFill>
                <a:latin typeface="Arial"/>
                <a:cs typeface="+mn-cs"/>
              </a:rPr>
              <a:t>Herren</a:t>
            </a:r>
            <a:r>
              <a:rPr lang="en-US" altLang="en-US" sz="2800" kern="0" dirty="0">
                <a:solidFill>
                  <a:srgbClr val="000000"/>
                </a:solidFill>
                <a:latin typeface="Arial"/>
                <a:cs typeface="+mn-cs"/>
              </a:rPr>
              <a:t>, R.V. (2007). </a:t>
            </a:r>
            <a:r>
              <a:rPr lang="en-US" altLang="en-US" sz="2800" i="1" kern="0" dirty="0">
                <a:solidFill>
                  <a:srgbClr val="000000"/>
                </a:solidFill>
                <a:latin typeface="Arial"/>
                <a:cs typeface="+mn-cs"/>
              </a:rPr>
              <a:t>The science of animal agriculture (3rd ed.)</a:t>
            </a:r>
            <a:r>
              <a:rPr lang="en-US" altLang="en-US" sz="2800" kern="0" dirty="0">
                <a:solidFill>
                  <a:srgbClr val="000000"/>
                </a:solidFill>
                <a:latin typeface="Arial"/>
                <a:cs typeface="+mn-cs"/>
              </a:rPr>
              <a:t>. Clifton Park, NY: Delmar.</a:t>
            </a:r>
          </a:p>
          <a:p>
            <a:pPr lvl="0" fontAlgn="base">
              <a:lnSpc>
                <a:spcPct val="80000"/>
              </a:lnSpc>
              <a:spcAft>
                <a:spcPct val="0"/>
              </a:spcAft>
              <a:buNone/>
            </a:pPr>
            <a:r>
              <a:rPr lang="en-US" altLang="en-US" sz="2800" kern="0" dirty="0" err="1">
                <a:solidFill>
                  <a:srgbClr val="000000"/>
                </a:solidFill>
                <a:latin typeface="Arial"/>
                <a:cs typeface="+mn-cs"/>
              </a:rPr>
              <a:t>Herren</a:t>
            </a:r>
            <a:r>
              <a:rPr lang="en-US" altLang="en-US" sz="2800" kern="0" dirty="0">
                <a:solidFill>
                  <a:srgbClr val="000000"/>
                </a:solidFill>
                <a:latin typeface="Arial"/>
                <a:cs typeface="+mn-cs"/>
              </a:rPr>
              <a:t>, R. V., &amp; Donahue, R. L. (2000). </a:t>
            </a:r>
            <a:r>
              <a:rPr lang="en-US" altLang="en-US" sz="2800" i="1" kern="0" dirty="0">
                <a:solidFill>
                  <a:srgbClr val="000000"/>
                </a:solidFill>
                <a:latin typeface="Arial"/>
                <a:cs typeface="+mn-cs"/>
              </a:rPr>
              <a:t>Delmar’s agriscience dictionary with searchable CD-ROM</a:t>
            </a:r>
            <a:r>
              <a:rPr lang="en-US" altLang="en-US" sz="2800" kern="0" dirty="0">
                <a:solidFill>
                  <a:srgbClr val="000000"/>
                </a:solidFill>
                <a:latin typeface="Arial"/>
                <a:cs typeface="+mn-cs"/>
              </a:rPr>
              <a:t>. Albany, NY: Delmar. </a:t>
            </a:r>
          </a:p>
          <a:p>
            <a:pPr lvl="0" fontAlgn="base">
              <a:lnSpc>
                <a:spcPct val="80000"/>
              </a:lnSpc>
              <a:spcAft>
                <a:spcPct val="0"/>
              </a:spcAft>
              <a:buNone/>
            </a:pPr>
            <a:r>
              <a:rPr lang="en-US" altLang="en-US" sz="2800" kern="0" dirty="0" err="1">
                <a:solidFill>
                  <a:srgbClr val="000000"/>
                </a:solidFill>
                <a:latin typeface="Arial"/>
                <a:cs typeface="+mn-cs"/>
              </a:rPr>
              <a:t>Lawhead</a:t>
            </a:r>
            <a:r>
              <a:rPr lang="en-US" altLang="en-US" sz="2800" kern="0" dirty="0">
                <a:solidFill>
                  <a:srgbClr val="000000"/>
                </a:solidFill>
                <a:latin typeface="Arial"/>
                <a:cs typeface="+mn-cs"/>
              </a:rPr>
              <a:t>, J., &amp; Baker, M. (2005). </a:t>
            </a:r>
            <a:r>
              <a:rPr lang="en-US" altLang="en-US" sz="2800" i="1" kern="0" dirty="0">
                <a:solidFill>
                  <a:srgbClr val="000000"/>
                </a:solidFill>
                <a:latin typeface="Arial"/>
                <a:cs typeface="+mn-cs"/>
              </a:rPr>
              <a:t>Introduction to veterinary science</a:t>
            </a:r>
            <a:r>
              <a:rPr lang="en-US" altLang="en-US" sz="2800" kern="0" dirty="0">
                <a:solidFill>
                  <a:srgbClr val="000000"/>
                </a:solidFill>
                <a:latin typeface="Arial"/>
                <a:cs typeface="+mn-cs"/>
              </a:rPr>
              <a:t>. Clifton Park, NY: Delmar. </a:t>
            </a:r>
          </a:p>
        </p:txBody>
      </p:sp>
      <p:sp>
        <p:nvSpPr>
          <p:cNvPr id="4" name="Slide Number Placeholder 3"/>
          <p:cNvSpPr>
            <a:spLocks noGrp="1"/>
          </p:cNvSpPr>
          <p:nvPr>
            <p:ph type="sldNum" sz="quarter" idx="12"/>
          </p:nvPr>
        </p:nvSpPr>
        <p:spPr/>
        <p:txBody>
          <a:bodyPr/>
          <a:lstStyle/>
          <a:p>
            <a:fld id="{4B98D9DB-9F03-49E4-BBAA-20DA05506B06}" type="slidenum">
              <a:rPr lang="en-US" smtClean="0"/>
              <a:t>12</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Infectious Disease Causing Agents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8 – Lesson </a:t>
            </a:r>
            <a:r>
              <a:rPr lang="en-US" sz="3200" kern="0" noProof="0" dirty="0" smtClean="0">
                <a:solidFill>
                  <a:sysClr val="windowText" lastClr="000000"/>
                </a:solidFill>
                <a:latin typeface="Arial" pitchFamily="34" charset="0"/>
                <a:cs typeface="Arial" pitchFamily="34" charset="0"/>
              </a:rPr>
              <a:t>8.1 Popular Pathogens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C947E001-3BBB-447E-A7E4-E85A9D05E57D}"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dirty="0" smtClean="0"/>
              <a:t>Agents That Infect Animals</a:t>
            </a:r>
          </a:p>
        </p:txBody>
      </p:sp>
      <p:sp>
        <p:nvSpPr>
          <p:cNvPr id="5124" name="Rectangle 3"/>
          <p:cNvSpPr>
            <a:spLocks noGrp="1" noChangeArrowheads="1"/>
          </p:cNvSpPr>
          <p:nvPr>
            <p:ph type="body" sz="half" idx="1"/>
          </p:nvPr>
        </p:nvSpPr>
        <p:spPr>
          <a:xfrm>
            <a:off x="914400" y="2209800"/>
            <a:ext cx="3581400" cy="3916363"/>
          </a:xfrm>
        </p:spPr>
        <p:txBody>
          <a:bodyPr/>
          <a:lstStyle/>
          <a:p>
            <a:pPr eaLnBrk="1" hangingPunct="1"/>
            <a:r>
              <a:rPr lang="en-US" altLang="en-US" sz="3600" smtClean="0"/>
              <a:t>Bacteria</a:t>
            </a:r>
          </a:p>
          <a:p>
            <a:pPr eaLnBrk="1" hangingPunct="1"/>
            <a:r>
              <a:rPr lang="en-US" altLang="en-US" sz="3600" smtClean="0"/>
              <a:t>Virus</a:t>
            </a:r>
          </a:p>
          <a:p>
            <a:pPr eaLnBrk="1" hangingPunct="1"/>
            <a:r>
              <a:rPr lang="en-US" altLang="en-US" sz="3600" smtClean="0"/>
              <a:t>Fungi</a:t>
            </a:r>
          </a:p>
          <a:p>
            <a:pPr eaLnBrk="1" hangingPunct="1"/>
            <a:r>
              <a:rPr lang="en-US" altLang="en-US" sz="3600" smtClean="0"/>
              <a:t>Protozoa</a:t>
            </a:r>
          </a:p>
          <a:p>
            <a:pPr eaLnBrk="1" hangingPunct="1"/>
            <a:r>
              <a:rPr lang="en-US" altLang="en-US" sz="3600" smtClean="0"/>
              <a:t>Prions</a:t>
            </a:r>
          </a:p>
        </p:txBody>
      </p:sp>
      <p:pic>
        <p:nvPicPr>
          <p:cNvPr id="5125" name="Picture 7" descr="diseas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649788" y="2462213"/>
            <a:ext cx="4035425" cy="3028950"/>
          </a:xfrm>
          <a:noFill/>
        </p:spPr>
      </p:pic>
    </p:spTree>
    <p:extLst>
      <p:ext uri="{BB962C8B-B14F-4D97-AF65-F5344CB8AC3E}">
        <p14:creationId xmlns:p14="http://schemas.microsoft.com/office/powerpoint/2010/main" val="1819404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817C99D-7397-4773-AA39-0B78E68D6C00}" type="slidenum">
              <a:rPr lang="en-US" altLang="en-US" sz="1400"/>
              <a:pPr eaLnBrk="1" hangingPunct="1"/>
              <a:t>4</a:t>
            </a:fld>
            <a:endParaRPr lang="en-US" altLang="en-US" sz="1400"/>
          </a:p>
        </p:txBody>
      </p:sp>
      <p:sp>
        <p:nvSpPr>
          <p:cNvPr id="6147" name="Rectangle 2"/>
          <p:cNvSpPr>
            <a:spLocks noGrp="1" noChangeArrowheads="1"/>
          </p:cNvSpPr>
          <p:nvPr>
            <p:ph type="title"/>
          </p:nvPr>
        </p:nvSpPr>
        <p:spPr/>
        <p:txBody>
          <a:bodyPr/>
          <a:lstStyle/>
          <a:p>
            <a:r>
              <a:rPr lang="en-US" altLang="en-US" dirty="0"/>
              <a:t>Bacteria</a:t>
            </a:r>
          </a:p>
        </p:txBody>
      </p:sp>
      <p:sp>
        <p:nvSpPr>
          <p:cNvPr id="6148" name="Rectangle 3"/>
          <p:cNvSpPr>
            <a:spLocks noGrp="1" noChangeArrowheads="1"/>
          </p:cNvSpPr>
          <p:nvPr>
            <p:ph type="body" idx="1"/>
          </p:nvPr>
        </p:nvSpPr>
        <p:spPr>
          <a:xfrm>
            <a:off x="457200" y="1828800"/>
            <a:ext cx="8382000" cy="4297363"/>
          </a:xfrm>
        </p:spPr>
        <p:txBody>
          <a:bodyPr>
            <a:normAutofit/>
          </a:bodyPr>
          <a:lstStyle/>
          <a:p>
            <a:pPr eaLnBrk="1" hangingPunct="1"/>
            <a:r>
              <a:rPr lang="en-US" altLang="en-US" sz="3600" dirty="0" smtClean="0"/>
              <a:t>Prokaryotes – single-celled organisms</a:t>
            </a:r>
          </a:p>
          <a:p>
            <a:pPr eaLnBrk="1" hangingPunct="1"/>
            <a:r>
              <a:rPr lang="en-US" altLang="en-US" sz="3600" dirty="0" smtClean="0"/>
              <a:t>Organelles are not membrane-bound</a:t>
            </a:r>
          </a:p>
          <a:p>
            <a:pPr eaLnBrk="1" hangingPunct="1"/>
            <a:r>
              <a:rPr lang="en-US" altLang="en-US" sz="3600" dirty="0" smtClean="0"/>
              <a:t>Three basic shapes:</a:t>
            </a:r>
          </a:p>
          <a:p>
            <a:pPr lvl="1" eaLnBrk="1" hangingPunct="1"/>
            <a:r>
              <a:rPr lang="en-US" altLang="en-US" sz="3600" dirty="0" smtClean="0"/>
              <a:t>Cocci</a:t>
            </a:r>
          </a:p>
          <a:p>
            <a:pPr lvl="1" eaLnBrk="1" hangingPunct="1"/>
            <a:r>
              <a:rPr lang="en-US" altLang="en-US" sz="3600" dirty="0" smtClean="0"/>
              <a:t>Bacilli</a:t>
            </a:r>
          </a:p>
          <a:p>
            <a:pPr lvl="1" eaLnBrk="1" hangingPunct="1"/>
            <a:r>
              <a:rPr lang="en-US" altLang="en-US" sz="3600" dirty="0" err="1" smtClean="0"/>
              <a:t>Spirilla</a:t>
            </a:r>
            <a:endParaRPr lang="en-US" altLang="en-US" sz="3600" dirty="0" smtClean="0"/>
          </a:p>
        </p:txBody>
      </p:sp>
      <p:pic>
        <p:nvPicPr>
          <p:cNvPr id="6149" name="Picture 4" descr="j04238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810000"/>
            <a:ext cx="24923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6548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6F7A0F0-DB86-4635-9B3A-BACAF828FC00}"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normAutofit/>
          </a:bodyPr>
          <a:lstStyle/>
          <a:p>
            <a:r>
              <a:rPr lang="en-US" altLang="en-US" sz="6000" dirty="0"/>
              <a:t>Bacteria </a:t>
            </a:r>
            <a:r>
              <a:rPr lang="en-US" altLang="en-US" sz="6000" dirty="0" smtClean="0"/>
              <a:t>Shapes</a:t>
            </a:r>
          </a:p>
        </p:txBody>
      </p:sp>
      <p:sp>
        <p:nvSpPr>
          <p:cNvPr id="7172" name="Rectangle 3"/>
          <p:cNvSpPr>
            <a:spLocks noGrp="1" noChangeArrowheads="1"/>
          </p:cNvSpPr>
          <p:nvPr>
            <p:ph type="body" sz="half" idx="1"/>
          </p:nvPr>
        </p:nvSpPr>
        <p:spPr>
          <a:xfrm>
            <a:off x="304800" y="1981200"/>
            <a:ext cx="8001000" cy="4297363"/>
          </a:xfrm>
        </p:spPr>
        <p:txBody>
          <a:bodyPr>
            <a:normAutofit/>
          </a:bodyPr>
          <a:lstStyle/>
          <a:p>
            <a:pPr eaLnBrk="1" hangingPunct="1"/>
            <a:r>
              <a:rPr lang="en-US" altLang="en-US" sz="3600" dirty="0" smtClean="0"/>
              <a:t>Cocci:</a:t>
            </a:r>
          </a:p>
          <a:p>
            <a:pPr lvl="1" eaLnBrk="1" hangingPunct="1"/>
            <a:r>
              <a:rPr lang="en-US" altLang="en-US" sz="3600" dirty="0" smtClean="0"/>
              <a:t>Spherical or egg-shaped</a:t>
            </a:r>
          </a:p>
          <a:p>
            <a:pPr lvl="1" eaLnBrk="1" hangingPunct="1"/>
            <a:r>
              <a:rPr lang="en-US" altLang="en-US" sz="3600" dirty="0" smtClean="0"/>
              <a:t>Chains are streptococci</a:t>
            </a:r>
          </a:p>
          <a:p>
            <a:pPr lvl="1" eaLnBrk="1" hangingPunct="1"/>
            <a:r>
              <a:rPr lang="en-US" altLang="en-US" sz="3600" dirty="0" smtClean="0"/>
              <a:t>Clusters are staphylococci</a:t>
            </a:r>
          </a:p>
          <a:p>
            <a:pPr lvl="1" eaLnBrk="1" hangingPunct="1"/>
            <a:r>
              <a:rPr lang="en-US" altLang="en-US" sz="3600" dirty="0" smtClean="0"/>
              <a:t>Examples: strep and pneumonia infections</a:t>
            </a:r>
          </a:p>
          <a:p>
            <a:pPr lvl="1" eaLnBrk="1" hangingPunct="1"/>
            <a:endParaRPr lang="en-US" altLang="en-US" sz="3600" dirty="0" smtClean="0"/>
          </a:p>
        </p:txBody>
      </p:sp>
      <p:grpSp>
        <p:nvGrpSpPr>
          <p:cNvPr id="7173" name="Group 10"/>
          <p:cNvGrpSpPr>
            <a:grpSpLocks/>
          </p:cNvGrpSpPr>
          <p:nvPr/>
        </p:nvGrpSpPr>
        <p:grpSpPr bwMode="auto">
          <a:xfrm>
            <a:off x="7162800" y="2057400"/>
            <a:ext cx="1603375" cy="1679575"/>
            <a:chOff x="4512" y="1296"/>
            <a:chExt cx="1010" cy="1058"/>
          </a:xfrm>
        </p:grpSpPr>
        <p:pic>
          <p:nvPicPr>
            <p:cNvPr id="7174" name="Picture 7" descr="dd01775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96" y="1584"/>
              <a:ext cx="626" cy="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dd01775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60" y="1728"/>
              <a:ext cx="626" cy="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6" descr="dd01775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8" y="1296"/>
              <a:ext cx="626" cy="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9" descr="dd01775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12" y="1440"/>
              <a:ext cx="626" cy="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1768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D14358B6-0F3F-4199-A63A-7EECE1F69EA5}"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r>
              <a:rPr lang="en-US" altLang="en-US" dirty="0"/>
              <a:t>Bacteria Shapes</a:t>
            </a:r>
          </a:p>
        </p:txBody>
      </p:sp>
      <p:sp>
        <p:nvSpPr>
          <p:cNvPr id="8196" name="Rectangle 4"/>
          <p:cNvSpPr>
            <a:spLocks noGrp="1" noChangeArrowheads="1"/>
          </p:cNvSpPr>
          <p:nvPr>
            <p:ph type="body" sz="half" idx="2"/>
          </p:nvPr>
        </p:nvSpPr>
        <p:spPr>
          <a:xfrm>
            <a:off x="457200" y="1752600"/>
            <a:ext cx="8305800" cy="4297363"/>
          </a:xfrm>
        </p:spPr>
        <p:txBody>
          <a:bodyPr>
            <a:normAutofit/>
          </a:bodyPr>
          <a:lstStyle/>
          <a:p>
            <a:pPr eaLnBrk="1" hangingPunct="1"/>
            <a:r>
              <a:rPr lang="en-US" altLang="en-US" sz="3600" dirty="0" smtClean="0"/>
              <a:t>Bacilli:</a:t>
            </a:r>
          </a:p>
          <a:p>
            <a:pPr lvl="1" eaLnBrk="1" hangingPunct="1"/>
            <a:r>
              <a:rPr lang="en-US" altLang="en-US" sz="3600" dirty="0" smtClean="0"/>
              <a:t>Rod shaped</a:t>
            </a:r>
          </a:p>
          <a:p>
            <a:pPr lvl="1" eaLnBrk="1" hangingPunct="1"/>
            <a:r>
              <a:rPr lang="en-US" altLang="en-US" sz="3600" dirty="0" smtClean="0"/>
              <a:t>Examples: anthrax and salmonella</a:t>
            </a:r>
          </a:p>
          <a:p>
            <a:pPr eaLnBrk="1" hangingPunct="1"/>
            <a:r>
              <a:rPr lang="en-US" altLang="en-US" sz="3600" dirty="0" err="1" smtClean="0"/>
              <a:t>Spirilla</a:t>
            </a:r>
            <a:r>
              <a:rPr lang="en-US" altLang="en-US" sz="3600" dirty="0" smtClean="0"/>
              <a:t>:</a:t>
            </a:r>
          </a:p>
          <a:p>
            <a:pPr lvl="1" eaLnBrk="1" hangingPunct="1"/>
            <a:r>
              <a:rPr lang="en-US" altLang="en-US" sz="3600" dirty="0" smtClean="0"/>
              <a:t>Spiral or corkscrew shaped</a:t>
            </a:r>
          </a:p>
          <a:p>
            <a:pPr lvl="1" eaLnBrk="1" hangingPunct="1"/>
            <a:r>
              <a:rPr lang="en-US" altLang="en-US" sz="3600" dirty="0" smtClean="0"/>
              <a:t>Examples: leptospirosis</a:t>
            </a:r>
          </a:p>
          <a:p>
            <a:pPr eaLnBrk="1" hangingPunct="1"/>
            <a:endParaRPr lang="en-US" altLang="en-US" sz="3600" dirty="0" smtClean="0"/>
          </a:p>
        </p:txBody>
      </p:sp>
      <p:grpSp>
        <p:nvGrpSpPr>
          <p:cNvPr id="8197" name="Group 10"/>
          <p:cNvGrpSpPr>
            <a:grpSpLocks/>
          </p:cNvGrpSpPr>
          <p:nvPr/>
        </p:nvGrpSpPr>
        <p:grpSpPr bwMode="auto">
          <a:xfrm>
            <a:off x="7086600" y="1981200"/>
            <a:ext cx="1295400" cy="304800"/>
            <a:chOff x="3744" y="1152"/>
            <a:chExt cx="1440" cy="336"/>
          </a:xfrm>
        </p:grpSpPr>
        <p:sp>
          <p:nvSpPr>
            <p:cNvPr id="8215" name="Rectangle 7"/>
            <p:cNvSpPr>
              <a:spLocks noChangeArrowheads="1"/>
            </p:cNvSpPr>
            <p:nvPr/>
          </p:nvSpPr>
          <p:spPr bwMode="auto">
            <a:xfrm>
              <a:off x="3936" y="1152"/>
              <a:ext cx="1056" cy="336"/>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6" name="Oval 8"/>
            <p:cNvSpPr>
              <a:spLocks noChangeArrowheads="1"/>
            </p:cNvSpPr>
            <p:nvPr/>
          </p:nvSpPr>
          <p:spPr bwMode="auto">
            <a:xfrm>
              <a:off x="3744"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7" name="Oval 9"/>
            <p:cNvSpPr>
              <a:spLocks noChangeArrowheads="1"/>
            </p:cNvSpPr>
            <p:nvPr/>
          </p:nvSpPr>
          <p:spPr bwMode="auto">
            <a:xfrm>
              <a:off x="4752"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grpSp>
        <p:nvGrpSpPr>
          <p:cNvPr id="8198" name="Group 11"/>
          <p:cNvGrpSpPr>
            <a:grpSpLocks/>
          </p:cNvGrpSpPr>
          <p:nvPr/>
        </p:nvGrpSpPr>
        <p:grpSpPr bwMode="auto">
          <a:xfrm>
            <a:off x="5638800" y="2514600"/>
            <a:ext cx="1295400" cy="304800"/>
            <a:chOff x="3744" y="1152"/>
            <a:chExt cx="1440" cy="336"/>
          </a:xfrm>
        </p:grpSpPr>
        <p:sp>
          <p:nvSpPr>
            <p:cNvPr id="8212" name="Rectangle 12"/>
            <p:cNvSpPr>
              <a:spLocks noChangeArrowheads="1"/>
            </p:cNvSpPr>
            <p:nvPr/>
          </p:nvSpPr>
          <p:spPr bwMode="auto">
            <a:xfrm>
              <a:off x="3936" y="1152"/>
              <a:ext cx="1056" cy="336"/>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3" name="Oval 13"/>
            <p:cNvSpPr>
              <a:spLocks noChangeArrowheads="1"/>
            </p:cNvSpPr>
            <p:nvPr/>
          </p:nvSpPr>
          <p:spPr bwMode="auto">
            <a:xfrm>
              <a:off x="3744"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4" name="Oval 14"/>
            <p:cNvSpPr>
              <a:spLocks noChangeArrowheads="1"/>
            </p:cNvSpPr>
            <p:nvPr/>
          </p:nvSpPr>
          <p:spPr bwMode="auto">
            <a:xfrm>
              <a:off x="4752"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grpSp>
        <p:nvGrpSpPr>
          <p:cNvPr id="8199" name="Group 15"/>
          <p:cNvGrpSpPr>
            <a:grpSpLocks/>
          </p:cNvGrpSpPr>
          <p:nvPr/>
        </p:nvGrpSpPr>
        <p:grpSpPr bwMode="auto">
          <a:xfrm rot="-1912776">
            <a:off x="5181600" y="2057400"/>
            <a:ext cx="1295400" cy="304800"/>
            <a:chOff x="3744" y="1152"/>
            <a:chExt cx="1440" cy="336"/>
          </a:xfrm>
        </p:grpSpPr>
        <p:sp>
          <p:nvSpPr>
            <p:cNvPr id="8209" name="Rectangle 16"/>
            <p:cNvSpPr>
              <a:spLocks noChangeArrowheads="1"/>
            </p:cNvSpPr>
            <p:nvPr/>
          </p:nvSpPr>
          <p:spPr bwMode="auto">
            <a:xfrm>
              <a:off x="3936" y="1152"/>
              <a:ext cx="1056" cy="336"/>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0" name="Oval 17"/>
            <p:cNvSpPr>
              <a:spLocks noChangeArrowheads="1"/>
            </p:cNvSpPr>
            <p:nvPr/>
          </p:nvSpPr>
          <p:spPr bwMode="auto">
            <a:xfrm>
              <a:off x="3744"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11" name="Oval 18"/>
            <p:cNvSpPr>
              <a:spLocks noChangeArrowheads="1"/>
            </p:cNvSpPr>
            <p:nvPr/>
          </p:nvSpPr>
          <p:spPr bwMode="auto">
            <a:xfrm>
              <a:off x="4752"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grpSp>
        <p:nvGrpSpPr>
          <p:cNvPr id="8200" name="Group 19"/>
          <p:cNvGrpSpPr>
            <a:grpSpLocks/>
          </p:cNvGrpSpPr>
          <p:nvPr/>
        </p:nvGrpSpPr>
        <p:grpSpPr bwMode="auto">
          <a:xfrm rot="3130635">
            <a:off x="6362700" y="2171700"/>
            <a:ext cx="1295400" cy="304800"/>
            <a:chOff x="3744" y="1152"/>
            <a:chExt cx="1440" cy="336"/>
          </a:xfrm>
        </p:grpSpPr>
        <p:sp>
          <p:nvSpPr>
            <p:cNvPr id="8206" name="Rectangle 20"/>
            <p:cNvSpPr>
              <a:spLocks noChangeArrowheads="1"/>
            </p:cNvSpPr>
            <p:nvPr/>
          </p:nvSpPr>
          <p:spPr bwMode="auto">
            <a:xfrm>
              <a:off x="3936" y="1152"/>
              <a:ext cx="1056" cy="336"/>
            </a:xfrm>
            <a:prstGeom prst="rect">
              <a:avLst/>
            </a:prstGeom>
            <a:solidFill>
              <a:srgbClr val="8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07" name="Oval 21"/>
            <p:cNvSpPr>
              <a:spLocks noChangeArrowheads="1"/>
            </p:cNvSpPr>
            <p:nvPr/>
          </p:nvSpPr>
          <p:spPr bwMode="auto">
            <a:xfrm>
              <a:off x="3744"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sp>
          <p:nvSpPr>
            <p:cNvPr id="8208" name="Oval 22"/>
            <p:cNvSpPr>
              <a:spLocks noChangeArrowheads="1"/>
            </p:cNvSpPr>
            <p:nvPr/>
          </p:nvSpPr>
          <p:spPr bwMode="auto">
            <a:xfrm>
              <a:off x="4752" y="1152"/>
              <a:ext cx="432" cy="336"/>
            </a:xfrm>
            <a:prstGeom prst="ellipse">
              <a:avLst/>
            </a:pr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endParaRPr lang="en-US" altLang="en-US"/>
            </a:p>
          </p:txBody>
        </p:sp>
      </p:grpSp>
      <p:grpSp>
        <p:nvGrpSpPr>
          <p:cNvPr id="8201" name="Group 45"/>
          <p:cNvGrpSpPr>
            <a:grpSpLocks/>
          </p:cNvGrpSpPr>
          <p:nvPr/>
        </p:nvGrpSpPr>
        <p:grpSpPr bwMode="auto">
          <a:xfrm>
            <a:off x="6858000" y="4572000"/>
            <a:ext cx="1776413" cy="1219200"/>
            <a:chOff x="4320" y="2880"/>
            <a:chExt cx="1119" cy="768"/>
          </a:xfrm>
        </p:grpSpPr>
        <p:pic>
          <p:nvPicPr>
            <p:cNvPr id="8202" name="Picture 44" descr="j0199200"/>
            <p:cNvPicPr>
              <a:picLocks noChangeAspect="1" noChangeArrowheads="1"/>
            </p:cNvPicPr>
            <p:nvPr/>
          </p:nvPicPr>
          <p:blipFill>
            <a:blip r:embed="rId3" cstate="print">
              <a:extLst>
                <a:ext uri="{28A0092B-C50C-407E-A947-70E740481C1C}">
                  <a14:useLocalDpi xmlns:a14="http://schemas.microsoft.com/office/drawing/2010/main" val="0"/>
                </a:ext>
              </a:extLst>
            </a:blip>
            <a:srcRect t="42152" r="1997" b="14462"/>
            <a:stretch>
              <a:fillRect/>
            </a:stretch>
          </p:blipFill>
          <p:spPr bwMode="auto">
            <a:xfrm rot="1162746">
              <a:off x="4800" y="2976"/>
              <a:ext cx="601"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26" descr="j0199200"/>
            <p:cNvPicPr>
              <a:picLocks noChangeAspect="1" noChangeArrowheads="1"/>
            </p:cNvPicPr>
            <p:nvPr/>
          </p:nvPicPr>
          <p:blipFill>
            <a:blip r:embed="rId3" cstate="print">
              <a:extLst>
                <a:ext uri="{28A0092B-C50C-407E-A947-70E740481C1C}">
                  <a14:useLocalDpi xmlns:a14="http://schemas.microsoft.com/office/drawing/2010/main" val="0"/>
                </a:ext>
              </a:extLst>
            </a:blip>
            <a:srcRect t="42152" r="1997" b="14462"/>
            <a:stretch>
              <a:fillRect/>
            </a:stretch>
          </p:blipFill>
          <p:spPr bwMode="auto">
            <a:xfrm rot="-1534350">
              <a:off x="4752" y="2928"/>
              <a:ext cx="687"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23" descr="j0199200"/>
            <p:cNvPicPr>
              <a:picLocks noChangeAspect="1" noChangeArrowheads="1"/>
            </p:cNvPicPr>
            <p:nvPr/>
          </p:nvPicPr>
          <p:blipFill>
            <a:blip r:embed="rId3" cstate="print">
              <a:extLst>
                <a:ext uri="{28A0092B-C50C-407E-A947-70E740481C1C}">
                  <a14:useLocalDpi xmlns:a14="http://schemas.microsoft.com/office/drawing/2010/main" val="0"/>
                </a:ext>
              </a:extLst>
            </a:blip>
            <a:srcRect t="42152" r="1997" b="14462"/>
            <a:stretch>
              <a:fillRect/>
            </a:stretch>
          </p:blipFill>
          <p:spPr bwMode="auto">
            <a:xfrm>
              <a:off x="4512" y="2880"/>
              <a:ext cx="687" cy="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24" descr="j0199200"/>
            <p:cNvPicPr>
              <a:picLocks noChangeAspect="1" noChangeArrowheads="1"/>
            </p:cNvPicPr>
            <p:nvPr/>
          </p:nvPicPr>
          <p:blipFill>
            <a:blip r:embed="rId3" cstate="print">
              <a:extLst>
                <a:ext uri="{28A0092B-C50C-407E-A947-70E740481C1C}">
                  <a14:useLocalDpi xmlns:a14="http://schemas.microsoft.com/office/drawing/2010/main" val="0"/>
                </a:ext>
              </a:extLst>
            </a:blip>
            <a:srcRect t="42152" r="1997" b="14462"/>
            <a:stretch>
              <a:fillRect/>
            </a:stretch>
          </p:blipFill>
          <p:spPr bwMode="auto">
            <a:xfrm rot="-494974">
              <a:off x="4320" y="3024"/>
              <a:ext cx="687" cy="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42420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9E3E21B-1E25-48D1-8122-B25A993ABC3B}"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r>
              <a:rPr lang="en-US" altLang="en-US" dirty="0"/>
              <a:t>Virus</a:t>
            </a:r>
          </a:p>
        </p:txBody>
      </p:sp>
      <p:sp>
        <p:nvSpPr>
          <p:cNvPr id="9220" name="Rectangle 3"/>
          <p:cNvSpPr>
            <a:spLocks noGrp="1" noChangeArrowheads="1"/>
          </p:cNvSpPr>
          <p:nvPr>
            <p:ph type="body" idx="1"/>
          </p:nvPr>
        </p:nvSpPr>
        <p:spPr/>
        <p:txBody>
          <a:bodyPr>
            <a:normAutofit/>
          </a:bodyPr>
          <a:lstStyle/>
          <a:p>
            <a:pPr eaLnBrk="1" hangingPunct="1"/>
            <a:r>
              <a:rPr lang="en-US" altLang="en-US" sz="3600" dirty="0" smtClean="0"/>
              <a:t>Very tiny</a:t>
            </a:r>
          </a:p>
          <a:p>
            <a:pPr eaLnBrk="1" hangingPunct="1"/>
            <a:r>
              <a:rPr lang="en-US" altLang="en-US" sz="3600" dirty="0" smtClean="0"/>
              <a:t>Have a core of nucleic acid with a protein covering</a:t>
            </a:r>
          </a:p>
          <a:p>
            <a:pPr eaLnBrk="1" hangingPunct="1"/>
            <a:r>
              <a:rPr lang="en-US" altLang="en-US" sz="3600" dirty="0" smtClean="0"/>
              <a:t>Characteristics of both living and nonliving material</a:t>
            </a:r>
          </a:p>
          <a:p>
            <a:pPr eaLnBrk="1" hangingPunct="1"/>
            <a:r>
              <a:rPr lang="en-US" altLang="en-US" sz="3600" dirty="0" smtClean="0"/>
              <a:t>Only grow and reproduce inside a living cell</a:t>
            </a:r>
          </a:p>
        </p:txBody>
      </p:sp>
    </p:spTree>
    <p:extLst>
      <p:ext uri="{BB962C8B-B14F-4D97-AF65-F5344CB8AC3E}">
        <p14:creationId xmlns:p14="http://schemas.microsoft.com/office/powerpoint/2010/main" val="2320817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F84E44D-B975-476E-AF57-41B13140F9F6}"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r>
              <a:rPr lang="en-US" altLang="en-US" dirty="0"/>
              <a:t>Virus Size</a:t>
            </a:r>
          </a:p>
        </p:txBody>
      </p:sp>
      <p:sp>
        <p:nvSpPr>
          <p:cNvPr id="10244" name="Rectangle 3"/>
          <p:cNvSpPr>
            <a:spLocks noGrp="1" noChangeArrowheads="1"/>
          </p:cNvSpPr>
          <p:nvPr>
            <p:ph type="body" idx="1"/>
          </p:nvPr>
        </p:nvSpPr>
        <p:spPr>
          <a:xfrm>
            <a:off x="457200" y="1828800"/>
            <a:ext cx="8686800" cy="4297363"/>
          </a:xfrm>
        </p:spPr>
        <p:txBody>
          <a:bodyPr/>
          <a:lstStyle/>
          <a:p>
            <a:pPr eaLnBrk="1" hangingPunct="1"/>
            <a:r>
              <a:rPr lang="en-US" altLang="en-US" sz="3600" dirty="0" smtClean="0"/>
              <a:t>To see a virus, go to</a:t>
            </a:r>
          </a:p>
          <a:p>
            <a:pPr lvl="1" eaLnBrk="1" hangingPunct="1"/>
            <a:r>
              <a:rPr lang="en-US" altLang="en-US" sz="3600" dirty="0" smtClean="0"/>
              <a:t> </a:t>
            </a:r>
            <a:r>
              <a:rPr lang="en-US" altLang="en-US" sz="3600" dirty="0" smtClean="0">
                <a:hlinkClick r:id="rId3"/>
              </a:rPr>
              <a:t>http://www.cellsalive.com/howbig.htm</a:t>
            </a:r>
            <a:endParaRPr lang="en-US" altLang="en-US" sz="3600" dirty="0" smtClean="0"/>
          </a:p>
          <a:p>
            <a:pPr eaLnBrk="1" hangingPunct="1"/>
            <a:r>
              <a:rPr lang="en-US" altLang="en-US" sz="3600" dirty="0" smtClean="0"/>
              <a:t>What is a nm?</a:t>
            </a:r>
          </a:p>
          <a:p>
            <a:pPr lvl="1" eaLnBrk="1" hangingPunct="1"/>
            <a:r>
              <a:rPr lang="en-US" altLang="en-US" sz="3600" dirty="0" smtClean="0"/>
              <a:t>Nanometer = .00000004 inches</a:t>
            </a:r>
          </a:p>
          <a:p>
            <a:pPr eaLnBrk="1" hangingPunct="1"/>
            <a:r>
              <a:rPr lang="en-US" altLang="en-US" sz="3600" dirty="0" smtClean="0"/>
              <a:t>Example: influenza</a:t>
            </a:r>
          </a:p>
        </p:txBody>
      </p:sp>
      <p:pic>
        <p:nvPicPr>
          <p:cNvPr id="10245" name="Picture 4" descr="j043242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410200" y="4994275"/>
            <a:ext cx="187325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3469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4EE369C-0AC3-4757-96DE-B6BE3E05603F}" type="slidenum">
              <a:rPr lang="en-US" altLang="en-US" sz="1400"/>
              <a:pPr eaLnBrk="1" hangingPunct="1"/>
              <a:t>9</a:t>
            </a:fld>
            <a:endParaRPr lang="en-US" altLang="en-US" sz="1400"/>
          </a:p>
        </p:txBody>
      </p:sp>
      <p:sp>
        <p:nvSpPr>
          <p:cNvPr id="11267" name="Rectangle 2"/>
          <p:cNvSpPr>
            <a:spLocks noGrp="1" noChangeArrowheads="1"/>
          </p:cNvSpPr>
          <p:nvPr>
            <p:ph type="title"/>
          </p:nvPr>
        </p:nvSpPr>
        <p:spPr/>
        <p:txBody>
          <a:bodyPr/>
          <a:lstStyle/>
          <a:p>
            <a:r>
              <a:rPr lang="en-US" altLang="en-US" dirty="0"/>
              <a:t>Fungus</a:t>
            </a:r>
          </a:p>
        </p:txBody>
      </p:sp>
      <p:sp>
        <p:nvSpPr>
          <p:cNvPr id="11268" name="Rectangle 3"/>
          <p:cNvSpPr>
            <a:spLocks noGrp="1" noChangeArrowheads="1"/>
          </p:cNvSpPr>
          <p:nvPr>
            <p:ph type="body" idx="1"/>
          </p:nvPr>
        </p:nvSpPr>
        <p:spPr/>
        <p:txBody>
          <a:bodyPr/>
          <a:lstStyle/>
          <a:p>
            <a:pPr eaLnBrk="1" hangingPunct="1"/>
            <a:r>
              <a:rPr lang="en-US" altLang="en-US" sz="3600" dirty="0" smtClean="0"/>
              <a:t>Eukaryotes – have membrane-bound organelles</a:t>
            </a:r>
          </a:p>
          <a:p>
            <a:pPr eaLnBrk="1" hangingPunct="1"/>
            <a:r>
              <a:rPr lang="en-US" altLang="en-US" sz="3600" dirty="0" smtClean="0"/>
              <a:t>Common forms include molds and yeasts</a:t>
            </a:r>
          </a:p>
          <a:p>
            <a:pPr eaLnBrk="1" hangingPunct="1"/>
            <a:r>
              <a:rPr lang="en-US" altLang="en-US" sz="3600" dirty="0" smtClean="0"/>
              <a:t>Example: Ringworm</a:t>
            </a:r>
          </a:p>
          <a:p>
            <a:pPr eaLnBrk="1" hangingPunct="1"/>
            <a:endParaRPr lang="en-US" altLang="en-US" sz="3600" dirty="0" smtClean="0"/>
          </a:p>
          <a:p>
            <a:pPr eaLnBrk="1" hangingPunct="1"/>
            <a:endParaRPr lang="en-US" altLang="en-US" sz="3600" dirty="0" smtClean="0"/>
          </a:p>
        </p:txBody>
      </p:sp>
      <p:pic>
        <p:nvPicPr>
          <p:cNvPr id="11269" name="Picture 4" descr="j042444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3200" y="4271907"/>
            <a:ext cx="1612900"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9672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59</TotalTime>
  <Words>1188</Words>
  <Application>Microsoft Office PowerPoint</Application>
  <PresentationFormat>On-screen Show (4:3)</PresentationFormat>
  <Paragraphs>152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NRE_PowerPoint_Template</vt:lpstr>
      <vt:lpstr>PowerPoint Presentation</vt:lpstr>
      <vt:lpstr>Infectious Disease Causing Agents</vt:lpstr>
      <vt:lpstr>Agents That Infect Animals</vt:lpstr>
      <vt:lpstr>Bacteria</vt:lpstr>
      <vt:lpstr>Bacteria Shapes</vt:lpstr>
      <vt:lpstr>Bacteria Shapes</vt:lpstr>
      <vt:lpstr>Virus</vt:lpstr>
      <vt:lpstr>Virus Size</vt:lpstr>
      <vt:lpstr>Fungus</vt:lpstr>
      <vt:lpstr>Protozoa</vt:lpstr>
      <vt:lpstr>Prions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Infectious Disease Causing Agents</dc:title>
  <dc:subject>ASA - Lesson 8.1 Popular Pathogens</dc:subject>
  <dc:creator>Marlene Mensch</dc:creator>
  <cp:lastModifiedBy>Leslie Fairchild</cp:lastModifiedBy>
  <cp:revision>10</cp:revision>
  <dcterms:created xsi:type="dcterms:W3CDTF">2015-01-12T11:48:55Z</dcterms:created>
  <dcterms:modified xsi:type="dcterms:W3CDTF">2015-04-13T17:42:17Z</dcterms:modified>
</cp:coreProperties>
</file>