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256" r:id="rId2"/>
    <p:sldId id="258" r:id="rId3"/>
    <p:sldId id="272" r:id="rId4"/>
    <p:sldId id="273" r:id="rId5"/>
    <p:sldId id="274" r:id="rId6"/>
    <p:sldId id="275" r:id="rId7"/>
    <p:sldId id="276" r:id="rId8"/>
    <p:sldId id="277" r:id="rId9"/>
    <p:sldId id="278" r:id="rId10"/>
    <p:sldId id="279" r:id="rId11"/>
    <p:sldId id="280" r:id="rId12"/>
    <p:sldId id="25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lene Mensch" initials="MM" lastIdx="2" clrIdx="0">
    <p:extLst>
      <p:ext uri="{19B8F6BF-5375-455C-9EA6-DF929625EA0E}">
        <p15:presenceInfo xmlns:p15="http://schemas.microsoft.com/office/powerpoint/2012/main" userId="e1c724a07b98bdc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FF1D"/>
    <a:srgbClr val="9966FF"/>
    <a:srgbClr val="FF05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2729" autoAdjust="0"/>
  </p:normalViewPr>
  <p:slideViewPr>
    <p:cSldViewPr>
      <p:cViewPr varScale="1">
        <p:scale>
          <a:sx n="70" d="100"/>
          <a:sy n="70" d="100"/>
        </p:scale>
        <p:origin x="1766"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0" d="100"/>
          <a:sy n="70" d="100"/>
        </p:scale>
        <p:origin x="324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24200" cy="457200"/>
          </a:xfrm>
          <a:prstGeom prst="rect">
            <a:avLst/>
          </a:prstGeom>
        </p:spPr>
        <p:txBody>
          <a:bodyPr vert="horz" lIns="91440" tIns="45720" rIns="91440" bIns="45720" rtlCol="0"/>
          <a:lstStyle>
            <a:lvl1pPr algn="l">
              <a:defRPr sz="1200"/>
            </a:lvl1pPr>
          </a:lstStyle>
          <a:p>
            <a:pPr lvl="0"/>
            <a:r>
              <a:rPr lang="en-US" altLang="en-US" dirty="0">
                <a:solidFill>
                  <a:prstClr val="black"/>
                </a:solidFill>
                <a:latin typeface="Arial" pitchFamily="34" charset="0"/>
                <a:cs typeface="Arial" pitchFamily="34" charset="0"/>
              </a:rPr>
              <a:t>Guidelines for Using Animals in Education</a:t>
            </a:r>
          </a:p>
          <a:p>
            <a:endParaRPr lang="en-US" altLang="en-US" dirty="0"/>
          </a:p>
          <a:p>
            <a:endParaRPr lang="en-US" dirty="0">
              <a:latin typeface="Arial" pitchFamily="34" charset="0"/>
              <a:cs typeface="Arial" pitchFamily="34" charset="0"/>
            </a:endParaRPr>
          </a:p>
        </p:txBody>
      </p:sp>
      <p:sp>
        <p:nvSpPr>
          <p:cNvPr id="3" name="Date Placeholder 2"/>
          <p:cNvSpPr>
            <a:spLocks noGrp="1"/>
          </p:cNvSpPr>
          <p:nvPr>
            <p:ph type="dt" sz="quarter" idx="1"/>
          </p:nvPr>
        </p:nvSpPr>
        <p:spPr>
          <a:xfrm>
            <a:off x="2971800" y="0"/>
            <a:ext cx="38846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Lesson 3.1 Animal Rights or Animal Wrongs?</a:t>
            </a:r>
            <a:endParaRPr lang="en-US" dirty="0">
              <a:latin typeface="Arial" pitchFamily="34" charset="0"/>
              <a:cs typeface="Arial" pitchFamily="34" charset="0"/>
            </a:endParaRPr>
          </a:p>
        </p:txBody>
      </p:sp>
      <p:sp>
        <p:nvSpPr>
          <p:cNvPr id="4" name="Footer Placeholder 3"/>
          <p:cNvSpPr>
            <a:spLocks noGrp="1"/>
          </p:cNvSpPr>
          <p:nvPr>
            <p:ph type="ftr" sz="quarter" idx="2"/>
          </p:nvPr>
        </p:nvSpPr>
        <p:spPr>
          <a:xfrm>
            <a:off x="0" y="8685213"/>
            <a:ext cx="33528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51402E-0581-4045-9571-3EE683493364}" type="slidenum">
              <a:rPr lang="en-US" smtClean="0">
                <a:latin typeface="Arial" pitchFamily="34" charset="0"/>
                <a:cs typeface="Arial" pitchFamily="34" charset="0"/>
              </a:rPr>
              <a:t>‹#›</a:t>
            </a:fld>
            <a:endParaRPr lang="en-US">
              <a:latin typeface="Arial" pitchFamily="34" charset="0"/>
              <a:cs typeface="Arial"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248149012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marL="0" marR="0" indent="0" algn="l" defTabSz="914400" rtl="0" eaLnBrk="1" fontAlgn="auto" latinLnBrk="0" hangingPunct="1">
              <a:lnSpc>
                <a:spcPct val="100000"/>
              </a:lnSpc>
              <a:spcBef>
                <a:spcPts val="0"/>
              </a:spcBef>
              <a:spcAft>
                <a:spcPts val="0"/>
              </a:spcAft>
              <a:buClrTx/>
              <a:buSzTx/>
              <a:buFontTx/>
              <a:buNone/>
              <a:tabLst/>
              <a:defRPr sz="1200">
                <a:latin typeface="Arial" pitchFamily="34" charset="0"/>
                <a:cs typeface="Arial" pitchFamily="34" charset="0"/>
              </a:defRPr>
            </a:lvl1pPr>
          </a:lstStyle>
          <a:p>
            <a:r>
              <a:rPr lang="en-US" altLang="en-US" dirty="0" smtClean="0">
                <a:solidFill>
                  <a:prstClr val="black"/>
                </a:solidFill>
              </a:rPr>
              <a:t>Guidelines for Using Animals in Education</a:t>
            </a:r>
            <a:endParaRPr lang="en-US" altLang="en-US" dirty="0">
              <a:solidFill>
                <a:prstClr val="black"/>
              </a:solidFill>
            </a:endParaRPr>
          </a:p>
        </p:txBody>
      </p:sp>
      <p:sp>
        <p:nvSpPr>
          <p:cNvPr id="3" name="Date Placeholder 2"/>
          <p:cNvSpPr>
            <a:spLocks noGrp="1"/>
          </p:cNvSpPr>
          <p:nvPr>
            <p:ph type="dt" idx="1"/>
          </p:nvPr>
        </p:nvSpPr>
        <p:spPr>
          <a:xfrm>
            <a:off x="3429000" y="0"/>
            <a:ext cx="34274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3– Lesson 3.1 Animal Rights or Wrongs?</a:t>
            </a:r>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32766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fld id="{36C789E7-B821-4804-81D0-B1DDBDB5FECC}" type="slidenum">
              <a:rPr lang="en-US" smtClean="0"/>
              <a:pPr/>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104357138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dirty="0" smtClean="0">
                <a:latin typeface="Arial" pitchFamily="34" charset="0"/>
                <a:cs typeface="Arial" pitchFamily="34" charset="0"/>
              </a:rPr>
              <a:t>Curriculum for Agricultural Science Education Copyright 2015</a:t>
            </a:r>
          </a:p>
        </p:txBody>
      </p:sp>
      <p:sp>
        <p:nvSpPr>
          <p:cNvPr id="6" name="Header Placeholder 5"/>
          <p:cNvSpPr>
            <a:spLocks noGrp="1"/>
          </p:cNvSpPr>
          <p:nvPr>
            <p:ph type="hdr" sz="quarter" idx="12"/>
          </p:nvPr>
        </p:nvSpPr>
        <p:spPr>
          <a:xfrm>
            <a:off x="0" y="0"/>
            <a:ext cx="3048000" cy="457200"/>
          </a:xfrm>
        </p:spPr>
        <p:txBody>
          <a:bodyPr/>
          <a:lstStyle/>
          <a:p>
            <a:r>
              <a:rPr lang="en-US" altLang="en-US" dirty="0"/>
              <a:t>Guidelines for Using Animals in Education</a:t>
            </a:r>
          </a:p>
        </p:txBody>
      </p:sp>
      <p:sp>
        <p:nvSpPr>
          <p:cNvPr id="8" name="Date Placeholder 6"/>
          <p:cNvSpPr>
            <a:spLocks noGrp="1"/>
          </p:cNvSpPr>
          <p:nvPr>
            <p:ph type="dt" idx="1"/>
          </p:nvPr>
        </p:nvSpPr>
        <p:spPr>
          <a:xfrm>
            <a:off x="2971800" y="0"/>
            <a:ext cx="3884613" cy="457200"/>
          </a:xfrm>
        </p:spPr>
        <p:txBody>
          <a:body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a:t>
            </a:r>
            <a:r>
              <a:rPr lang="en-US" dirty="0">
                <a:latin typeface="Arial" pitchFamily="34" charset="0"/>
                <a:cs typeface="Arial" pitchFamily="34" charset="0"/>
              </a:rPr>
              <a:t>Lesson 3.1 Animal Rights or </a:t>
            </a:r>
            <a:r>
              <a:rPr lang="en-US" dirty="0" smtClean="0">
                <a:latin typeface="Arial" pitchFamily="34" charset="0"/>
                <a:cs typeface="Arial" pitchFamily="34" charset="0"/>
              </a:rPr>
              <a:t>Animal Wrongs</a:t>
            </a:r>
            <a:r>
              <a:rPr lang="en-US" dirty="0">
                <a:latin typeface="Arial" pitchFamily="34" charset="0"/>
                <a:cs typeface="Arial" pitchFamily="34" charset="0"/>
              </a:rPr>
              <a:t>?</a:t>
            </a:r>
            <a:endParaRPr lang="en-US" dirty="0"/>
          </a:p>
        </p:txBody>
      </p:sp>
    </p:spTree>
    <p:extLst>
      <p:ext uri="{BB962C8B-B14F-4D97-AF65-F5344CB8AC3E}">
        <p14:creationId xmlns:p14="http://schemas.microsoft.com/office/powerpoint/2010/main" val="4266326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xfrm>
            <a:off x="0" y="0"/>
            <a:ext cx="31242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Guidelines for Using Animals in Education</a:t>
            </a:r>
          </a:p>
        </p:txBody>
      </p:sp>
      <p:sp>
        <p:nvSpPr>
          <p:cNvPr id="256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lvl="0" eaLnBrk="1" hangingPunct="1"/>
            <a:r>
              <a:rPr lang="en-US" sz="1200" dirty="0">
                <a:solidFill>
                  <a:prstClr val="black"/>
                </a:solidFill>
                <a:cs typeface="Arial" pitchFamily="34" charset="0"/>
              </a:rPr>
              <a:t>Curriculum for Agricultural Science Education Copyright 2015</a:t>
            </a:r>
          </a:p>
        </p:txBody>
      </p:sp>
      <p:sp>
        <p:nvSpPr>
          <p:cNvPr id="256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4576FFC-36EE-486F-AB9A-DC2B1B5DC678}" type="slidenum">
              <a:rPr lang="en-US" altLang="en-US" sz="1200"/>
              <a:pPr eaLnBrk="1" hangingPunct="1"/>
              <a:t>10</a:t>
            </a:fld>
            <a:endParaRPr lang="en-US" altLang="en-US" sz="1200"/>
          </a:p>
        </p:txBody>
      </p:sp>
      <p:sp>
        <p:nvSpPr>
          <p:cNvPr id="25606" name="Rectangle 2"/>
          <p:cNvSpPr>
            <a:spLocks noGrp="1" noRot="1" noChangeAspect="1" noChangeArrowheads="1" noTextEdit="1"/>
          </p:cNvSpPr>
          <p:nvPr>
            <p:ph type="sldImg"/>
          </p:nvPr>
        </p:nvSpPr>
        <p:spPr>
          <a:ln/>
        </p:spPr>
      </p:sp>
      <p:sp>
        <p:nvSpPr>
          <p:cNvPr id="256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Behavioral conditioning studies shall not involve aversive stimuli.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In studies using positive reinforcement, animals should not be deprived of water.</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Food deprivation intervals should be appropriate for the species but should not continue longer than 24 hours.</a:t>
            </a:r>
          </a:p>
        </p:txBody>
      </p:sp>
      <p:sp>
        <p:nvSpPr>
          <p:cNvPr id="8" name="Date Placeholder 6"/>
          <p:cNvSpPr>
            <a:spLocks noGrp="1"/>
          </p:cNvSpPr>
          <p:nvPr>
            <p:ph type="dt" idx="1"/>
          </p:nvPr>
        </p:nvSpPr>
        <p:spPr>
          <a:xfrm>
            <a:off x="2971800" y="0"/>
            <a:ext cx="3884613" cy="457200"/>
          </a:xfrm>
        </p:spPr>
        <p:txBody>
          <a:body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a:t>
            </a:r>
            <a:r>
              <a:rPr lang="en-US" dirty="0">
                <a:latin typeface="Arial" pitchFamily="34" charset="0"/>
                <a:cs typeface="Arial" pitchFamily="34" charset="0"/>
              </a:rPr>
              <a:t>Lesson 3.1 Animal Rights or </a:t>
            </a:r>
            <a:r>
              <a:rPr lang="en-US" dirty="0" smtClean="0">
                <a:latin typeface="Arial" pitchFamily="34" charset="0"/>
                <a:cs typeface="Arial" pitchFamily="34" charset="0"/>
              </a:rPr>
              <a:t>Animal Wrongs</a:t>
            </a:r>
            <a:r>
              <a:rPr lang="en-US" dirty="0">
                <a:latin typeface="Arial" pitchFamily="34" charset="0"/>
                <a:cs typeface="Arial" pitchFamily="34" charset="0"/>
              </a:rPr>
              <a:t>?</a:t>
            </a:r>
            <a:endParaRPr lang="en-US" dirty="0"/>
          </a:p>
        </p:txBody>
      </p:sp>
    </p:spTree>
    <p:extLst>
      <p:ext uri="{BB962C8B-B14F-4D97-AF65-F5344CB8AC3E}">
        <p14:creationId xmlns:p14="http://schemas.microsoft.com/office/powerpoint/2010/main" val="17611339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a:xfrm>
            <a:off x="0" y="0"/>
            <a:ext cx="3048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Guidelines for Using Animals in Education</a:t>
            </a:r>
          </a:p>
        </p:txBody>
      </p:sp>
      <p:sp>
        <p:nvSpPr>
          <p:cNvPr id="2662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lvl="0" eaLnBrk="1" hangingPunct="1"/>
            <a:r>
              <a:rPr lang="en-US" sz="1200" dirty="0">
                <a:solidFill>
                  <a:prstClr val="black"/>
                </a:solidFill>
                <a:cs typeface="Arial" pitchFamily="34" charset="0"/>
              </a:rPr>
              <a:t>Curriculum for Agricultural Science Education Copyright 2015</a:t>
            </a:r>
          </a:p>
        </p:txBody>
      </p:sp>
      <p:sp>
        <p:nvSpPr>
          <p:cNvPr id="266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EB08BDFA-9A87-4EC6-B6E0-9D234D370D2F}" type="slidenum">
              <a:rPr lang="en-US" altLang="en-US" sz="1200"/>
              <a:pPr eaLnBrk="1" hangingPunct="1"/>
              <a:t>11</a:t>
            </a:fld>
            <a:endParaRPr lang="en-US" altLang="en-US" sz="1200"/>
          </a:p>
        </p:txBody>
      </p:sp>
      <p:sp>
        <p:nvSpPr>
          <p:cNvPr id="26630" name="Rectangle 2"/>
          <p:cNvSpPr>
            <a:spLocks noGrp="1" noRot="1" noChangeAspect="1" noChangeArrowheads="1" noTextEdit="1"/>
          </p:cNvSpPr>
          <p:nvPr>
            <p:ph type="sldImg"/>
          </p:nvPr>
        </p:nvSpPr>
        <p:spPr>
          <a:xfrm>
            <a:off x="1346200" y="685800"/>
            <a:ext cx="4165600" cy="3124200"/>
          </a:xfrm>
          <a:ln/>
        </p:spPr>
      </p:sp>
      <p:sp>
        <p:nvSpPr>
          <p:cNvPr id="26631" name="Rectangle 3"/>
          <p:cNvSpPr>
            <a:spLocks noGrp="1" noChangeArrowheads="1"/>
          </p:cNvSpPr>
          <p:nvPr>
            <p:ph type="body" idx="1"/>
          </p:nvPr>
        </p:nvSpPr>
        <p:spPr>
          <a:xfrm>
            <a:off x="685800" y="3962400"/>
            <a:ext cx="5486400" cy="4495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n-US" altLang="en-US" smtClean="0">
                <a:latin typeface="Arial" panose="020B0604020202020204" pitchFamily="34" charset="0"/>
              </a:rPr>
              <a:t>A plan for conducting an experiment with living animals must be prepared in writing and approved prior to initiating the experiment or to obtaining the animals. </a:t>
            </a:r>
          </a:p>
          <a:p>
            <a:pPr marL="228600" indent="-228600" eaLnBrk="1" hangingPunct="1"/>
            <a:endParaRPr lang="en-US" altLang="en-US" smtClean="0">
              <a:latin typeface="Arial" panose="020B0604020202020204" pitchFamily="34" charset="0"/>
            </a:endParaRPr>
          </a:p>
          <a:p>
            <a:pPr marL="228600" indent="-228600" eaLnBrk="1" hangingPunct="1"/>
            <a:r>
              <a:rPr lang="en-US" altLang="en-US" smtClean="0">
                <a:latin typeface="Arial" panose="020B0604020202020204" pitchFamily="34" charset="0"/>
              </a:rPr>
              <a:t>Proper experimental design of projects and concern for animal welfare are important learning experiences and contribute to respect for and appropriate care of animals. </a:t>
            </a:r>
          </a:p>
          <a:p>
            <a:pPr marL="228600" indent="-228600" eaLnBrk="1" hangingPunct="1"/>
            <a:endParaRPr lang="en-US" altLang="en-US" smtClean="0">
              <a:latin typeface="Arial" panose="020B0604020202020204" pitchFamily="34" charset="0"/>
            </a:endParaRPr>
          </a:p>
          <a:p>
            <a:pPr marL="228600" indent="-228600" eaLnBrk="1" hangingPunct="1"/>
            <a:r>
              <a:rPr lang="en-US" altLang="en-US" smtClean="0">
                <a:latin typeface="Arial" panose="020B0604020202020204" pitchFamily="34" charset="0"/>
              </a:rPr>
              <a:t>The plan shall be reviewed by a committee composed of individuals who have the knowledge to understand and evaluate it and who have the authority to approve or disapprove it. The written plan should include the following:</a:t>
            </a:r>
          </a:p>
          <a:p>
            <a:pPr marL="228600" indent="-228600" eaLnBrk="1" hangingPunct="1"/>
            <a:endParaRPr lang="en-US" altLang="en-US" smtClean="0">
              <a:latin typeface="Arial" panose="020B0604020202020204" pitchFamily="34" charset="0"/>
            </a:endParaRPr>
          </a:p>
          <a:p>
            <a:pPr marL="228600" indent="-228600" eaLnBrk="1" hangingPunct="1">
              <a:buFontTx/>
              <a:buAutoNum type="alphaUcPeriod"/>
            </a:pPr>
            <a:r>
              <a:rPr lang="en-US" altLang="en-US" smtClean="0">
                <a:latin typeface="Arial" panose="020B0604020202020204" pitchFamily="34" charset="0"/>
              </a:rPr>
              <a:t>A statement of the specific hypotheses or principles to be tested, illustrated, or taught;</a:t>
            </a:r>
          </a:p>
          <a:p>
            <a:pPr marL="228600" indent="-228600" eaLnBrk="1" hangingPunct="1">
              <a:buFontTx/>
              <a:buAutoNum type="alphaUcPeriod"/>
            </a:pPr>
            <a:r>
              <a:rPr lang="en-US" altLang="en-US" smtClean="0">
                <a:latin typeface="Arial" panose="020B0604020202020204" pitchFamily="34" charset="0"/>
              </a:rPr>
              <a:t>A summary of what is known about the subject under study, including references;</a:t>
            </a:r>
          </a:p>
          <a:p>
            <a:pPr marL="228600" indent="-228600" eaLnBrk="1" hangingPunct="1">
              <a:buFontTx/>
              <a:buAutoNum type="alphaUcPeriod"/>
            </a:pPr>
            <a:r>
              <a:rPr lang="en-US" altLang="en-US" smtClean="0">
                <a:latin typeface="Arial" panose="020B0604020202020204" pitchFamily="34" charset="0"/>
              </a:rPr>
              <a:t>A justification for the use of the species selected and consideration of why a lower vertebrate or invertebrate cannot be used; and</a:t>
            </a:r>
          </a:p>
          <a:p>
            <a:pPr marL="228600" indent="-228600" eaLnBrk="1" hangingPunct="1">
              <a:buFontTx/>
              <a:buAutoNum type="alphaUcPeriod"/>
            </a:pPr>
            <a:r>
              <a:rPr lang="en-US" altLang="en-US" smtClean="0">
                <a:latin typeface="Arial" panose="020B0604020202020204" pitchFamily="34" charset="0"/>
              </a:rPr>
              <a:t>A detailed description of the methods and procedures to be used, including experimental design; data analysis; and all aspects of animal procurement, care, housing, use, and disposal.</a:t>
            </a:r>
          </a:p>
        </p:txBody>
      </p:sp>
      <p:sp>
        <p:nvSpPr>
          <p:cNvPr id="8" name="Date Placeholder 6"/>
          <p:cNvSpPr>
            <a:spLocks noGrp="1"/>
          </p:cNvSpPr>
          <p:nvPr>
            <p:ph type="dt" idx="1"/>
          </p:nvPr>
        </p:nvSpPr>
        <p:spPr>
          <a:xfrm>
            <a:off x="2971800" y="0"/>
            <a:ext cx="3884613" cy="457200"/>
          </a:xfrm>
        </p:spPr>
        <p:txBody>
          <a:body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a:t>
            </a:r>
            <a:r>
              <a:rPr lang="en-US" dirty="0">
                <a:latin typeface="Arial" pitchFamily="34" charset="0"/>
                <a:cs typeface="Arial" pitchFamily="34" charset="0"/>
              </a:rPr>
              <a:t>Lesson 3.1 Animal Rights or </a:t>
            </a:r>
            <a:r>
              <a:rPr lang="en-US" dirty="0" smtClean="0">
                <a:latin typeface="Arial" pitchFamily="34" charset="0"/>
                <a:cs typeface="Arial" pitchFamily="34" charset="0"/>
              </a:rPr>
              <a:t>Animal Wrongs</a:t>
            </a:r>
            <a:r>
              <a:rPr lang="en-US" dirty="0">
                <a:latin typeface="Arial" pitchFamily="34" charset="0"/>
                <a:cs typeface="Arial" pitchFamily="34" charset="0"/>
              </a:rPr>
              <a:t>?</a:t>
            </a:r>
            <a:endParaRPr lang="en-US" dirty="0"/>
          </a:p>
        </p:txBody>
      </p:sp>
    </p:spTree>
    <p:extLst>
      <p:ext uri="{BB962C8B-B14F-4D97-AF65-F5344CB8AC3E}">
        <p14:creationId xmlns:p14="http://schemas.microsoft.com/office/powerpoint/2010/main" val="39986003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12</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a:xfrm>
            <a:off x="0" y="0"/>
            <a:ext cx="3124200" cy="457200"/>
          </a:xfrm>
        </p:spPr>
        <p:txBody>
          <a:bodyPr/>
          <a:lstStyle/>
          <a:p>
            <a:r>
              <a:rPr lang="en-US" altLang="en-US" dirty="0"/>
              <a:t>Guidelines for Using Animals in Education</a:t>
            </a:r>
          </a:p>
        </p:txBody>
      </p:sp>
      <p:sp>
        <p:nvSpPr>
          <p:cNvPr id="8" name="Date Placeholder 6"/>
          <p:cNvSpPr>
            <a:spLocks noGrp="1"/>
          </p:cNvSpPr>
          <p:nvPr>
            <p:ph type="dt" idx="1"/>
          </p:nvPr>
        </p:nvSpPr>
        <p:spPr>
          <a:xfrm>
            <a:off x="2971800" y="0"/>
            <a:ext cx="3884613" cy="457200"/>
          </a:xfrm>
        </p:spPr>
        <p:txBody>
          <a:body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a:t>
            </a:r>
            <a:r>
              <a:rPr lang="en-US" dirty="0">
                <a:latin typeface="Arial" pitchFamily="34" charset="0"/>
                <a:cs typeface="Arial" pitchFamily="34" charset="0"/>
              </a:rPr>
              <a:t>Lesson 3.1 Animal Rights or </a:t>
            </a:r>
            <a:r>
              <a:rPr lang="en-US" dirty="0" smtClean="0">
                <a:latin typeface="Arial" pitchFamily="34" charset="0"/>
                <a:cs typeface="Arial" pitchFamily="34" charset="0"/>
              </a:rPr>
              <a:t>Animal Wrongs</a:t>
            </a:r>
            <a:r>
              <a:rPr lang="en-US" dirty="0">
                <a:latin typeface="Arial" pitchFamily="34" charset="0"/>
                <a:cs typeface="Arial" pitchFamily="34" charset="0"/>
              </a:rPr>
              <a:t>?</a:t>
            </a:r>
            <a:endParaRPr lang="en-US" dirty="0"/>
          </a:p>
        </p:txBody>
      </p:sp>
    </p:spTree>
    <p:extLst>
      <p:ext uri="{BB962C8B-B14F-4D97-AF65-F5344CB8AC3E}">
        <p14:creationId xmlns:p14="http://schemas.microsoft.com/office/powerpoint/2010/main" val="336436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2</a:t>
            </a:fld>
            <a:endParaRPr lang="en-US">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a:xfrm>
            <a:off x="0" y="0"/>
            <a:ext cx="3124200" cy="457200"/>
          </a:xfrm>
        </p:spPr>
        <p:txBody>
          <a:bodyPr/>
          <a:lstStyle/>
          <a:p>
            <a:r>
              <a:rPr lang="en-US" dirty="0" smtClean="0"/>
              <a:t>Guidelines for Using Animals in Education</a:t>
            </a:r>
            <a:endParaRPr lang="en-US" dirty="0"/>
          </a:p>
        </p:txBody>
      </p:sp>
      <p:sp>
        <p:nvSpPr>
          <p:cNvPr id="9" name="Date Placeholder 6"/>
          <p:cNvSpPr>
            <a:spLocks noGrp="1"/>
          </p:cNvSpPr>
          <p:nvPr>
            <p:ph type="dt" idx="1"/>
          </p:nvPr>
        </p:nvSpPr>
        <p:spPr>
          <a:xfrm>
            <a:off x="2971800" y="0"/>
            <a:ext cx="3884613" cy="457200"/>
          </a:xfrm>
        </p:spPr>
        <p:txBody>
          <a:body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a:t>
            </a:r>
            <a:r>
              <a:rPr lang="en-US" dirty="0">
                <a:latin typeface="Arial" pitchFamily="34" charset="0"/>
                <a:cs typeface="Arial" pitchFamily="34" charset="0"/>
              </a:rPr>
              <a:t>Lesson 3.1 Animal Rights or </a:t>
            </a:r>
            <a:r>
              <a:rPr lang="en-US" dirty="0" smtClean="0">
                <a:latin typeface="Arial" pitchFamily="34" charset="0"/>
                <a:cs typeface="Arial" pitchFamily="34" charset="0"/>
              </a:rPr>
              <a:t>Animal Wrongs</a:t>
            </a:r>
            <a:r>
              <a:rPr lang="en-US" dirty="0">
                <a:latin typeface="Arial" pitchFamily="34" charset="0"/>
                <a:cs typeface="Arial" pitchFamily="34" charset="0"/>
              </a:rPr>
              <a:t>?</a:t>
            </a:r>
            <a:endParaRPr lang="en-US" dirty="0"/>
          </a:p>
        </p:txBody>
      </p:sp>
    </p:spTree>
    <p:extLst>
      <p:ext uri="{BB962C8B-B14F-4D97-AF65-F5344CB8AC3E}">
        <p14:creationId xmlns:p14="http://schemas.microsoft.com/office/powerpoint/2010/main" val="3131452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a:xfrm>
            <a:off x="0" y="0"/>
            <a:ext cx="3048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Guidelines for Using Animals in Education</a:t>
            </a:r>
          </a:p>
        </p:txBody>
      </p:sp>
      <p:sp>
        <p:nvSpPr>
          <p:cNvPr id="1843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lvl="0" eaLnBrk="1" hangingPunct="1"/>
            <a:r>
              <a:rPr lang="en-US" sz="1200" dirty="0">
                <a:solidFill>
                  <a:prstClr val="black"/>
                </a:solidFill>
                <a:cs typeface="Arial" pitchFamily="34" charset="0"/>
              </a:rPr>
              <a:t>Curriculum for Agricultural Science Education Copyright 2015</a:t>
            </a:r>
          </a:p>
        </p:txBody>
      </p:sp>
      <p:sp>
        <p:nvSpPr>
          <p:cNvPr id="184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8BE810C6-688D-4E4D-9A77-39FF7D785BE4}" type="slidenum">
              <a:rPr lang="en-US" altLang="en-US" sz="1200"/>
              <a:pPr eaLnBrk="1" hangingPunct="1"/>
              <a:t>3</a:t>
            </a:fld>
            <a:endParaRPr lang="en-US" altLang="en-US" sz="1200"/>
          </a:p>
        </p:txBody>
      </p:sp>
      <p:sp>
        <p:nvSpPr>
          <p:cNvPr id="18438" name="Rectangle 2"/>
          <p:cNvSpPr>
            <a:spLocks noGrp="1" noRot="1" noChangeAspect="1" noChangeArrowheads="1" noTextEdit="1"/>
          </p:cNvSpPr>
          <p:nvPr>
            <p:ph type="sldImg"/>
          </p:nvPr>
        </p:nvSpPr>
        <p:spPr>
          <a:ln/>
        </p:spPr>
      </p:sp>
      <p:sp>
        <p:nvSpPr>
          <p:cNvPr id="184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Observational and natural history studies that are not intrusive, that is, do not interfere with an animal's health or well-being or cause it discomfort are encouraged for all classes of organisms.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When an intrusive study of a living organism is deemed appropriate, consideration should be given first to using plants, including lower plants, such as yeast and fungi and invertebrates with no nervous systems or with primitive ones, including protozoa, </a:t>
            </a:r>
            <a:r>
              <a:rPr lang="en-US" altLang="en-US" dirty="0" err="1" smtClean="0">
                <a:latin typeface="Arial" panose="020B0604020202020204" pitchFamily="34" charset="0"/>
              </a:rPr>
              <a:t>planaria</a:t>
            </a:r>
            <a:r>
              <a:rPr lang="en-US" altLang="en-US" dirty="0" smtClean="0">
                <a:latin typeface="Arial" panose="020B0604020202020204" pitchFamily="34" charset="0"/>
              </a:rPr>
              <a:t>, and insects.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Intrusive studies of invertebrates with advanced nervous systems, such as octopi and vertebrates should be used only when lower invertebrates are not suitable and only under the conditions stated in Principle 10 (See Slide 11).</a:t>
            </a:r>
          </a:p>
        </p:txBody>
      </p:sp>
      <p:sp>
        <p:nvSpPr>
          <p:cNvPr id="9" name="Date Placeholder 6"/>
          <p:cNvSpPr>
            <a:spLocks noGrp="1"/>
          </p:cNvSpPr>
          <p:nvPr>
            <p:ph type="dt" idx="1"/>
          </p:nvPr>
        </p:nvSpPr>
        <p:spPr>
          <a:xfrm>
            <a:off x="2971800" y="0"/>
            <a:ext cx="3884613" cy="457200"/>
          </a:xfrm>
        </p:spPr>
        <p:txBody>
          <a:body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a:t>
            </a:r>
            <a:r>
              <a:rPr lang="en-US" dirty="0">
                <a:latin typeface="Arial" pitchFamily="34" charset="0"/>
                <a:cs typeface="Arial" pitchFamily="34" charset="0"/>
              </a:rPr>
              <a:t>Lesson 3.1 Animal Rights or </a:t>
            </a:r>
            <a:r>
              <a:rPr lang="en-US" dirty="0" smtClean="0">
                <a:latin typeface="Arial" pitchFamily="34" charset="0"/>
                <a:cs typeface="Arial" pitchFamily="34" charset="0"/>
              </a:rPr>
              <a:t>Animal Wrongs</a:t>
            </a:r>
            <a:r>
              <a:rPr lang="en-US" dirty="0">
                <a:latin typeface="Arial" pitchFamily="34" charset="0"/>
                <a:cs typeface="Arial" pitchFamily="34" charset="0"/>
              </a:rPr>
              <a:t>?</a:t>
            </a:r>
            <a:endParaRPr lang="en-US" dirty="0"/>
          </a:p>
        </p:txBody>
      </p:sp>
    </p:spTree>
    <p:extLst>
      <p:ext uri="{BB962C8B-B14F-4D97-AF65-F5344CB8AC3E}">
        <p14:creationId xmlns:p14="http://schemas.microsoft.com/office/powerpoint/2010/main" val="10072143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a:xfrm>
            <a:off x="0" y="0"/>
            <a:ext cx="31242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Guidelines for Using Animals in Education</a:t>
            </a:r>
          </a:p>
        </p:txBody>
      </p:sp>
      <p:sp>
        <p:nvSpPr>
          <p:cNvPr id="1946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lvl="0" eaLnBrk="1" hangingPunct="1"/>
            <a:r>
              <a:rPr lang="en-US" sz="1200" dirty="0">
                <a:solidFill>
                  <a:prstClr val="black"/>
                </a:solidFill>
                <a:cs typeface="Arial" pitchFamily="34" charset="0"/>
              </a:rPr>
              <a:t>Curriculum for Agricultural Science Education Copyright 2015</a:t>
            </a:r>
          </a:p>
        </p:txBody>
      </p:sp>
      <p:sp>
        <p:nvSpPr>
          <p:cNvPr id="194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41F8C40-F2B9-4AC9-980A-C2C92BE876A2}" type="slidenum">
              <a:rPr lang="en-US" altLang="en-US" sz="1200"/>
              <a:pPr eaLnBrk="1" hangingPunct="1"/>
              <a:t>4</a:t>
            </a:fld>
            <a:endParaRPr lang="en-US" altLang="en-US" sz="1200"/>
          </a:p>
        </p:txBody>
      </p:sp>
      <p:sp>
        <p:nvSpPr>
          <p:cNvPr id="19462" name="Rectangle 2"/>
          <p:cNvSpPr>
            <a:spLocks noGrp="1" noRot="1" noChangeAspect="1" noChangeArrowheads="1" noTextEdit="1"/>
          </p:cNvSpPr>
          <p:nvPr>
            <p:ph type="sldImg"/>
          </p:nvPr>
        </p:nvSpPr>
        <p:spPr>
          <a:ln/>
        </p:spPr>
      </p:sp>
      <p:sp>
        <p:nvSpPr>
          <p:cNvPr id="194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Supervision shall be provided by individuals who are knowledgeable about and experienced with the health, husbandry, care, and handling of the animal species used and who understand applicable laws, regulations, and policies.</a:t>
            </a:r>
          </a:p>
        </p:txBody>
      </p:sp>
      <p:sp>
        <p:nvSpPr>
          <p:cNvPr id="8" name="Date Placeholder 6"/>
          <p:cNvSpPr>
            <a:spLocks noGrp="1"/>
          </p:cNvSpPr>
          <p:nvPr>
            <p:ph type="dt" idx="1"/>
          </p:nvPr>
        </p:nvSpPr>
        <p:spPr>
          <a:xfrm>
            <a:off x="2971800" y="0"/>
            <a:ext cx="3884613" cy="457200"/>
          </a:xfrm>
        </p:spPr>
        <p:txBody>
          <a:body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a:t>
            </a:r>
            <a:r>
              <a:rPr lang="en-US" dirty="0">
                <a:latin typeface="Arial" pitchFamily="34" charset="0"/>
                <a:cs typeface="Arial" pitchFamily="34" charset="0"/>
              </a:rPr>
              <a:t>Lesson 3.1 Animal Rights or </a:t>
            </a:r>
            <a:r>
              <a:rPr lang="en-US" dirty="0" smtClean="0">
                <a:latin typeface="Arial" pitchFamily="34" charset="0"/>
                <a:cs typeface="Arial" pitchFamily="34" charset="0"/>
              </a:rPr>
              <a:t>Animal Wrongs</a:t>
            </a:r>
            <a:r>
              <a:rPr lang="en-US" dirty="0">
                <a:latin typeface="Arial" pitchFamily="34" charset="0"/>
                <a:cs typeface="Arial" pitchFamily="34" charset="0"/>
              </a:rPr>
              <a:t>?</a:t>
            </a:r>
            <a:endParaRPr lang="en-US" dirty="0"/>
          </a:p>
        </p:txBody>
      </p:sp>
    </p:spTree>
    <p:extLst>
      <p:ext uri="{BB962C8B-B14F-4D97-AF65-F5344CB8AC3E}">
        <p14:creationId xmlns:p14="http://schemas.microsoft.com/office/powerpoint/2010/main" val="5959764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xfrm>
            <a:off x="0" y="0"/>
            <a:ext cx="3048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Guidelines for Using Animals in Education</a:t>
            </a:r>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lvl="0" eaLnBrk="1" hangingPunct="1"/>
            <a:r>
              <a:rPr lang="en-US" sz="1200" dirty="0">
                <a:solidFill>
                  <a:prstClr val="black"/>
                </a:solidFill>
                <a:cs typeface="Arial" pitchFamily="34" charset="0"/>
              </a:rPr>
              <a:t>Curriculum for Agricultural Science Education Copyright 2015</a:t>
            </a:r>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DB91426-3932-47B8-818F-20C5909BBD9A}" type="slidenum">
              <a:rPr lang="en-US" altLang="en-US" sz="1200"/>
              <a:pPr eaLnBrk="1" hangingPunct="1"/>
              <a:t>5</a:t>
            </a:fld>
            <a:endParaRPr lang="en-US" altLang="en-US" sz="120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n-US" altLang="en-US" dirty="0" smtClean="0">
                <a:latin typeface="Arial" panose="020B0604020202020204" pitchFamily="34" charset="0"/>
              </a:rPr>
              <a:t>Appropriate care for animals must be provided daily, including weekends, holidays, and other times when school is not in session. This care must include:</a:t>
            </a:r>
          </a:p>
          <a:p>
            <a:pPr marL="228600" indent="-228600" eaLnBrk="1" hangingPunct="1"/>
            <a:endParaRPr lang="en-US" altLang="en-US" dirty="0" smtClean="0">
              <a:latin typeface="Arial" panose="020B0604020202020204" pitchFamily="34" charset="0"/>
            </a:endParaRPr>
          </a:p>
          <a:p>
            <a:pPr marL="228600" indent="-228600" eaLnBrk="1" hangingPunct="1">
              <a:buFontTx/>
              <a:buAutoNum type="alphaUcPeriod"/>
            </a:pPr>
            <a:r>
              <a:rPr lang="en-US" altLang="en-US" dirty="0" smtClean="0">
                <a:latin typeface="Arial" panose="020B0604020202020204" pitchFamily="34" charset="0"/>
              </a:rPr>
              <a:t>Nutritious food and clean, fresh water;</a:t>
            </a:r>
          </a:p>
          <a:p>
            <a:pPr marL="228600" indent="-228600" eaLnBrk="1" hangingPunct="1">
              <a:buFontTx/>
              <a:buAutoNum type="alphaUcPeriod"/>
            </a:pPr>
            <a:r>
              <a:rPr lang="en-US" altLang="en-US" dirty="0" smtClean="0">
                <a:latin typeface="Arial" panose="020B0604020202020204" pitchFamily="34" charset="0"/>
              </a:rPr>
              <a:t>Clean housing with space and enrichment suitable for normal species behaviors</a:t>
            </a:r>
          </a:p>
          <a:p>
            <a:pPr marL="228600" indent="-228600" eaLnBrk="1" hangingPunct="1">
              <a:buFontTx/>
              <a:buAutoNum type="alphaUcPeriod"/>
            </a:pPr>
            <a:r>
              <a:rPr lang="en-US" altLang="en-US" dirty="0" smtClean="0">
                <a:latin typeface="Arial" panose="020B0604020202020204" pitchFamily="34" charset="0"/>
              </a:rPr>
              <a:t>Temperature and lighting appropriate for the species.</a:t>
            </a:r>
          </a:p>
        </p:txBody>
      </p:sp>
      <p:sp>
        <p:nvSpPr>
          <p:cNvPr id="8" name="Date Placeholder 6"/>
          <p:cNvSpPr>
            <a:spLocks noGrp="1"/>
          </p:cNvSpPr>
          <p:nvPr>
            <p:ph type="dt" idx="1"/>
          </p:nvPr>
        </p:nvSpPr>
        <p:spPr>
          <a:xfrm>
            <a:off x="2971800" y="0"/>
            <a:ext cx="3884613" cy="457200"/>
          </a:xfrm>
        </p:spPr>
        <p:txBody>
          <a:body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a:t>
            </a:r>
            <a:r>
              <a:rPr lang="en-US" dirty="0">
                <a:latin typeface="Arial" pitchFamily="34" charset="0"/>
                <a:cs typeface="Arial" pitchFamily="34" charset="0"/>
              </a:rPr>
              <a:t>Lesson 3.1 Animal Rights or </a:t>
            </a:r>
            <a:r>
              <a:rPr lang="en-US" dirty="0" smtClean="0">
                <a:latin typeface="Arial" pitchFamily="34" charset="0"/>
                <a:cs typeface="Arial" pitchFamily="34" charset="0"/>
              </a:rPr>
              <a:t>Animal Wrongs</a:t>
            </a:r>
            <a:r>
              <a:rPr lang="en-US" dirty="0">
                <a:latin typeface="Arial" pitchFamily="34" charset="0"/>
                <a:cs typeface="Arial" pitchFamily="34" charset="0"/>
              </a:rPr>
              <a:t>?</a:t>
            </a:r>
            <a:endParaRPr lang="en-US" dirty="0"/>
          </a:p>
        </p:txBody>
      </p:sp>
    </p:spTree>
    <p:extLst>
      <p:ext uri="{BB962C8B-B14F-4D97-AF65-F5344CB8AC3E}">
        <p14:creationId xmlns:p14="http://schemas.microsoft.com/office/powerpoint/2010/main" val="19274716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xfrm>
            <a:off x="0" y="0"/>
            <a:ext cx="31242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Guidelines for Using Animals in Education</a:t>
            </a:r>
          </a:p>
        </p:txBody>
      </p:sp>
      <p:sp>
        <p:nvSpPr>
          <p:cNvPr id="2150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lvl="0" eaLnBrk="1" hangingPunct="1"/>
            <a:r>
              <a:rPr lang="en-US" sz="1200" dirty="0">
                <a:solidFill>
                  <a:prstClr val="black"/>
                </a:solidFill>
                <a:cs typeface="Arial" pitchFamily="34" charset="0"/>
              </a:rPr>
              <a:t>Curriculum for Agricultural Science Education Copyright 2015</a:t>
            </a:r>
          </a:p>
        </p:txBody>
      </p:sp>
      <p:sp>
        <p:nvSpPr>
          <p:cNvPr id="215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ECF5B57-4BDF-4DE2-9949-42AAAD58CE22}" type="slidenum">
              <a:rPr lang="en-US" altLang="en-US" sz="1200"/>
              <a:pPr eaLnBrk="1" hangingPunct="1"/>
              <a:t>6</a:t>
            </a:fld>
            <a:endParaRPr lang="en-US" altLang="en-US" sz="1200"/>
          </a:p>
        </p:txBody>
      </p:sp>
      <p:sp>
        <p:nvSpPr>
          <p:cNvPr id="21510" name="Rectangle 2"/>
          <p:cNvSpPr>
            <a:spLocks noGrp="1" noRot="1" noChangeAspect="1" noChangeArrowheads="1" noTextEdit="1"/>
          </p:cNvSpPr>
          <p:nvPr>
            <p:ph type="sldImg"/>
          </p:nvPr>
        </p:nvSpPr>
        <p:spPr>
          <a:ln/>
        </p:spPr>
      </p:sp>
      <p:sp>
        <p:nvSpPr>
          <p:cNvPr id="215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dirty="0" smtClean="0">
                <a:latin typeface="Arial" panose="020B0604020202020204" pitchFamily="34" charset="0"/>
              </a:rPr>
              <a:t>Principle 4</a:t>
            </a:r>
          </a:p>
          <a:p>
            <a:pPr eaLnBrk="1" hangingPunct="1"/>
            <a:r>
              <a:rPr lang="en-US" altLang="en-US" dirty="0" smtClean="0">
                <a:latin typeface="Arial" panose="020B0604020202020204" pitchFamily="34" charset="0"/>
              </a:rPr>
              <a:t>Animals should be healthy and free of diseases that can be transmitted to humans or to other animals. Veterinary care must be provided as needed.</a:t>
            </a:r>
          </a:p>
          <a:p>
            <a:pPr eaLnBrk="1" hangingPunct="1"/>
            <a:endParaRPr lang="en-US" altLang="en-US" dirty="0" smtClean="0">
              <a:latin typeface="Arial" panose="020B0604020202020204" pitchFamily="34" charset="0"/>
            </a:endParaRPr>
          </a:p>
          <a:p>
            <a:pPr eaLnBrk="1" hangingPunct="1"/>
            <a:r>
              <a:rPr lang="en-US" altLang="en-US" b="1" dirty="0" smtClean="0">
                <a:latin typeface="Arial" panose="020B0604020202020204" pitchFamily="34" charset="0"/>
              </a:rPr>
              <a:t>Principle 5</a:t>
            </a:r>
          </a:p>
          <a:p>
            <a:pPr eaLnBrk="1" hangingPunct="1"/>
            <a:r>
              <a:rPr lang="en-US" altLang="en-US" dirty="0" smtClean="0">
                <a:latin typeface="Arial" panose="020B0604020202020204" pitchFamily="34" charset="0"/>
              </a:rPr>
              <a:t>Students and teachers should immediately report to the school health authority all scratches, bites, and other injuries; allergies; or illnesses.</a:t>
            </a:r>
          </a:p>
        </p:txBody>
      </p:sp>
      <p:sp>
        <p:nvSpPr>
          <p:cNvPr id="8" name="Date Placeholder 6"/>
          <p:cNvSpPr>
            <a:spLocks noGrp="1"/>
          </p:cNvSpPr>
          <p:nvPr>
            <p:ph type="dt" idx="1"/>
          </p:nvPr>
        </p:nvSpPr>
        <p:spPr>
          <a:xfrm>
            <a:off x="2971800" y="0"/>
            <a:ext cx="3884613" cy="457200"/>
          </a:xfrm>
        </p:spPr>
        <p:txBody>
          <a:body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a:t>
            </a:r>
            <a:r>
              <a:rPr lang="en-US" dirty="0">
                <a:latin typeface="Arial" pitchFamily="34" charset="0"/>
                <a:cs typeface="Arial" pitchFamily="34" charset="0"/>
              </a:rPr>
              <a:t>Lesson 3.1 Animal Rights or </a:t>
            </a:r>
            <a:r>
              <a:rPr lang="en-US" dirty="0" smtClean="0">
                <a:latin typeface="Arial" pitchFamily="34" charset="0"/>
                <a:cs typeface="Arial" pitchFamily="34" charset="0"/>
              </a:rPr>
              <a:t>Animal Wrongs</a:t>
            </a:r>
            <a:r>
              <a:rPr lang="en-US" dirty="0">
                <a:latin typeface="Arial" pitchFamily="34" charset="0"/>
                <a:cs typeface="Arial" pitchFamily="34" charset="0"/>
              </a:rPr>
              <a:t>?</a:t>
            </a:r>
            <a:endParaRPr lang="en-US" dirty="0"/>
          </a:p>
        </p:txBody>
      </p:sp>
    </p:spTree>
    <p:extLst>
      <p:ext uri="{BB962C8B-B14F-4D97-AF65-F5344CB8AC3E}">
        <p14:creationId xmlns:p14="http://schemas.microsoft.com/office/powerpoint/2010/main" val="18296297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a:xfrm>
            <a:off x="0" y="0"/>
            <a:ext cx="31242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Guidelines for Using Animals in Education</a:t>
            </a:r>
          </a:p>
        </p:txBody>
      </p:sp>
      <p:sp>
        <p:nvSpPr>
          <p:cNvPr id="2253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lvl="0" eaLnBrk="1" hangingPunct="1"/>
            <a:r>
              <a:rPr lang="en-US" sz="1200" dirty="0">
                <a:solidFill>
                  <a:prstClr val="black"/>
                </a:solidFill>
                <a:cs typeface="Arial" pitchFamily="34" charset="0"/>
              </a:rPr>
              <a:t>Curriculum for Agricultural Science Education Copyright 2015</a:t>
            </a:r>
          </a:p>
        </p:txBody>
      </p:sp>
      <p:sp>
        <p:nvSpPr>
          <p:cNvPr id="225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109D79C3-C6BC-4026-85A6-F73A4BF6DD93}" type="slidenum">
              <a:rPr lang="en-US" altLang="en-US" sz="1200"/>
              <a:pPr eaLnBrk="1" hangingPunct="1"/>
              <a:t>7</a:t>
            </a:fld>
            <a:endParaRPr lang="en-US" altLang="en-US" sz="1200"/>
          </a:p>
        </p:txBody>
      </p:sp>
      <p:sp>
        <p:nvSpPr>
          <p:cNvPr id="22534" name="Rectangle 2"/>
          <p:cNvSpPr>
            <a:spLocks noGrp="1" noRot="1" noChangeAspect="1" noChangeArrowheads="1" noTextEdit="1"/>
          </p:cNvSpPr>
          <p:nvPr>
            <p:ph type="sldImg"/>
          </p:nvPr>
        </p:nvSpPr>
        <p:spPr>
          <a:ln/>
        </p:spPr>
      </p:sp>
      <p:sp>
        <p:nvSpPr>
          <p:cNvPr id="225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Prior to obtaining animals for educational purposes, it is imperative that the school develop a plan for their procurement and ultimate disposal.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Animals must not be captured from or released into the wild without the approval of the responsible wildlife and public health officials.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When euthanasia is necessary, it should be performed in accordance with the most recent recommendations of the American Veterinary Medical Association's 2000 Report of the AVMA Panel on Euthanasia. It should be performed only by someone trained in the appropriate technique.</a:t>
            </a:r>
          </a:p>
        </p:txBody>
      </p:sp>
      <p:sp>
        <p:nvSpPr>
          <p:cNvPr id="8" name="Date Placeholder 6"/>
          <p:cNvSpPr>
            <a:spLocks noGrp="1"/>
          </p:cNvSpPr>
          <p:nvPr>
            <p:ph type="dt" idx="1"/>
          </p:nvPr>
        </p:nvSpPr>
        <p:spPr>
          <a:xfrm>
            <a:off x="2971800" y="0"/>
            <a:ext cx="3884613" cy="457200"/>
          </a:xfrm>
        </p:spPr>
        <p:txBody>
          <a:body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a:t>
            </a:r>
            <a:r>
              <a:rPr lang="en-US" dirty="0">
                <a:latin typeface="Arial" pitchFamily="34" charset="0"/>
                <a:cs typeface="Arial" pitchFamily="34" charset="0"/>
              </a:rPr>
              <a:t>Lesson 3.1 Animal Rights or </a:t>
            </a:r>
            <a:r>
              <a:rPr lang="en-US" dirty="0" smtClean="0">
                <a:latin typeface="Arial" pitchFamily="34" charset="0"/>
                <a:cs typeface="Arial" pitchFamily="34" charset="0"/>
              </a:rPr>
              <a:t>Animal Wrongs</a:t>
            </a:r>
            <a:r>
              <a:rPr lang="en-US" dirty="0">
                <a:latin typeface="Arial" pitchFamily="34" charset="0"/>
                <a:cs typeface="Arial" pitchFamily="34" charset="0"/>
              </a:rPr>
              <a:t>?</a:t>
            </a:r>
            <a:endParaRPr lang="en-US" dirty="0"/>
          </a:p>
        </p:txBody>
      </p:sp>
    </p:spTree>
    <p:extLst>
      <p:ext uri="{BB962C8B-B14F-4D97-AF65-F5344CB8AC3E}">
        <p14:creationId xmlns:p14="http://schemas.microsoft.com/office/powerpoint/2010/main" val="24695342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a:xfrm>
            <a:off x="0" y="0"/>
            <a:ext cx="31242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Guidelines for Using Animals in Education</a:t>
            </a:r>
          </a:p>
        </p:txBody>
      </p:sp>
      <p:sp>
        <p:nvSpPr>
          <p:cNvPr id="2355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lvl="0" eaLnBrk="1" hangingPunct="1"/>
            <a:r>
              <a:rPr lang="en-US" sz="1200" dirty="0">
                <a:solidFill>
                  <a:prstClr val="black"/>
                </a:solidFill>
                <a:cs typeface="Arial" pitchFamily="34" charset="0"/>
              </a:rPr>
              <a:t>Curriculum for Agricultural Science Education Copyright 2015</a:t>
            </a:r>
          </a:p>
        </p:txBody>
      </p:sp>
      <p:sp>
        <p:nvSpPr>
          <p:cNvPr id="235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9257BD8A-49D5-4A11-97FD-5835A97081A7}" type="slidenum">
              <a:rPr lang="en-US" altLang="en-US" sz="1200"/>
              <a:pPr eaLnBrk="1" hangingPunct="1"/>
              <a:t>8</a:t>
            </a:fld>
            <a:endParaRPr lang="en-US" altLang="en-US" sz="1200"/>
          </a:p>
        </p:txBody>
      </p:sp>
      <p:sp>
        <p:nvSpPr>
          <p:cNvPr id="23558" name="Rectangle 2"/>
          <p:cNvSpPr>
            <a:spLocks noGrp="1" noRot="1" noChangeAspect="1" noChangeArrowheads="1" noTextEdit="1"/>
          </p:cNvSpPr>
          <p:nvPr>
            <p:ph type="sldImg"/>
          </p:nvPr>
        </p:nvSpPr>
        <p:spPr>
          <a:ln/>
        </p:spPr>
      </p:sp>
      <p:sp>
        <p:nvSpPr>
          <p:cNvPr id="235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n-US" altLang="en-US" dirty="0" smtClean="0">
                <a:latin typeface="Arial" panose="020B0604020202020204" pitchFamily="34" charset="0"/>
              </a:rPr>
              <a:t>Students shall not conduct experimental procedures on animals that:</a:t>
            </a:r>
          </a:p>
          <a:p>
            <a:pPr marL="228600" indent="-228600" eaLnBrk="1" hangingPunct="1"/>
            <a:endParaRPr lang="en-US" altLang="en-US" dirty="0" smtClean="0">
              <a:latin typeface="Arial" panose="020B0604020202020204" pitchFamily="34" charset="0"/>
            </a:endParaRPr>
          </a:p>
          <a:p>
            <a:pPr marL="228600" indent="-228600" eaLnBrk="1" hangingPunct="1">
              <a:buFontTx/>
              <a:buAutoNum type="alphaUcPeriod"/>
            </a:pPr>
            <a:r>
              <a:rPr lang="en-US" altLang="en-US" dirty="0" smtClean="0">
                <a:latin typeface="Arial" panose="020B0604020202020204" pitchFamily="34" charset="0"/>
              </a:rPr>
              <a:t>Are likely to cause pain or discomfort or interfere with the health or well-being of an animal</a:t>
            </a:r>
          </a:p>
          <a:p>
            <a:pPr marL="228600" indent="-228600" eaLnBrk="1" hangingPunct="1">
              <a:buFontTx/>
              <a:buAutoNum type="alphaUcPeriod"/>
            </a:pPr>
            <a:r>
              <a:rPr lang="en-US" altLang="en-US" dirty="0" smtClean="0">
                <a:latin typeface="Arial" panose="020B0604020202020204" pitchFamily="34" charset="0"/>
              </a:rPr>
              <a:t>Induce nutritional deficiencies or toxicities</a:t>
            </a:r>
          </a:p>
          <a:p>
            <a:pPr marL="228600" indent="-228600" eaLnBrk="1" hangingPunct="1">
              <a:buFontTx/>
              <a:buAutoNum type="alphaUcPeriod"/>
            </a:pPr>
            <a:r>
              <a:rPr lang="en-US" altLang="en-US" dirty="0" smtClean="0">
                <a:latin typeface="Arial" panose="020B0604020202020204" pitchFamily="34" charset="0"/>
              </a:rPr>
              <a:t>Expose animals to microorganisms, ionizing radiation, cancer-producing agents, or any other harmful drugs or chemicals capable of causing disease, injury, or birth defects in humans or animals.</a:t>
            </a:r>
          </a:p>
          <a:p>
            <a:pPr marL="228600" indent="-228600" eaLnBrk="1" hangingPunct="1">
              <a:buFontTx/>
              <a:buAutoNum type="alphaUcPeriod"/>
            </a:pPr>
            <a:endParaRPr lang="en-US" altLang="en-US" dirty="0" smtClean="0">
              <a:latin typeface="Arial" panose="020B0604020202020204" pitchFamily="34" charset="0"/>
            </a:endParaRPr>
          </a:p>
          <a:p>
            <a:pPr marL="228600" indent="-228600" eaLnBrk="1" hangingPunct="1"/>
            <a:r>
              <a:rPr lang="en-US" altLang="en-US" dirty="0" smtClean="0">
                <a:latin typeface="Arial" panose="020B0604020202020204" pitchFamily="34" charset="0"/>
              </a:rPr>
              <a:t>In general, procedures that cause pain in humans are considered to cause pain in other vertebrates.</a:t>
            </a:r>
          </a:p>
        </p:txBody>
      </p:sp>
      <p:sp>
        <p:nvSpPr>
          <p:cNvPr id="8" name="Date Placeholder 6"/>
          <p:cNvSpPr>
            <a:spLocks noGrp="1"/>
          </p:cNvSpPr>
          <p:nvPr>
            <p:ph type="dt" idx="1"/>
          </p:nvPr>
        </p:nvSpPr>
        <p:spPr>
          <a:xfrm>
            <a:off x="2971800" y="0"/>
            <a:ext cx="3884613" cy="457200"/>
          </a:xfrm>
        </p:spPr>
        <p:txBody>
          <a:body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a:t>
            </a:r>
            <a:r>
              <a:rPr lang="en-US" dirty="0">
                <a:latin typeface="Arial" pitchFamily="34" charset="0"/>
                <a:cs typeface="Arial" pitchFamily="34" charset="0"/>
              </a:rPr>
              <a:t>Lesson 3.1 Animal Rights or </a:t>
            </a:r>
            <a:r>
              <a:rPr lang="en-US" dirty="0" smtClean="0">
                <a:latin typeface="Arial" pitchFamily="34" charset="0"/>
                <a:cs typeface="Arial" pitchFamily="34" charset="0"/>
              </a:rPr>
              <a:t>Animal Wrongs</a:t>
            </a:r>
            <a:r>
              <a:rPr lang="en-US" dirty="0">
                <a:latin typeface="Arial" pitchFamily="34" charset="0"/>
                <a:cs typeface="Arial" pitchFamily="34" charset="0"/>
              </a:rPr>
              <a:t>?</a:t>
            </a:r>
            <a:endParaRPr lang="en-US" dirty="0"/>
          </a:p>
        </p:txBody>
      </p:sp>
    </p:spTree>
    <p:extLst>
      <p:ext uri="{BB962C8B-B14F-4D97-AF65-F5344CB8AC3E}">
        <p14:creationId xmlns:p14="http://schemas.microsoft.com/office/powerpoint/2010/main" val="11098827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xfrm>
            <a:off x="0" y="0"/>
            <a:ext cx="3048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Guidelines for Using Animals in Education</a:t>
            </a:r>
          </a:p>
        </p:txBody>
      </p:sp>
      <p:sp>
        <p:nvSpPr>
          <p:cNvPr id="2458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lvl="0" eaLnBrk="1" hangingPunct="1"/>
            <a:r>
              <a:rPr lang="en-US" sz="1200" dirty="0">
                <a:solidFill>
                  <a:prstClr val="black"/>
                </a:solidFill>
                <a:cs typeface="Arial" pitchFamily="34" charset="0"/>
              </a:rPr>
              <a:t>Curriculum for Agricultural Science Education Copyright 2015</a:t>
            </a:r>
          </a:p>
        </p:txBody>
      </p:sp>
      <p:sp>
        <p:nvSpPr>
          <p:cNvPr id="245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1CDF78DC-784B-4169-A11E-C22038488DC4}" type="slidenum">
              <a:rPr lang="en-US" altLang="en-US" sz="1200"/>
              <a:pPr eaLnBrk="1" hangingPunct="1"/>
              <a:t>9</a:t>
            </a:fld>
            <a:endParaRPr lang="en-US" altLang="en-US" sz="1200"/>
          </a:p>
        </p:txBody>
      </p:sp>
      <p:sp>
        <p:nvSpPr>
          <p:cNvPr id="24582" name="Rectangle 2"/>
          <p:cNvSpPr>
            <a:spLocks noGrp="1" noRot="1" noChangeAspect="1" noChangeArrowheads="1" noTextEdit="1"/>
          </p:cNvSpPr>
          <p:nvPr>
            <p:ph type="sldImg"/>
          </p:nvPr>
        </p:nvSpPr>
        <p:spPr>
          <a:ln/>
        </p:spPr>
      </p:sp>
      <p:sp>
        <p:nvSpPr>
          <p:cNvPr id="245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8" name="Date Placeholder 6"/>
          <p:cNvSpPr>
            <a:spLocks noGrp="1"/>
          </p:cNvSpPr>
          <p:nvPr>
            <p:ph type="dt" idx="1"/>
          </p:nvPr>
        </p:nvSpPr>
        <p:spPr>
          <a:xfrm>
            <a:off x="2971800" y="0"/>
            <a:ext cx="3884613" cy="457200"/>
          </a:xfrm>
        </p:spPr>
        <p:txBody>
          <a:body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a:t>
            </a:r>
            <a:r>
              <a:rPr lang="en-US" dirty="0">
                <a:latin typeface="Arial" pitchFamily="34" charset="0"/>
                <a:cs typeface="Arial" pitchFamily="34" charset="0"/>
              </a:rPr>
              <a:t>Lesson 3.1 Animal Rights or </a:t>
            </a:r>
            <a:r>
              <a:rPr lang="en-US" dirty="0" smtClean="0">
                <a:latin typeface="Arial" pitchFamily="34" charset="0"/>
                <a:cs typeface="Arial" pitchFamily="34" charset="0"/>
              </a:rPr>
              <a:t>Animal Wrongs</a:t>
            </a:r>
            <a:r>
              <a:rPr lang="en-US" dirty="0">
                <a:latin typeface="Arial" pitchFamily="34" charset="0"/>
                <a:cs typeface="Arial" pitchFamily="34" charset="0"/>
              </a:rPr>
              <a:t>?</a:t>
            </a:r>
            <a:endParaRPr lang="en-US" dirty="0"/>
          </a:p>
        </p:txBody>
      </p:sp>
    </p:spTree>
    <p:extLst>
      <p:ext uri="{BB962C8B-B14F-4D97-AF65-F5344CB8AC3E}">
        <p14:creationId xmlns:p14="http://schemas.microsoft.com/office/powerpoint/2010/main" val="30740510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7" name="Group 10"/>
          <p:cNvGrpSpPr>
            <a:grpSpLocks/>
          </p:cNvGrpSpPr>
          <p:nvPr userDrawn="1"/>
        </p:nvGrpSpPr>
        <p:grpSpPr bwMode="auto">
          <a:xfrm>
            <a:off x="838200" y="228600"/>
            <a:ext cx="8305800" cy="5480050"/>
            <a:chOff x="528" y="144"/>
            <a:chExt cx="5232" cy="3452"/>
          </a:xfrm>
        </p:grpSpPr>
        <p:pic>
          <p:nvPicPr>
            <p:cNvPr id="8" name="Picture 7"/>
            <p:cNvPicPr>
              <a:picLocks noChangeAspect="1" noChangeArrowheads="1"/>
            </p:cNvPicPr>
            <p:nvPr/>
          </p:nvPicPr>
          <p:blipFill>
            <a:blip r:embed="rId2" cstate="print"/>
            <a:srcRect/>
            <a:stretch>
              <a:fillRect/>
            </a:stretch>
          </p:blipFill>
          <p:spPr bwMode="auto">
            <a:xfrm>
              <a:off x="1200" y="144"/>
              <a:ext cx="3452" cy="3452"/>
            </a:xfrm>
            <a:prstGeom prst="rect">
              <a:avLst/>
            </a:prstGeom>
            <a:noFill/>
            <a:ln w="9525">
              <a:noFill/>
              <a:miter lim="800000"/>
              <a:headEnd/>
              <a:tailEnd/>
            </a:ln>
          </p:spPr>
        </p:pic>
        <p:sp>
          <p:nvSpPr>
            <p:cNvPr id="9" name="Text Box 8"/>
            <p:cNvSpPr txBox="1">
              <a:spLocks noChangeArrowheads="1"/>
            </p:cNvSpPr>
            <p:nvPr/>
          </p:nvSpPr>
          <p:spPr bwMode="auto">
            <a:xfrm>
              <a:off x="528" y="3072"/>
              <a:ext cx="5232" cy="33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grpSp>
    </p:spTree>
    <p:extLst>
      <p:ext uri="{BB962C8B-B14F-4D97-AF65-F5344CB8AC3E}">
        <p14:creationId xmlns:p14="http://schemas.microsoft.com/office/powerpoint/2010/main" val="3742685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2588872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4129386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828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1"/>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739361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30958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959041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842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70776"/>
            <a:ext cx="8229600" cy="440930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98D9DB-9F03-49E4-BBAA-20DA05506B06}" type="slidenum">
              <a:rPr lang="en-US" smtClean="0"/>
              <a:t>‹#›</a:t>
            </a:fld>
            <a:endParaRPr lang="en-US"/>
          </a:p>
        </p:txBody>
      </p:sp>
      <p:sp>
        <p:nvSpPr>
          <p:cNvPr id="7" name="Text Box 7"/>
          <p:cNvSpPr txBox="1">
            <a:spLocks noChangeArrowheads="1"/>
          </p:cNvSpPr>
          <p:nvPr/>
        </p:nvSpPr>
        <p:spPr bwMode="auto">
          <a:xfrm>
            <a:off x="838200" y="1396180"/>
            <a:ext cx="8305800" cy="366713"/>
          </a:xfrm>
          <a:prstGeom prst="rect">
            <a:avLst/>
          </a:prstGeom>
          <a:solidFill>
            <a:srgbClr val="FF6600"/>
          </a:solidFill>
          <a:ln w="9525">
            <a:noFill/>
            <a:miter lim="800000"/>
            <a:headEnd/>
            <a:tailEnd/>
          </a:ln>
          <a:effectLst/>
        </p:spPr>
        <p:txBody>
          <a:bodyPr>
            <a:spAutoFit/>
          </a:bodyPr>
          <a:lstStyle/>
          <a:p>
            <a:pPr marL="0" marR="0" lvl="0" indent="0" defTabSz="914400" eaLnBrk="1" fontAlgn="auto" latinLnBrk="0" hangingPunct="1">
              <a:lnSpc>
                <a:spcPct val="100000"/>
              </a:lnSpc>
              <a:spcBef>
                <a:spcPct val="5000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pic>
        <p:nvPicPr>
          <p:cNvPr id="4" name="Picture 3"/>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7315200" y="6328582"/>
            <a:ext cx="1066892" cy="420660"/>
          </a:xfrm>
          <a:prstGeom prst="rect">
            <a:avLst/>
          </a:prstGeom>
        </p:spPr>
      </p:pic>
    </p:spTree>
    <p:extLst>
      <p:ext uri="{BB962C8B-B14F-4D97-AF65-F5344CB8AC3E}">
        <p14:creationId xmlns:p14="http://schemas.microsoft.com/office/powerpoint/2010/main" val="3234115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Lst>
  <p:hf hdr="0" ftr="0" dt="0"/>
  <p:txStyles>
    <p:title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93259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61A040D-B456-4A22-B321-17661605231C}" type="slidenum">
              <a:rPr lang="en-US" altLang="en-US" sz="1400"/>
              <a:pPr eaLnBrk="1" hangingPunct="1"/>
              <a:t>10</a:t>
            </a:fld>
            <a:endParaRPr lang="en-US" altLang="en-US" sz="1400"/>
          </a:p>
        </p:txBody>
      </p:sp>
      <p:sp>
        <p:nvSpPr>
          <p:cNvPr id="12291" name="Rectangle 2"/>
          <p:cNvSpPr>
            <a:spLocks noGrp="1" noChangeArrowheads="1"/>
          </p:cNvSpPr>
          <p:nvPr>
            <p:ph type="title"/>
          </p:nvPr>
        </p:nvSpPr>
        <p:spPr/>
        <p:txBody>
          <a:bodyPr/>
          <a:lstStyle/>
          <a:p>
            <a:pPr eaLnBrk="1" hangingPunct="1"/>
            <a:r>
              <a:rPr lang="en-US" altLang="en-US" smtClean="0"/>
              <a:t>Principle 9 – Conditioning</a:t>
            </a:r>
          </a:p>
        </p:txBody>
      </p:sp>
      <p:sp>
        <p:nvSpPr>
          <p:cNvPr id="12292" name="Rectangle 3"/>
          <p:cNvSpPr>
            <a:spLocks noGrp="1" noChangeArrowheads="1"/>
          </p:cNvSpPr>
          <p:nvPr>
            <p:ph type="body" idx="1"/>
          </p:nvPr>
        </p:nvSpPr>
        <p:spPr/>
        <p:txBody>
          <a:bodyPr/>
          <a:lstStyle/>
          <a:p>
            <a:pPr eaLnBrk="1" hangingPunct="1"/>
            <a:r>
              <a:rPr lang="en-US" altLang="en-US" smtClean="0"/>
              <a:t>Behavioral conditioning</a:t>
            </a:r>
          </a:p>
          <a:p>
            <a:pPr lvl="1" eaLnBrk="1" hangingPunct="1"/>
            <a:r>
              <a:rPr lang="en-US" altLang="en-US" smtClean="0"/>
              <a:t>No aversive stimuli</a:t>
            </a:r>
          </a:p>
          <a:p>
            <a:pPr lvl="1" eaLnBrk="1" hangingPunct="1"/>
            <a:r>
              <a:rPr lang="en-US" altLang="en-US" smtClean="0"/>
              <a:t>Never withhold water</a:t>
            </a:r>
          </a:p>
          <a:p>
            <a:pPr lvl="1" eaLnBrk="1" hangingPunct="1"/>
            <a:r>
              <a:rPr lang="en-US" altLang="en-US" smtClean="0"/>
              <a:t>Food withholding for as short of time possible, never more than 24 hours</a:t>
            </a:r>
          </a:p>
        </p:txBody>
      </p:sp>
    </p:spTree>
    <p:extLst>
      <p:ext uri="{BB962C8B-B14F-4D97-AF65-F5344CB8AC3E}">
        <p14:creationId xmlns:p14="http://schemas.microsoft.com/office/powerpoint/2010/main" val="29515090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71753255-01B7-49B7-978C-E4A0010B32D5}" type="slidenum">
              <a:rPr lang="en-US" altLang="en-US" sz="1400"/>
              <a:pPr eaLnBrk="1" hangingPunct="1"/>
              <a:t>11</a:t>
            </a:fld>
            <a:endParaRPr lang="en-US" altLang="en-US" sz="1400"/>
          </a:p>
        </p:txBody>
      </p:sp>
      <p:sp>
        <p:nvSpPr>
          <p:cNvPr id="13315" name="Rectangle 2"/>
          <p:cNvSpPr>
            <a:spLocks noGrp="1" noChangeArrowheads="1"/>
          </p:cNvSpPr>
          <p:nvPr>
            <p:ph type="title"/>
          </p:nvPr>
        </p:nvSpPr>
        <p:spPr/>
        <p:txBody>
          <a:bodyPr/>
          <a:lstStyle/>
          <a:p>
            <a:pPr eaLnBrk="1" hangingPunct="1"/>
            <a:r>
              <a:rPr lang="en-US" altLang="en-US" smtClean="0"/>
              <a:t>Principle 10</a:t>
            </a:r>
          </a:p>
        </p:txBody>
      </p:sp>
      <p:sp>
        <p:nvSpPr>
          <p:cNvPr id="13316" name="Rectangle 3"/>
          <p:cNvSpPr>
            <a:spLocks noGrp="1" noChangeArrowheads="1"/>
          </p:cNvSpPr>
          <p:nvPr>
            <p:ph type="body" idx="1"/>
          </p:nvPr>
        </p:nvSpPr>
        <p:spPr>
          <a:xfrm>
            <a:off x="0" y="1828800"/>
            <a:ext cx="9144000" cy="4297363"/>
          </a:xfrm>
        </p:spPr>
        <p:txBody>
          <a:bodyPr/>
          <a:lstStyle/>
          <a:p>
            <a:pPr marL="609600" indent="-609600" eaLnBrk="1" hangingPunct="1"/>
            <a:r>
              <a:rPr lang="en-US" altLang="en-US" sz="2800" dirty="0" smtClean="0"/>
              <a:t>Create a plan for conducting experiments including:</a:t>
            </a:r>
          </a:p>
          <a:p>
            <a:pPr marL="990600" lvl="1" indent="-533400" eaLnBrk="1" hangingPunct="1"/>
            <a:r>
              <a:rPr lang="en-US" altLang="en-US" dirty="0" smtClean="0"/>
              <a:t>A hypotheses </a:t>
            </a:r>
          </a:p>
          <a:p>
            <a:pPr marL="990600" lvl="1" indent="-533400" eaLnBrk="1" hangingPunct="1"/>
            <a:r>
              <a:rPr lang="en-US" altLang="en-US" dirty="0" smtClean="0"/>
              <a:t>A summary of what is known </a:t>
            </a:r>
          </a:p>
          <a:p>
            <a:pPr marL="990600" lvl="1" indent="-533400" eaLnBrk="1" hangingPunct="1"/>
            <a:r>
              <a:rPr lang="en-US" altLang="en-US" dirty="0" smtClean="0"/>
              <a:t>A justification for the use of the species selected and consideration of why an alternative cannot be used</a:t>
            </a:r>
          </a:p>
          <a:p>
            <a:pPr marL="990600" lvl="1" indent="-533400" eaLnBrk="1" hangingPunct="1"/>
            <a:r>
              <a:rPr lang="en-US" altLang="en-US" dirty="0" smtClean="0"/>
              <a:t>A detailed description of the methods and procedures </a:t>
            </a:r>
          </a:p>
        </p:txBody>
      </p:sp>
    </p:spTree>
    <p:extLst>
      <p:ext uri="{BB962C8B-B14F-4D97-AF65-F5344CB8AC3E}">
        <p14:creationId xmlns:p14="http://schemas.microsoft.com/office/powerpoint/2010/main" val="11646989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itchFamily="34" charset="0"/>
                <a:cs typeface="Arial" pitchFamily="34" charset="0"/>
              </a:rPr>
              <a:t>References</a:t>
            </a:r>
            <a:endParaRPr lang="en-US" dirty="0">
              <a:latin typeface="Arial" pitchFamily="34" charset="0"/>
              <a:cs typeface="Arial" pitchFamily="34" charset="0"/>
            </a:endParaRPr>
          </a:p>
        </p:txBody>
      </p:sp>
      <p:sp>
        <p:nvSpPr>
          <p:cNvPr id="3" name="Content Placeholder 2"/>
          <p:cNvSpPr>
            <a:spLocks noGrp="1"/>
          </p:cNvSpPr>
          <p:nvPr>
            <p:ph idx="1"/>
          </p:nvPr>
        </p:nvSpPr>
        <p:spPr>
          <a:xfrm>
            <a:off x="457200" y="1828800"/>
            <a:ext cx="8229600" cy="4351282"/>
          </a:xfrm>
        </p:spPr>
        <p:txBody>
          <a:bodyPr/>
          <a:lstStyle/>
          <a:p>
            <a:pPr>
              <a:buNone/>
            </a:pPr>
            <a:r>
              <a:rPr lang="en-US" altLang="en-US" dirty="0"/>
              <a:t>Institute for Laboratory Animal Research. (2006). </a:t>
            </a:r>
            <a:r>
              <a:rPr lang="en-US" altLang="en-US" i="1" dirty="0"/>
              <a:t>Principles and guidelines for the use of animals in precollege education</a:t>
            </a:r>
            <a:r>
              <a:rPr lang="en-US" altLang="en-US" dirty="0"/>
              <a:t>. Washington D.C.: The National Academies.</a:t>
            </a:r>
          </a:p>
        </p:txBody>
      </p:sp>
      <p:sp>
        <p:nvSpPr>
          <p:cNvPr id="4" name="Slide Number Placeholder 3"/>
          <p:cNvSpPr>
            <a:spLocks noGrp="1"/>
          </p:cNvSpPr>
          <p:nvPr>
            <p:ph type="sldNum" sz="quarter" idx="12"/>
          </p:nvPr>
        </p:nvSpPr>
        <p:spPr/>
        <p:txBody>
          <a:bodyPr/>
          <a:lstStyle/>
          <a:p>
            <a:fld id="{4B98D9DB-9F03-49E4-BBAA-20DA05506B06}" type="slidenum">
              <a:rPr lang="en-US" smtClean="0"/>
              <a:t>12</a:t>
            </a:fld>
            <a:endParaRPr lang="en-US"/>
          </a:p>
        </p:txBody>
      </p:sp>
    </p:spTree>
    <p:extLst>
      <p:ext uri="{BB962C8B-B14F-4D97-AF65-F5344CB8AC3E}">
        <p14:creationId xmlns:p14="http://schemas.microsoft.com/office/powerpoint/2010/main" val="864845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762000" y="1345227"/>
            <a:ext cx="8382000" cy="52322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sp>
        <p:nvSpPr>
          <p:cNvPr id="7" name="Rectangle 4"/>
          <p:cNvSpPr>
            <a:spLocks noGrp="1" noChangeArrowheads="1"/>
          </p:cNvSpPr>
          <p:nvPr>
            <p:ph type="title"/>
          </p:nvPr>
        </p:nvSpPr>
        <p:spPr>
          <a:xfrm>
            <a:off x="533400" y="2667000"/>
            <a:ext cx="8229600" cy="1173163"/>
          </a:xfrm>
          <a:prstGeom prst="rect">
            <a:avLst/>
          </a:prstGeom>
        </p:spPr>
        <p:txBody>
          <a:bodyPr anchor="ctr">
            <a:normAutofit fontScale="90000"/>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Guidelines for Using Animals in Education</a:t>
            </a:r>
            <a:endParaRPr kumimoji="0" lang="en-US" sz="4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8" name="TextBox 7"/>
          <p:cNvSpPr txBox="1"/>
          <p:nvPr/>
        </p:nvSpPr>
        <p:spPr>
          <a:xfrm>
            <a:off x="342900" y="4346328"/>
            <a:ext cx="8610600" cy="1077218"/>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Unit 3 – Lesson </a:t>
            </a:r>
            <a:r>
              <a:rPr lang="en-US" sz="3200" kern="0" noProof="0" dirty="0" smtClean="0">
                <a:solidFill>
                  <a:sysClr val="windowText" lastClr="000000"/>
                </a:solidFill>
                <a:latin typeface="Arial" pitchFamily="34" charset="0"/>
                <a:cs typeface="Arial" pitchFamily="34" charset="0"/>
              </a:rPr>
              <a:t>3.1 Animal Rights or </a:t>
            </a:r>
          </a:p>
          <a:p>
            <a:pPr marL="0" marR="0" lvl="0" indent="0" algn="ctr" defTabSz="914400" eaLnBrk="1" fontAlgn="auto" latinLnBrk="0" hangingPunct="1">
              <a:lnSpc>
                <a:spcPct val="100000"/>
              </a:lnSpc>
              <a:spcBef>
                <a:spcPts val="0"/>
              </a:spcBef>
              <a:spcAft>
                <a:spcPts val="0"/>
              </a:spcAft>
              <a:buClrTx/>
              <a:buSzTx/>
              <a:buFontTx/>
              <a:buNone/>
              <a:tabLst/>
              <a:defRPr/>
            </a:pPr>
            <a:r>
              <a:rPr lang="en-US" sz="3200" kern="0" noProof="0" dirty="0" smtClean="0">
                <a:solidFill>
                  <a:sysClr val="windowText" lastClr="000000"/>
                </a:solidFill>
                <a:latin typeface="Arial" pitchFamily="34" charset="0"/>
                <a:cs typeface="Arial" pitchFamily="34" charset="0"/>
              </a:rPr>
              <a:t>Animal Wrongs?</a:t>
            </a:r>
            <a:endParaRPr kumimoji="0" lang="en-US" sz="32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lide Number Placeholder 8"/>
          <p:cNvSpPr>
            <a:spLocks noGrp="1"/>
          </p:cNvSpPr>
          <p:nvPr>
            <p:ph type="sldNum" sz="quarter" idx="4294967295"/>
          </p:nvPr>
        </p:nvSpPr>
        <p:spPr>
          <a:xfrm>
            <a:off x="6553200" y="6356350"/>
            <a:ext cx="2133600" cy="365125"/>
          </a:xfrm>
        </p:spPr>
        <p:txBody>
          <a:bodyPr/>
          <a:lstStyle/>
          <a:p>
            <a:fld id="{4B98D9DB-9F03-49E4-BBAA-20DA05506B06}" type="slidenum">
              <a:rPr lang="en-US" smtClean="0"/>
              <a:t>2</a:t>
            </a:fld>
            <a:endParaRPr lang="en-US"/>
          </a:p>
        </p:txBody>
      </p:sp>
    </p:spTree>
    <p:extLst>
      <p:ext uri="{BB962C8B-B14F-4D97-AF65-F5344CB8AC3E}">
        <p14:creationId xmlns:p14="http://schemas.microsoft.com/office/powerpoint/2010/main" val="29337668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6D2977DC-9425-416B-9922-C0FC59A66674}" type="slidenum">
              <a:rPr lang="en-US" altLang="en-US" sz="1400"/>
              <a:pPr eaLnBrk="1" hangingPunct="1"/>
              <a:t>3</a:t>
            </a:fld>
            <a:endParaRPr lang="en-US" altLang="en-US" sz="1400"/>
          </a:p>
        </p:txBody>
      </p:sp>
      <p:sp>
        <p:nvSpPr>
          <p:cNvPr id="5123" name="Rectangle 2"/>
          <p:cNvSpPr>
            <a:spLocks noGrp="1" noChangeArrowheads="1"/>
          </p:cNvSpPr>
          <p:nvPr>
            <p:ph type="title"/>
          </p:nvPr>
        </p:nvSpPr>
        <p:spPr/>
        <p:txBody>
          <a:bodyPr/>
          <a:lstStyle/>
          <a:p>
            <a:pPr eaLnBrk="1" hangingPunct="1"/>
            <a:r>
              <a:rPr lang="en-US" altLang="en-US" smtClean="0"/>
              <a:t>Principle 1 – Intrusion</a:t>
            </a:r>
          </a:p>
        </p:txBody>
      </p:sp>
      <p:sp>
        <p:nvSpPr>
          <p:cNvPr id="5124" name="Rectangle 3"/>
          <p:cNvSpPr>
            <a:spLocks noGrp="1" noChangeArrowheads="1"/>
          </p:cNvSpPr>
          <p:nvPr>
            <p:ph type="body" idx="1"/>
          </p:nvPr>
        </p:nvSpPr>
        <p:spPr>
          <a:xfrm>
            <a:off x="457200" y="1828800"/>
            <a:ext cx="8458200" cy="5029200"/>
          </a:xfrm>
        </p:spPr>
        <p:txBody>
          <a:bodyPr/>
          <a:lstStyle/>
          <a:p>
            <a:pPr eaLnBrk="1" hangingPunct="1"/>
            <a:r>
              <a:rPr lang="en-US" altLang="en-US" dirty="0" smtClean="0"/>
              <a:t>Not intrusive – encouraged for all classes of organisms.</a:t>
            </a:r>
          </a:p>
          <a:p>
            <a:pPr lvl="1" eaLnBrk="1" hangingPunct="1"/>
            <a:r>
              <a:rPr lang="en-US" altLang="en-US" dirty="0" smtClean="0"/>
              <a:t>Does not interfere with animal health, well-being, or cause discomfort.</a:t>
            </a:r>
          </a:p>
          <a:p>
            <a:pPr eaLnBrk="1" hangingPunct="1"/>
            <a:r>
              <a:rPr lang="en-US" altLang="en-US" dirty="0" smtClean="0"/>
              <a:t>Intrusive – only when deemed appropriate.</a:t>
            </a:r>
          </a:p>
          <a:p>
            <a:pPr lvl="1" eaLnBrk="1" hangingPunct="1"/>
            <a:r>
              <a:rPr lang="en-US" altLang="en-US" dirty="0" smtClean="0"/>
              <a:t>Use plants if possible.</a:t>
            </a:r>
          </a:p>
          <a:p>
            <a:pPr lvl="1" eaLnBrk="1" hangingPunct="1"/>
            <a:r>
              <a:rPr lang="en-US" altLang="en-US" dirty="0" smtClean="0"/>
              <a:t>Use invertebrates with no nervous system.</a:t>
            </a:r>
          </a:p>
          <a:p>
            <a:pPr lvl="1" eaLnBrk="1" hangingPunct="1"/>
            <a:r>
              <a:rPr lang="en-US" altLang="en-US" dirty="0" smtClean="0"/>
              <a:t>Use vertebrates only when required and only under recommended conditions (See Slide 11).</a:t>
            </a:r>
          </a:p>
        </p:txBody>
      </p:sp>
    </p:spTree>
    <p:extLst>
      <p:ext uri="{BB962C8B-B14F-4D97-AF65-F5344CB8AC3E}">
        <p14:creationId xmlns:p14="http://schemas.microsoft.com/office/powerpoint/2010/main" val="2224878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8F71FADA-7210-4FD6-9E72-FF40D5494374}" type="slidenum">
              <a:rPr lang="en-US" altLang="en-US" sz="1400"/>
              <a:pPr eaLnBrk="1" hangingPunct="1"/>
              <a:t>4</a:t>
            </a:fld>
            <a:endParaRPr lang="en-US" altLang="en-US" sz="1400"/>
          </a:p>
        </p:txBody>
      </p:sp>
      <p:sp>
        <p:nvSpPr>
          <p:cNvPr id="6147" name="Rectangle 2"/>
          <p:cNvSpPr>
            <a:spLocks noGrp="1" noChangeArrowheads="1"/>
          </p:cNvSpPr>
          <p:nvPr>
            <p:ph type="title"/>
          </p:nvPr>
        </p:nvSpPr>
        <p:spPr/>
        <p:txBody>
          <a:bodyPr/>
          <a:lstStyle/>
          <a:p>
            <a:pPr eaLnBrk="1" hangingPunct="1"/>
            <a:r>
              <a:rPr lang="en-US" altLang="en-US" smtClean="0"/>
              <a:t>Principle 2 – Supervision</a:t>
            </a:r>
          </a:p>
        </p:txBody>
      </p:sp>
      <p:sp>
        <p:nvSpPr>
          <p:cNvPr id="6148" name="Rectangle 3"/>
          <p:cNvSpPr>
            <a:spLocks noGrp="1" noChangeArrowheads="1"/>
          </p:cNvSpPr>
          <p:nvPr>
            <p:ph type="body" idx="1"/>
          </p:nvPr>
        </p:nvSpPr>
        <p:spPr/>
        <p:txBody>
          <a:bodyPr/>
          <a:lstStyle/>
          <a:p>
            <a:pPr eaLnBrk="1" hangingPunct="1"/>
            <a:r>
              <a:rPr lang="en-US" altLang="en-US" smtClean="0"/>
              <a:t>Animal studies should only be conducted under careful, knowledgeable, and experienced supervision. </a:t>
            </a:r>
          </a:p>
        </p:txBody>
      </p:sp>
    </p:spTree>
    <p:extLst>
      <p:ext uri="{BB962C8B-B14F-4D97-AF65-F5344CB8AC3E}">
        <p14:creationId xmlns:p14="http://schemas.microsoft.com/office/powerpoint/2010/main" val="12463839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712C4460-B95E-45DE-95EE-B534A6BA7F1E}" type="slidenum">
              <a:rPr lang="en-US" altLang="en-US" sz="1400"/>
              <a:pPr eaLnBrk="1" hangingPunct="1"/>
              <a:t>5</a:t>
            </a:fld>
            <a:endParaRPr lang="en-US" altLang="en-US" sz="1400"/>
          </a:p>
        </p:txBody>
      </p:sp>
      <p:sp>
        <p:nvSpPr>
          <p:cNvPr id="7171" name="Rectangle 2"/>
          <p:cNvSpPr>
            <a:spLocks noGrp="1" noChangeArrowheads="1"/>
          </p:cNvSpPr>
          <p:nvPr>
            <p:ph type="title"/>
          </p:nvPr>
        </p:nvSpPr>
        <p:spPr/>
        <p:txBody>
          <a:bodyPr/>
          <a:lstStyle/>
          <a:p>
            <a:pPr eaLnBrk="1" hangingPunct="1"/>
            <a:r>
              <a:rPr lang="en-US" altLang="en-US" smtClean="0"/>
              <a:t>Principle 3 – Daily Care</a:t>
            </a:r>
          </a:p>
        </p:txBody>
      </p:sp>
      <p:sp>
        <p:nvSpPr>
          <p:cNvPr id="7172" name="Rectangle 3"/>
          <p:cNvSpPr>
            <a:spLocks noGrp="1" noChangeArrowheads="1"/>
          </p:cNvSpPr>
          <p:nvPr>
            <p:ph type="body" idx="1"/>
          </p:nvPr>
        </p:nvSpPr>
        <p:spPr/>
        <p:txBody>
          <a:bodyPr/>
          <a:lstStyle/>
          <a:p>
            <a:pPr eaLnBrk="1" hangingPunct="1"/>
            <a:r>
              <a:rPr lang="en-US" altLang="en-US" smtClean="0"/>
              <a:t>Proper care for animals must be provided daily</a:t>
            </a:r>
          </a:p>
          <a:p>
            <a:pPr lvl="1" eaLnBrk="1" hangingPunct="1"/>
            <a:r>
              <a:rPr lang="en-US" altLang="en-US" smtClean="0"/>
              <a:t>Nutritious food</a:t>
            </a:r>
          </a:p>
          <a:p>
            <a:pPr lvl="1" eaLnBrk="1" hangingPunct="1"/>
            <a:r>
              <a:rPr lang="en-US" altLang="en-US" smtClean="0"/>
              <a:t>Clean, fresh water</a:t>
            </a:r>
          </a:p>
          <a:p>
            <a:pPr lvl="1" eaLnBrk="1" hangingPunct="1"/>
            <a:r>
              <a:rPr lang="en-US" altLang="en-US" smtClean="0"/>
              <a:t>Clean, spacious housing</a:t>
            </a:r>
          </a:p>
          <a:p>
            <a:pPr lvl="1" eaLnBrk="1" hangingPunct="1"/>
            <a:r>
              <a:rPr lang="en-US" altLang="en-US" smtClean="0"/>
              <a:t>Appropriate temperature and lighting</a:t>
            </a:r>
          </a:p>
        </p:txBody>
      </p:sp>
    </p:spTree>
    <p:extLst>
      <p:ext uri="{BB962C8B-B14F-4D97-AF65-F5344CB8AC3E}">
        <p14:creationId xmlns:p14="http://schemas.microsoft.com/office/powerpoint/2010/main" val="2540312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BBD30944-EF96-44ED-A812-14DF0BD32CF7}" type="slidenum">
              <a:rPr lang="en-US" altLang="en-US" sz="1400"/>
              <a:pPr eaLnBrk="1" hangingPunct="1"/>
              <a:t>6</a:t>
            </a:fld>
            <a:endParaRPr lang="en-US" altLang="en-US" sz="1400"/>
          </a:p>
        </p:txBody>
      </p:sp>
      <p:sp>
        <p:nvSpPr>
          <p:cNvPr id="8195" name="Rectangle 2"/>
          <p:cNvSpPr>
            <a:spLocks noGrp="1" noChangeArrowheads="1"/>
          </p:cNvSpPr>
          <p:nvPr>
            <p:ph type="title"/>
          </p:nvPr>
        </p:nvSpPr>
        <p:spPr/>
        <p:txBody>
          <a:bodyPr/>
          <a:lstStyle/>
          <a:p>
            <a:pPr eaLnBrk="1" hangingPunct="1"/>
            <a:r>
              <a:rPr lang="en-US" altLang="en-US" smtClean="0"/>
              <a:t>Principles 4 and 5 – Health</a:t>
            </a:r>
          </a:p>
        </p:txBody>
      </p:sp>
      <p:sp>
        <p:nvSpPr>
          <p:cNvPr id="8196" name="Rectangle 3"/>
          <p:cNvSpPr>
            <a:spLocks noGrp="1" noChangeArrowheads="1"/>
          </p:cNvSpPr>
          <p:nvPr>
            <p:ph type="body" idx="1"/>
          </p:nvPr>
        </p:nvSpPr>
        <p:spPr>
          <a:xfrm>
            <a:off x="4724400" y="1981200"/>
            <a:ext cx="4114800" cy="4297363"/>
          </a:xfrm>
        </p:spPr>
        <p:txBody>
          <a:bodyPr/>
          <a:lstStyle/>
          <a:p>
            <a:pPr eaLnBrk="1" hangingPunct="1"/>
            <a:r>
              <a:rPr lang="en-US" altLang="en-US" smtClean="0"/>
              <a:t>Students and teachers should report all injuries, allergies, or illnesses immediately.</a:t>
            </a:r>
          </a:p>
          <a:p>
            <a:pPr lvl="1" eaLnBrk="1" hangingPunct="1"/>
            <a:r>
              <a:rPr lang="en-US" altLang="en-US" smtClean="0"/>
              <a:t>Includes scratches and bites</a:t>
            </a:r>
          </a:p>
        </p:txBody>
      </p:sp>
      <p:sp>
        <p:nvSpPr>
          <p:cNvPr id="8197" name="Rectangle 4"/>
          <p:cNvSpPr>
            <a:spLocks noChangeArrowheads="1"/>
          </p:cNvSpPr>
          <p:nvPr/>
        </p:nvSpPr>
        <p:spPr bwMode="auto">
          <a:xfrm>
            <a:off x="609600" y="1981200"/>
            <a:ext cx="4114800"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20000"/>
              </a:spcBef>
              <a:buFontTx/>
              <a:buChar char="•"/>
            </a:pPr>
            <a:r>
              <a:rPr lang="en-US" altLang="en-US" sz="3200"/>
              <a:t>Animals should be healthy and disease free.</a:t>
            </a:r>
          </a:p>
          <a:p>
            <a:pPr eaLnBrk="1" hangingPunct="1">
              <a:spcBef>
                <a:spcPct val="20000"/>
              </a:spcBef>
              <a:buFontTx/>
              <a:buChar char="•"/>
            </a:pPr>
            <a:r>
              <a:rPr lang="en-US" altLang="en-US" sz="3200"/>
              <a:t>Veterinary care should be provided when needed.</a:t>
            </a:r>
          </a:p>
        </p:txBody>
      </p:sp>
    </p:spTree>
    <p:extLst>
      <p:ext uri="{BB962C8B-B14F-4D97-AF65-F5344CB8AC3E}">
        <p14:creationId xmlns:p14="http://schemas.microsoft.com/office/powerpoint/2010/main" val="2267566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36BEDAB-B544-493A-B28B-8CFAD2BBBCDD}" type="slidenum">
              <a:rPr lang="en-US" altLang="en-US" sz="1400"/>
              <a:pPr eaLnBrk="1" hangingPunct="1"/>
              <a:t>7</a:t>
            </a:fld>
            <a:endParaRPr lang="en-US" altLang="en-US" sz="1400"/>
          </a:p>
        </p:txBody>
      </p:sp>
      <p:sp>
        <p:nvSpPr>
          <p:cNvPr id="9219" name="Rectangle 2"/>
          <p:cNvSpPr>
            <a:spLocks noGrp="1" noChangeArrowheads="1"/>
          </p:cNvSpPr>
          <p:nvPr>
            <p:ph type="title"/>
          </p:nvPr>
        </p:nvSpPr>
        <p:spPr/>
        <p:txBody>
          <a:bodyPr/>
          <a:lstStyle/>
          <a:p>
            <a:pPr eaLnBrk="1" hangingPunct="1"/>
            <a:r>
              <a:rPr lang="en-US" altLang="en-US" smtClean="0"/>
              <a:t>Principle 6 – After the Lab</a:t>
            </a:r>
          </a:p>
        </p:txBody>
      </p:sp>
      <p:sp>
        <p:nvSpPr>
          <p:cNvPr id="9220" name="Rectangle 3"/>
          <p:cNvSpPr>
            <a:spLocks noGrp="1" noChangeArrowheads="1"/>
          </p:cNvSpPr>
          <p:nvPr>
            <p:ph type="body" idx="1"/>
          </p:nvPr>
        </p:nvSpPr>
        <p:spPr/>
        <p:txBody>
          <a:bodyPr/>
          <a:lstStyle/>
          <a:p>
            <a:pPr eaLnBrk="1" hangingPunct="1"/>
            <a:r>
              <a:rPr lang="en-US" altLang="en-US" smtClean="0"/>
              <a:t>Have a plan for the animal after labs are complete.</a:t>
            </a:r>
          </a:p>
        </p:txBody>
      </p:sp>
      <p:sp>
        <p:nvSpPr>
          <p:cNvPr id="9221" name="AutoShape 4"/>
          <p:cNvSpPr>
            <a:spLocks noChangeArrowheads="1"/>
          </p:cNvSpPr>
          <p:nvPr/>
        </p:nvSpPr>
        <p:spPr bwMode="auto">
          <a:xfrm rot="-5400000">
            <a:off x="1981200" y="3352800"/>
            <a:ext cx="2971800" cy="2819400"/>
          </a:xfrm>
          <a:prstGeom prst="homePlate">
            <a:avLst>
              <a:gd name="adj" fmla="val 26351"/>
            </a:avLst>
          </a:prstGeom>
          <a:solidFill>
            <a:srgbClr val="CCFFCC"/>
          </a:solidFill>
          <a:ln w="12700">
            <a:solidFill>
              <a:schemeClr val="tx1"/>
            </a:solidFill>
            <a:miter lim="800000"/>
            <a:headEnd/>
            <a:tailEnd/>
          </a:ln>
        </p:spPr>
        <p:txBody>
          <a:bodyPr vert="eaVert" anchor="ctr" anchorCtr="1"/>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en-US" altLang="en-US" sz="2400">
                <a:latin typeface="Monotype Corsiva" panose="03010101010201010101" pitchFamily="66" charset="0"/>
              </a:rPr>
              <a:t>Home Sweet Home</a:t>
            </a:r>
          </a:p>
        </p:txBody>
      </p:sp>
      <p:sp>
        <p:nvSpPr>
          <p:cNvPr id="9222" name="Line 6"/>
          <p:cNvSpPr>
            <a:spLocks noChangeShapeType="1"/>
          </p:cNvSpPr>
          <p:nvPr/>
        </p:nvSpPr>
        <p:spPr bwMode="auto">
          <a:xfrm>
            <a:off x="3048000" y="5410200"/>
            <a:ext cx="0" cy="838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23" name="Line 7"/>
          <p:cNvSpPr>
            <a:spLocks noChangeShapeType="1"/>
          </p:cNvSpPr>
          <p:nvPr/>
        </p:nvSpPr>
        <p:spPr bwMode="auto">
          <a:xfrm rot="5400000">
            <a:off x="3390900" y="5067300"/>
            <a:ext cx="0" cy="68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24" name="Line 8"/>
          <p:cNvSpPr>
            <a:spLocks noChangeShapeType="1"/>
          </p:cNvSpPr>
          <p:nvPr/>
        </p:nvSpPr>
        <p:spPr bwMode="auto">
          <a:xfrm>
            <a:off x="3657600" y="5410200"/>
            <a:ext cx="0" cy="838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21227299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AE625BE-9082-4A08-927D-01C211AA1A95}" type="slidenum">
              <a:rPr lang="en-US" altLang="en-US" sz="1400"/>
              <a:pPr eaLnBrk="1" hangingPunct="1"/>
              <a:t>8</a:t>
            </a:fld>
            <a:endParaRPr lang="en-US" altLang="en-US" sz="1400"/>
          </a:p>
        </p:txBody>
      </p:sp>
      <p:sp>
        <p:nvSpPr>
          <p:cNvPr id="10243" name="Rectangle 2"/>
          <p:cNvSpPr>
            <a:spLocks noGrp="1" noChangeArrowheads="1"/>
          </p:cNvSpPr>
          <p:nvPr>
            <p:ph type="title"/>
          </p:nvPr>
        </p:nvSpPr>
        <p:spPr/>
        <p:txBody>
          <a:bodyPr/>
          <a:lstStyle/>
          <a:p>
            <a:pPr eaLnBrk="1" hangingPunct="1"/>
            <a:r>
              <a:rPr lang="en-US" altLang="en-US" smtClean="0"/>
              <a:t>Principle 7 – Side-effects?</a:t>
            </a:r>
          </a:p>
        </p:txBody>
      </p:sp>
      <p:sp>
        <p:nvSpPr>
          <p:cNvPr id="10244" name="Rectangle 3"/>
          <p:cNvSpPr>
            <a:spLocks noGrp="1" noChangeArrowheads="1"/>
          </p:cNvSpPr>
          <p:nvPr>
            <p:ph type="body" idx="1"/>
          </p:nvPr>
        </p:nvSpPr>
        <p:spPr/>
        <p:txBody>
          <a:bodyPr/>
          <a:lstStyle/>
          <a:p>
            <a:pPr eaLnBrk="1" hangingPunct="1"/>
            <a:r>
              <a:rPr lang="en-US" altLang="en-US" dirty="0" smtClean="0"/>
              <a:t>No experiments that:</a:t>
            </a:r>
          </a:p>
          <a:p>
            <a:pPr lvl="1" eaLnBrk="1" hangingPunct="1"/>
            <a:r>
              <a:rPr lang="en-US" altLang="en-US" dirty="0" smtClean="0"/>
              <a:t>cause pain or discomfort or interfere with the health or well-being of an animal</a:t>
            </a:r>
          </a:p>
          <a:p>
            <a:pPr lvl="1" eaLnBrk="1" hangingPunct="1"/>
            <a:r>
              <a:rPr lang="en-US" altLang="en-US" dirty="0" smtClean="0"/>
              <a:t>induce nutritional deficiencies or toxicities</a:t>
            </a:r>
          </a:p>
          <a:p>
            <a:pPr lvl="1" eaLnBrk="1" hangingPunct="1"/>
            <a:r>
              <a:rPr lang="en-US" altLang="en-US" dirty="0" smtClean="0"/>
              <a:t>expose animals to disease or injury causing agents.</a:t>
            </a:r>
          </a:p>
          <a:p>
            <a:pPr eaLnBrk="1" hangingPunct="1">
              <a:buFontTx/>
              <a:buAutoNum type="alphaUcPeriod"/>
            </a:pPr>
            <a:endParaRPr lang="en-US" altLang="en-US" dirty="0" smtClean="0"/>
          </a:p>
          <a:p>
            <a:pPr eaLnBrk="1" hangingPunct="1"/>
            <a:endParaRPr lang="en-US" altLang="en-US" dirty="0" smtClean="0"/>
          </a:p>
        </p:txBody>
      </p:sp>
      <p:sp>
        <p:nvSpPr>
          <p:cNvPr id="10245" name="WordArt 4"/>
          <p:cNvSpPr>
            <a:spLocks noChangeArrowheads="1" noChangeShapeType="1" noTextEdit="1"/>
          </p:cNvSpPr>
          <p:nvPr/>
        </p:nvSpPr>
        <p:spPr bwMode="auto">
          <a:xfrm>
            <a:off x="762000" y="4876800"/>
            <a:ext cx="6858000" cy="1285875"/>
          </a:xfrm>
          <a:prstGeom prst="rect">
            <a:avLst/>
          </a:prstGeom>
        </p:spPr>
        <p:txBody>
          <a:bodyPr wrap="none" fromWordArt="1">
            <a:prstTxWarp prst="textSlantUp">
              <a:avLst>
                <a:gd name="adj" fmla="val 32056"/>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panose="020B0806030902050204" pitchFamily="34" charset="0"/>
              </a:rPr>
              <a:t>If it hurts you, it hurts them!</a:t>
            </a:r>
          </a:p>
        </p:txBody>
      </p:sp>
    </p:spTree>
    <p:extLst>
      <p:ext uri="{BB962C8B-B14F-4D97-AF65-F5344CB8AC3E}">
        <p14:creationId xmlns:p14="http://schemas.microsoft.com/office/powerpoint/2010/main" val="1029557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9B7E2C6A-A53A-4FA0-ADA1-D7D7E8579255}" type="slidenum">
              <a:rPr lang="en-US" altLang="en-US" sz="1400"/>
              <a:pPr eaLnBrk="1" hangingPunct="1"/>
              <a:t>9</a:t>
            </a:fld>
            <a:endParaRPr lang="en-US" altLang="en-US" sz="1400"/>
          </a:p>
        </p:txBody>
      </p:sp>
      <p:sp>
        <p:nvSpPr>
          <p:cNvPr id="11267" name="Rectangle 2"/>
          <p:cNvSpPr>
            <a:spLocks noGrp="1" noChangeArrowheads="1"/>
          </p:cNvSpPr>
          <p:nvPr>
            <p:ph type="title"/>
          </p:nvPr>
        </p:nvSpPr>
        <p:spPr>
          <a:xfrm>
            <a:off x="457200" y="228600"/>
            <a:ext cx="8229600" cy="1249363"/>
          </a:xfrm>
        </p:spPr>
        <p:txBody>
          <a:bodyPr>
            <a:normAutofit fontScale="90000"/>
          </a:bodyPr>
          <a:lstStyle/>
          <a:p>
            <a:pPr eaLnBrk="1" hangingPunct="1"/>
            <a:r>
              <a:rPr lang="en-US" altLang="en-US" smtClean="0"/>
              <a:t>Principle 8 – Poultry Abnormalities</a:t>
            </a:r>
          </a:p>
        </p:txBody>
      </p:sp>
      <p:sp>
        <p:nvSpPr>
          <p:cNvPr id="11268" name="Rectangle 3"/>
          <p:cNvSpPr>
            <a:spLocks noGrp="1" noChangeArrowheads="1"/>
          </p:cNvSpPr>
          <p:nvPr>
            <p:ph type="body" idx="1"/>
          </p:nvPr>
        </p:nvSpPr>
        <p:spPr/>
        <p:txBody>
          <a:bodyPr/>
          <a:lstStyle/>
          <a:p>
            <a:pPr eaLnBrk="1" hangingPunct="1"/>
            <a:r>
              <a:rPr lang="en-US" altLang="en-US" smtClean="0"/>
              <a:t>Experiments on avian embryos that might result in abnormal chicks or in chicks that might experience pain or discomfort shall be terminated 72 hours prior to the expected date of hatching. </a:t>
            </a:r>
          </a:p>
          <a:p>
            <a:pPr eaLnBrk="1" hangingPunct="1"/>
            <a:r>
              <a:rPr lang="en-US" altLang="en-US" smtClean="0"/>
              <a:t>The eggs shall be destroyed to prevent inadvertent hatching.</a:t>
            </a:r>
          </a:p>
          <a:p>
            <a:pPr eaLnBrk="1" hangingPunct="1"/>
            <a:endParaRPr lang="en-US" altLang="en-US" smtClean="0"/>
          </a:p>
        </p:txBody>
      </p:sp>
    </p:spTree>
    <p:extLst>
      <p:ext uri="{BB962C8B-B14F-4D97-AF65-F5344CB8AC3E}">
        <p14:creationId xmlns:p14="http://schemas.microsoft.com/office/powerpoint/2010/main" val="2078790630"/>
      </p:ext>
    </p:extLst>
  </p:cSld>
  <p:clrMapOvr>
    <a:masterClrMapping/>
  </p:clrMapOvr>
</p:sld>
</file>

<file path=ppt/theme/theme1.xml><?xml version="1.0" encoding="utf-8"?>
<a:theme xmlns:a="http://schemas.openxmlformats.org/drawingml/2006/main" name="NRE_PowerPoin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74A4B9C7-0CBB-4085-BC5B-DF58E3FDDE9E}" vid="{C8A44CDA-ABAE-4FB4-89C2-E4368F67DA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ASA_PPT</Template>
  <TotalTime>42</TotalTime>
  <Words>1432</Words>
  <Application>Microsoft Office PowerPoint</Application>
  <PresentationFormat>On-screen Show (4:3)</PresentationFormat>
  <Paragraphs>163</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Impact</vt:lpstr>
      <vt:lpstr>Monotype Corsiva</vt:lpstr>
      <vt:lpstr>NRE_PowerPoint_Template</vt:lpstr>
      <vt:lpstr>PowerPoint Presentation</vt:lpstr>
      <vt:lpstr>Guidelines for Using Animals in Education</vt:lpstr>
      <vt:lpstr>Principle 1 – Intrusion</vt:lpstr>
      <vt:lpstr>Principle 2 – Supervision</vt:lpstr>
      <vt:lpstr>Principle 3 – Daily Care</vt:lpstr>
      <vt:lpstr>Principles 4 and 5 – Health</vt:lpstr>
      <vt:lpstr>Principle 6 – After the Lab</vt:lpstr>
      <vt:lpstr>Principle 7 – Side-effects?</vt:lpstr>
      <vt:lpstr>Principle 8 – Poultry Abnormalities</vt:lpstr>
      <vt:lpstr>Principle 9 – Conditioning</vt:lpstr>
      <vt:lpstr>Principle 10</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for Using Animals in Education</dc:title>
  <dc:subject>ASA - Lesson 3.1 Animal Rights or Animal Wrongs?</dc:subject>
  <dc:creator>Marlene Mensch</dc:creator>
  <cp:lastModifiedBy>Leslie Fairchild</cp:lastModifiedBy>
  <cp:revision>17</cp:revision>
  <dcterms:created xsi:type="dcterms:W3CDTF">2014-09-21T17:49:30Z</dcterms:created>
  <dcterms:modified xsi:type="dcterms:W3CDTF">2015-04-13T11:43:26Z</dcterms:modified>
</cp:coreProperties>
</file>