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58" r:id="rId3"/>
    <p:sldId id="272" r:id="rId4"/>
    <p:sldId id="274" r:id="rId5"/>
    <p:sldId id="275" r:id="rId6"/>
    <p:sldId id="276" r:id="rId7"/>
    <p:sldId id="277" r:id="rId8"/>
    <p:sldId id="278" r:id="rId9"/>
    <p:sldId id="279" r:id="rId10"/>
    <p:sldId id="25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56894" autoAdjust="0"/>
  </p:normalViewPr>
  <p:slideViewPr>
    <p:cSldViewPr>
      <p:cViewPr varScale="1">
        <p:scale>
          <a:sx n="36" d="100"/>
          <a:sy n="36" d="100"/>
        </p:scale>
        <p:origin x="2098" y="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Disease Prevention</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8 – Lesson 8.4 Pathogens Prevented</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Disease Prevention</a:t>
            </a:r>
            <a:endParaRPr lang="en-US" dirty="0"/>
          </a:p>
        </p:txBody>
      </p:sp>
      <p:sp>
        <p:nvSpPr>
          <p:cNvPr id="3" name="Date Placeholder 2"/>
          <p:cNvSpPr>
            <a:spLocks noGrp="1"/>
          </p:cNvSpPr>
          <p:nvPr>
            <p:ph type="dt" idx="1"/>
          </p:nvPr>
        </p:nvSpPr>
        <p:spPr>
          <a:xfrm>
            <a:off x="3657600" y="0"/>
            <a:ext cx="31988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8.4 Pathogens Prevented</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Disease Prevention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8.4 Pathogens Prevented</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10</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Disease Prevention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8.4 Pathogens Prevented</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Disease Prevention</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8.4 Pathogens Prevented</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EE8D263-D62F-4B7F-9774-7209A302DEF2}" type="slidenum">
              <a:rPr lang="en-US" altLang="en-US" sz="1200"/>
              <a:pPr eaLnBrk="1" hangingPunct="1"/>
              <a:t>3</a:t>
            </a:fld>
            <a:endParaRPr lang="en-US" altLang="en-US" sz="12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US" altLang="en-US" smtClean="0">
                <a:latin typeface="Arial" panose="020B0604020202020204" pitchFamily="34" charset="0"/>
              </a:rPr>
              <a:t>Many of these practices have been discussed in earlier lessons and this presentation will focus on vaccinations. </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Review:</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Causes of stress include weather extremes, rough handling, overcrowding, and transporting animals. Stress can be reduced by using safe and proper methods when handling animals and by providing adequate space and shelter for animals.</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Sanitary conditions can be maintained by providing clean dry bedding, clean fresh water, and implementing good biosecurity practices. Biosecurity includes reducing the occurrence of disease by limiting access to animals, quarantining new or returning animals, and minimizing the spread of diseases when they do occur.</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Adequate ventilation is extremely important in confinement operations. It allows release of humidity, heat, and airborne pathogens, helps control temperature, and helps remove ammonia from the air.</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Proper nutrition includes providing animals with adequate quantities of needed nutrients from feeds free of molds and fungi.</a:t>
            </a:r>
          </a:p>
          <a:p>
            <a:pPr eaLnBrk="1" hangingPunct="1">
              <a:lnSpc>
                <a:spcPct val="80000"/>
              </a:lnSpc>
            </a:pPr>
            <a:endParaRPr lang="en-US" altLang="en-US" smtClean="0">
              <a:latin typeface="Arial" panose="020B0604020202020204" pitchFamily="34" charset="0"/>
            </a:endParaRPr>
          </a:p>
          <a:p>
            <a:pPr eaLnBrk="1" hangingPunct="1">
              <a:lnSpc>
                <a:spcPct val="80000"/>
              </a:lnSpc>
            </a:pPr>
            <a:endParaRPr lang="en-US" altLang="en-US" smtClean="0">
              <a:latin typeface="Arial" panose="020B0604020202020204" pitchFamily="34" charset="0"/>
            </a:endParaRPr>
          </a:p>
          <a:p>
            <a:pPr lvl="1" eaLnBrk="1" hangingPunct="1">
              <a:lnSpc>
                <a:spcPct val="80000"/>
              </a:lnSpc>
            </a:pPr>
            <a:endParaRPr lang="en-US" altLang="en-US" smtClean="0">
              <a:latin typeface="Arial" panose="020B0604020202020204" pitchFamily="34" charset="0"/>
            </a:endParaRPr>
          </a:p>
          <a:p>
            <a:pPr eaLnBrk="1" hangingPunct="1">
              <a:lnSpc>
                <a:spcPct val="80000"/>
              </a:lnSpc>
            </a:pPr>
            <a:endParaRPr lang="en-US" altLang="en-US" sz="1000" smtClean="0">
              <a:solidFill>
                <a:schemeClr val="accent2"/>
              </a:solidFill>
              <a:latin typeface="Arial" panose="020B0604020202020204" pitchFamily="34" charset="0"/>
            </a:endParaRPr>
          </a:p>
          <a:p>
            <a:pPr eaLnBrk="1" hangingPunct="1">
              <a:lnSpc>
                <a:spcPct val="80000"/>
              </a:lnSpc>
            </a:pPr>
            <a:endParaRPr lang="en-US" altLang="en-US" sz="1000" smtClean="0">
              <a:latin typeface="Arial" panose="020B0604020202020204" pitchFamily="34" charset="0"/>
            </a:endParaRPr>
          </a:p>
          <a:p>
            <a:pPr eaLnBrk="1" hangingPunct="1">
              <a:lnSpc>
                <a:spcPct val="80000"/>
              </a:lnSpc>
            </a:pPr>
            <a:endParaRPr lang="en-US" altLang="en-US" sz="1000" smtClean="0">
              <a:latin typeface="Arial" panose="020B0604020202020204" pitchFamily="34" charset="0"/>
            </a:endParaRPr>
          </a:p>
        </p:txBody>
      </p:sp>
      <p:sp>
        <p:nvSpPr>
          <p:cNvPr id="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Tree>
    <p:extLst>
      <p:ext uri="{BB962C8B-B14F-4D97-AF65-F5344CB8AC3E}">
        <p14:creationId xmlns:p14="http://schemas.microsoft.com/office/powerpoint/2010/main" val="4276232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1945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BA31CC8-7A09-42C5-AA7C-999ED00C1038}" type="slidenum">
              <a:rPr lang="en-US" altLang="en-US" sz="1200"/>
              <a:pPr eaLnBrk="1" hangingPunct="1"/>
              <a:t>4</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Vaccinations inject small amounts of antigens, which are substances that stimulate the formation of antibodies when introduced into the body.</a:t>
            </a:r>
          </a:p>
          <a:p>
            <a:pPr eaLnBrk="1" hangingPunct="1"/>
            <a:r>
              <a:rPr lang="en-US" altLang="en-US" dirty="0" smtClean="0">
                <a:latin typeface="Arial" panose="020B0604020202020204" pitchFamily="34" charset="0"/>
              </a:rPr>
              <a:t>After the antibodies develop, the animal is better prepared to fight off the disease.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There are two types of immunity. </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Passive immunity</a:t>
            </a:r>
            <a:r>
              <a:rPr lang="en-US" altLang="en-US" dirty="0" smtClean="0">
                <a:latin typeface="Arial" panose="020B0604020202020204" pitchFamily="34" charset="0"/>
              </a:rPr>
              <a:t> occurs when antibodies are transferred directly to the animal. This occurs in newborn animals when they receive colostrum from their mother. Colostrum is the first milk produced by the mother and passes antibodies from the mother to the offspring. Antibodies can also be given to animals in the form of vaccines. Passive immunity is fairly short lived and does not stimulate the production of antibodies.</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Active immunity</a:t>
            </a:r>
            <a:r>
              <a:rPr lang="en-US" altLang="en-US" dirty="0" smtClean="0">
                <a:latin typeface="Arial" panose="020B0604020202020204" pitchFamily="34" charset="0"/>
              </a:rPr>
              <a:t> occurs when a animal produces antibodies for a disease. This can occur naturally after an animal has had the disease. Natural immunity is often the strongest immunity. Active immunity can also be developed by giving animals modified antigens that cannot replicate, but stimulate the production of antibodies. </a:t>
            </a:r>
          </a:p>
        </p:txBody>
      </p:sp>
      <p:sp>
        <p:nvSpPr>
          <p:cNvPr id="9"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Tree>
    <p:extLst>
      <p:ext uri="{BB962C8B-B14F-4D97-AF65-F5344CB8AC3E}">
        <p14:creationId xmlns:p14="http://schemas.microsoft.com/office/powerpoint/2010/main" val="52114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20484"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4C92253-9B23-4646-9E66-F0E7B86C5B0B}"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There two categories of vaccines: killed and modified live.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 </a:t>
            </a:r>
            <a:r>
              <a:rPr lang="en-US" altLang="en-US" b="1" dirty="0" smtClean="0">
                <a:latin typeface="Arial" panose="020B0604020202020204" pitchFamily="34" charset="0"/>
              </a:rPr>
              <a:t>killed vaccines</a:t>
            </a:r>
            <a:r>
              <a:rPr lang="en-US" altLang="en-US" dirty="0" smtClean="0">
                <a:latin typeface="Arial" panose="020B0604020202020204" pitchFamily="34" charset="0"/>
              </a:rPr>
              <a:t>, any antigens are inactivated to prevent the transmission of the disease. They provide mostly passive immunity and typically require an initial series of shots and frequent boosters.</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Modified live</a:t>
            </a:r>
            <a:r>
              <a:rPr lang="en-US" altLang="en-US" dirty="0" smtClean="0">
                <a:latin typeface="Arial" panose="020B0604020202020204" pitchFamily="34" charset="0"/>
              </a:rPr>
              <a:t> vaccines have organisms that have been altered to prevent replication, but are still living. They cause the body to develop antibodies to fight the antigens. Modified live vaccines provide longer lasting immunity and require less frequent boosters.</a:t>
            </a:r>
          </a:p>
        </p:txBody>
      </p:sp>
    </p:spTree>
    <p:extLst>
      <p:ext uri="{BB962C8B-B14F-4D97-AF65-F5344CB8AC3E}">
        <p14:creationId xmlns:p14="http://schemas.microsoft.com/office/powerpoint/2010/main" val="1976904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2150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01C5F3E-5906-44DD-8A14-4F19C8D05981}"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Timing vaccinations and boosters is critical to proper disease management.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Vaccinate too early and it wastes money on unnecessary vaccinations.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Vaccinate too late and the animal may become ill because their immunity has diminished. </a:t>
            </a:r>
          </a:p>
        </p:txBody>
      </p:sp>
    </p:spTree>
    <p:extLst>
      <p:ext uri="{BB962C8B-B14F-4D97-AF65-F5344CB8AC3E}">
        <p14:creationId xmlns:p14="http://schemas.microsoft.com/office/powerpoint/2010/main" val="2547986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2253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2B00556-8748-4F73-B627-ABBACE3D5A08}" type="slidenum">
              <a:rPr lang="en-US" altLang="en-US" sz="1200"/>
              <a:pPr eaLnBrk="1" hangingPunct="1"/>
              <a:t>7</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Keeping good records is important in any vaccination program.</a:t>
            </a:r>
          </a:p>
        </p:txBody>
      </p:sp>
    </p:spTree>
    <p:extLst>
      <p:ext uri="{BB962C8B-B14F-4D97-AF65-F5344CB8AC3E}">
        <p14:creationId xmlns:p14="http://schemas.microsoft.com/office/powerpoint/2010/main" val="2403524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2355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2AED365-97DB-4761-8B7C-F57D266DB0C0}" type="slidenum">
              <a:rPr lang="en-US" altLang="en-US" sz="1200"/>
              <a:pPr eaLnBrk="1" hangingPunct="1"/>
              <a:t>8</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Vaccinations are commonly administered in the form of a shot. The types of shots commonly used in the animal industry are intramuscular, subcutaneous, intravenous, and intranasal.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Intravenous shots are most commonly administered by a veterinarian and should not be attempted by an untrained individual.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Intranasal shots are administered in the nasal cavity.</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In </a:t>
            </a:r>
            <a:r>
              <a:rPr lang="en-US" altLang="en-US" b="0" i="1" dirty="0" smtClean="0">
                <a:latin typeface="Arial" panose="020B0604020202020204" pitchFamily="34" charset="0"/>
              </a:rPr>
              <a:t>Activity 8.4.1 Give Me One More Shot</a:t>
            </a:r>
            <a:r>
              <a:rPr lang="en-US" altLang="en-US" dirty="0" smtClean="0">
                <a:latin typeface="Arial" panose="020B0604020202020204" pitchFamily="34" charset="0"/>
              </a:rPr>
              <a:t>, you will be learning more about intramuscular and subcutaneous shots.</a:t>
            </a:r>
          </a:p>
        </p:txBody>
      </p:sp>
    </p:spTree>
    <p:extLst>
      <p:ext uri="{BB962C8B-B14F-4D97-AF65-F5344CB8AC3E}">
        <p14:creationId xmlns:p14="http://schemas.microsoft.com/office/powerpoint/2010/main" val="4225270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Disease Prevention</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sz="1200" dirty="0" smtClean="0">
                <a:cs typeface="Arial" pitchFamily="34" charset="0"/>
              </a:rPr>
              <a:t>Unit </a:t>
            </a:r>
            <a:r>
              <a:rPr lang="en-US" sz="1200" dirty="0">
                <a:cs typeface="Arial" pitchFamily="34" charset="0"/>
              </a:rPr>
              <a:t>8 – Lesson 8.4 Pathogens Prevented</a:t>
            </a:r>
            <a:endParaRPr lang="en-US" altLang="en-US" sz="1200" dirty="0" smtClean="0"/>
          </a:p>
        </p:txBody>
      </p:sp>
      <p:sp>
        <p:nvSpPr>
          <p:cNvPr id="2458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2727F7D-805F-4BAB-80AE-A15CE9FA1A6A}" type="slidenum">
              <a:rPr lang="en-US" altLang="en-US" sz="1200"/>
              <a:pPr eaLnBrk="1" hangingPunct="1"/>
              <a:t>9</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While vaccinations are critically important to disease prevention, it is also important to continue using good biosecurity, animal handling, and sanitation practices.</a:t>
            </a:r>
          </a:p>
        </p:txBody>
      </p:sp>
    </p:spTree>
    <p:extLst>
      <p:ext uri="{BB962C8B-B14F-4D97-AF65-F5344CB8AC3E}">
        <p14:creationId xmlns:p14="http://schemas.microsoft.com/office/powerpoint/2010/main" val="16828834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Lawhead, J., &amp; Baker, M. (2005). </a:t>
            </a:r>
            <a:r>
              <a:rPr lang="en-US" altLang="en-US" i="1" dirty="0"/>
              <a:t>Introduction to veterinary science</a:t>
            </a:r>
            <a:r>
              <a:rPr lang="en-US" altLang="en-US" dirty="0"/>
              <a:t>. Clifton Park, NY: Delmar. </a:t>
            </a:r>
          </a:p>
          <a:p>
            <a:pPr>
              <a:buNone/>
            </a:pPr>
            <a:r>
              <a:rPr lang="en-US" altLang="en-US" dirty="0"/>
              <a:t>Parker, R. (2003). </a:t>
            </a:r>
            <a:r>
              <a:rPr lang="en-US" altLang="en-US" i="1" dirty="0"/>
              <a:t>Equine science</a:t>
            </a:r>
            <a:r>
              <a:rPr lang="en-US" altLang="en-US" dirty="0"/>
              <a:t> (2nd ed.). Clifton Park, NY: Delmar</a:t>
            </a:r>
            <a:r>
              <a:rPr lang="en-US" altLang="en-US" dirty="0" smtClean="0"/>
              <a:t>.</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10</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Disease Prevention</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8 – Lesson </a:t>
            </a:r>
            <a:r>
              <a:rPr lang="en-US" sz="3200" kern="0" noProof="0" dirty="0" smtClean="0">
                <a:solidFill>
                  <a:sysClr val="windowText" lastClr="000000"/>
                </a:solidFill>
                <a:latin typeface="Arial" pitchFamily="34" charset="0"/>
                <a:cs typeface="Arial" pitchFamily="34" charset="0"/>
              </a:rPr>
              <a:t>8.4 Pathogens Prevented</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E1BF8A1-A6C0-48B1-9BAB-BE49F865A71E}"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z="6000" smtClean="0"/>
              <a:t>Prevention Practices</a:t>
            </a:r>
          </a:p>
        </p:txBody>
      </p:sp>
      <p:sp>
        <p:nvSpPr>
          <p:cNvPr id="5124" name="Rectangle 3"/>
          <p:cNvSpPr>
            <a:spLocks noGrp="1" noChangeArrowheads="1"/>
          </p:cNvSpPr>
          <p:nvPr>
            <p:ph type="body" idx="1"/>
          </p:nvPr>
        </p:nvSpPr>
        <p:spPr>
          <a:xfrm>
            <a:off x="4191000" y="2133600"/>
            <a:ext cx="4953000" cy="3763963"/>
          </a:xfrm>
        </p:spPr>
        <p:txBody>
          <a:bodyPr/>
          <a:lstStyle/>
          <a:p>
            <a:pPr eaLnBrk="1" hangingPunct="1"/>
            <a:r>
              <a:rPr lang="en-US" altLang="en-US" sz="3600" smtClean="0"/>
              <a:t>Reduce stress</a:t>
            </a:r>
          </a:p>
          <a:p>
            <a:pPr eaLnBrk="1" hangingPunct="1"/>
            <a:r>
              <a:rPr lang="en-US" altLang="en-US" sz="3600" smtClean="0"/>
              <a:t>Sanitary conditions</a:t>
            </a:r>
          </a:p>
          <a:p>
            <a:pPr eaLnBrk="1" hangingPunct="1"/>
            <a:r>
              <a:rPr lang="en-US" altLang="en-US" sz="3600" smtClean="0"/>
              <a:t>Adequate ventilation</a:t>
            </a:r>
          </a:p>
          <a:p>
            <a:pPr eaLnBrk="1" hangingPunct="1"/>
            <a:r>
              <a:rPr lang="en-US" altLang="en-US" sz="3600" smtClean="0"/>
              <a:t>Proper nutrition</a:t>
            </a:r>
          </a:p>
          <a:p>
            <a:pPr eaLnBrk="1" hangingPunct="1"/>
            <a:r>
              <a:rPr lang="en-US" altLang="en-US" sz="3600" smtClean="0"/>
              <a:t>Vaccinations</a:t>
            </a:r>
          </a:p>
        </p:txBody>
      </p:sp>
      <p:sp>
        <p:nvSpPr>
          <p:cNvPr id="53252" name="WordArt 4"/>
          <p:cNvSpPr>
            <a:spLocks noChangeArrowheads="1" noChangeShapeType="1" noTextEdit="1"/>
          </p:cNvSpPr>
          <p:nvPr/>
        </p:nvSpPr>
        <p:spPr bwMode="auto">
          <a:xfrm>
            <a:off x="685800" y="1905000"/>
            <a:ext cx="3013075" cy="3082925"/>
          </a:xfrm>
          <a:prstGeom prst="rect">
            <a:avLst/>
          </a:prstGeom>
        </p:spPr>
        <p:txBody>
          <a:bodyPr wrap="none" fromWordArt="1">
            <a:prstTxWarp prst="textSlantUp">
              <a:avLst>
                <a:gd name="adj" fmla="val 32056"/>
              </a:avLst>
            </a:prstTxWarp>
          </a:bodyPr>
          <a:lstStyle/>
          <a:p>
            <a:pPr algn="ctr"/>
            <a:r>
              <a:rPr lang="en-US" sz="3600" kern="10">
                <a:ln w="9525">
                  <a:solidFill>
                    <a:srgbClr val="000080"/>
                  </a:solidFill>
                  <a:round/>
                  <a:headEnd/>
                  <a:tailEnd/>
                </a:ln>
                <a:gradFill rotWithShape="1">
                  <a:gsLst>
                    <a:gs pos="0">
                      <a:srgbClr val="0000FF"/>
                    </a:gs>
                    <a:gs pos="100000">
                      <a:schemeClr val="accent1"/>
                    </a:gs>
                  </a:gsLst>
                  <a:lin ang="5400000" scaled="1"/>
                </a:gradFill>
                <a:effectLst>
                  <a:outerShdw dist="53882" dir="2700000" algn="ctr" rotWithShape="0">
                    <a:srgbClr val="9999FF">
                      <a:alpha val="79999"/>
                    </a:srgbClr>
                  </a:outerShdw>
                </a:effectLst>
                <a:latin typeface="Impact" panose="020B0806030902050204" pitchFamily="34" charset="0"/>
              </a:rPr>
              <a:t>Keeping the </a:t>
            </a:r>
          </a:p>
          <a:p>
            <a:pPr algn="ctr"/>
            <a:r>
              <a:rPr lang="en-US" sz="3600" kern="10">
                <a:ln w="9525">
                  <a:solidFill>
                    <a:srgbClr val="000080"/>
                  </a:solidFill>
                  <a:round/>
                  <a:headEnd/>
                  <a:tailEnd/>
                </a:ln>
                <a:gradFill rotWithShape="1">
                  <a:gsLst>
                    <a:gs pos="0">
                      <a:srgbClr val="0000FF"/>
                    </a:gs>
                    <a:gs pos="100000">
                      <a:schemeClr val="accent1"/>
                    </a:gs>
                  </a:gsLst>
                  <a:lin ang="5400000" scaled="1"/>
                </a:gradFill>
                <a:effectLst>
                  <a:outerShdw dist="53882" dir="2700000" algn="ctr" rotWithShape="0">
                    <a:srgbClr val="9999FF">
                      <a:alpha val="79999"/>
                    </a:srgbClr>
                  </a:outerShdw>
                </a:effectLst>
                <a:latin typeface="Impact" panose="020B0806030902050204" pitchFamily="34" charset="0"/>
              </a:rPr>
              <a:t>Doctor Away</a:t>
            </a:r>
          </a:p>
        </p:txBody>
      </p:sp>
      <p:pic>
        <p:nvPicPr>
          <p:cNvPr id="53255" name="Picture 7" descr="apple2"/>
          <p:cNvPicPr>
            <a:picLocks noChangeAspect="1" noChangeArrowheads="1"/>
          </p:cNvPicPr>
          <p:nvPr/>
        </p:nvPicPr>
        <p:blipFill>
          <a:blip r:embed="rId3" cstate="print">
            <a:extLst>
              <a:ext uri="{28A0092B-C50C-407E-A947-70E740481C1C}">
                <a14:useLocalDpi xmlns:a14="http://schemas.microsoft.com/office/drawing/2010/main" val="0"/>
              </a:ext>
            </a:extLst>
          </a:blip>
          <a:srcRect t="25000" b="13095"/>
          <a:stretch>
            <a:fillRect/>
          </a:stretch>
        </p:blipFill>
        <p:spPr bwMode="auto">
          <a:xfrm>
            <a:off x="1981200" y="4816475"/>
            <a:ext cx="22098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01183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500"/>
                                  </p:stCondLst>
                                  <p:childTnLst>
                                    <p:set>
                                      <p:cBhvr>
                                        <p:cTn id="6" dur="1" fill="hold">
                                          <p:stCondLst>
                                            <p:cond delay="0"/>
                                          </p:stCondLst>
                                        </p:cTn>
                                        <p:tgtEl>
                                          <p:spTgt spid="53252"/>
                                        </p:tgtEl>
                                        <p:attrNameLst>
                                          <p:attrName>style.visibility</p:attrName>
                                        </p:attrNameLst>
                                      </p:cBhvr>
                                      <p:to>
                                        <p:strVal val="visible"/>
                                      </p:to>
                                    </p:set>
                                    <p:animEffect transition="in" filter="checkerboard(across)">
                                      <p:cBhvr>
                                        <p:cTn id="7" dur="500"/>
                                        <p:tgtEl>
                                          <p:spTgt spid="53252"/>
                                        </p:tgtEl>
                                      </p:cBhvr>
                                    </p:animEffect>
                                  </p:childTnLst>
                                </p:cTn>
                              </p:par>
                            </p:childTnLst>
                          </p:cTn>
                        </p:par>
                        <p:par>
                          <p:cTn id="8" fill="hold" nodeType="afterGroup">
                            <p:stCondLst>
                              <p:cond delay="2000"/>
                            </p:stCondLst>
                            <p:childTnLst>
                              <p:par>
                                <p:cTn id="9" presetID="2" presetClass="entr" presetSubtype="4" fill="hold" nodeType="afterEffect">
                                  <p:stCondLst>
                                    <p:cond delay="1000"/>
                                  </p:stCondLst>
                                  <p:childTnLst>
                                    <p:set>
                                      <p:cBhvr>
                                        <p:cTn id="10" dur="1" fill="hold">
                                          <p:stCondLst>
                                            <p:cond delay="0"/>
                                          </p:stCondLst>
                                        </p:cTn>
                                        <p:tgtEl>
                                          <p:spTgt spid="53255"/>
                                        </p:tgtEl>
                                        <p:attrNameLst>
                                          <p:attrName>style.visibility</p:attrName>
                                        </p:attrNameLst>
                                      </p:cBhvr>
                                      <p:to>
                                        <p:strVal val="visible"/>
                                      </p:to>
                                    </p:set>
                                    <p:anim calcmode="lin" valueType="num">
                                      <p:cBhvr additive="base">
                                        <p:cTn id="11" dur="500" fill="hold"/>
                                        <p:tgtEl>
                                          <p:spTgt spid="53255"/>
                                        </p:tgtEl>
                                        <p:attrNameLst>
                                          <p:attrName>ppt_x</p:attrName>
                                        </p:attrNameLst>
                                      </p:cBhvr>
                                      <p:tavLst>
                                        <p:tav tm="0">
                                          <p:val>
                                            <p:strVal val="#ppt_x"/>
                                          </p:val>
                                        </p:tav>
                                        <p:tav tm="100000">
                                          <p:val>
                                            <p:strVal val="#ppt_x"/>
                                          </p:val>
                                        </p:tav>
                                      </p:tavLst>
                                    </p:anim>
                                    <p:anim calcmode="lin" valueType="num">
                                      <p:cBhvr additive="base">
                                        <p:cTn id="12" dur="500" fill="hold"/>
                                        <p:tgtEl>
                                          <p:spTgt spid="532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CC92896-E839-4407-B3CC-592E9C872158}" type="slidenum">
              <a:rPr lang="en-US" altLang="en-US" sz="1400"/>
              <a:pPr eaLnBrk="1" hangingPunct="1"/>
              <a:t>4</a:t>
            </a:fld>
            <a:endParaRPr lang="en-US" altLang="en-US" sz="1400"/>
          </a:p>
        </p:txBody>
      </p:sp>
      <p:sp>
        <p:nvSpPr>
          <p:cNvPr id="7171" name="Rectangle 3"/>
          <p:cNvSpPr>
            <a:spLocks noGrp="1" noChangeArrowheads="1"/>
          </p:cNvSpPr>
          <p:nvPr>
            <p:ph type="body" idx="1"/>
          </p:nvPr>
        </p:nvSpPr>
        <p:spPr>
          <a:xfrm>
            <a:off x="457200" y="1905000"/>
            <a:ext cx="8229600" cy="4275082"/>
          </a:xfrm>
        </p:spPr>
        <p:txBody>
          <a:bodyPr>
            <a:normAutofit/>
          </a:bodyPr>
          <a:lstStyle/>
          <a:p>
            <a:r>
              <a:rPr lang="en-US" altLang="en-US" sz="4000" dirty="0" smtClean="0"/>
              <a:t>Vaccinations increase immunity.</a:t>
            </a:r>
          </a:p>
          <a:p>
            <a:r>
              <a:rPr lang="en-US" altLang="en-US" sz="4000" dirty="0" smtClean="0"/>
              <a:t>Types of immunity:</a:t>
            </a:r>
          </a:p>
          <a:p>
            <a:pPr lvl="1" eaLnBrk="1" hangingPunct="1"/>
            <a:r>
              <a:rPr lang="en-US" altLang="en-US" sz="3600" b="1" dirty="0" smtClean="0"/>
              <a:t>Passive:</a:t>
            </a:r>
            <a:r>
              <a:rPr lang="en-US" altLang="en-US" sz="3600" dirty="0" smtClean="0"/>
              <a:t> transfer of antibodies </a:t>
            </a:r>
          </a:p>
          <a:p>
            <a:pPr lvl="1" eaLnBrk="1" hangingPunct="1"/>
            <a:r>
              <a:rPr lang="en-US" altLang="en-US" sz="3600" b="1" dirty="0" smtClean="0"/>
              <a:t>Active:</a:t>
            </a:r>
            <a:r>
              <a:rPr lang="en-US" altLang="en-US" sz="3600" dirty="0" smtClean="0"/>
              <a:t> animal produces antibodies</a:t>
            </a:r>
          </a:p>
        </p:txBody>
      </p:sp>
      <p:sp>
        <p:nvSpPr>
          <p:cNvPr id="7172" name="Rectangle 4"/>
          <p:cNvSpPr>
            <a:spLocks noGrp="1" noChangeArrowheads="1"/>
          </p:cNvSpPr>
          <p:nvPr>
            <p:ph type="title"/>
          </p:nvPr>
        </p:nvSpPr>
        <p:spPr>
          <a:noFill/>
        </p:spPr>
        <p:txBody>
          <a:bodyPr/>
          <a:lstStyle/>
          <a:p>
            <a:pPr eaLnBrk="1" hangingPunct="1"/>
            <a:r>
              <a:rPr lang="en-US" altLang="en-US" sz="6000" smtClean="0"/>
              <a:t>Providing Immunity</a:t>
            </a:r>
          </a:p>
        </p:txBody>
      </p:sp>
    </p:spTree>
    <p:extLst>
      <p:ext uri="{BB962C8B-B14F-4D97-AF65-F5344CB8AC3E}">
        <p14:creationId xmlns:p14="http://schemas.microsoft.com/office/powerpoint/2010/main" val="3274443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B7538D2-DBFF-407E-AD45-A92F763B2923}" type="slidenum">
              <a:rPr lang="en-US" altLang="en-US" sz="1400"/>
              <a:pPr eaLnBrk="1" hangingPunct="1"/>
              <a:t>5</a:t>
            </a:fld>
            <a:endParaRPr lang="en-US" altLang="en-US" sz="1400"/>
          </a:p>
        </p:txBody>
      </p:sp>
      <p:sp>
        <p:nvSpPr>
          <p:cNvPr id="8195" name="Rectangle 3"/>
          <p:cNvSpPr>
            <a:spLocks noGrp="1" noChangeArrowheads="1"/>
          </p:cNvSpPr>
          <p:nvPr>
            <p:ph type="body" sz="half" idx="1"/>
          </p:nvPr>
        </p:nvSpPr>
        <p:spPr>
          <a:xfrm>
            <a:off x="304800" y="1905000"/>
            <a:ext cx="4038600" cy="4648200"/>
          </a:xfrm>
        </p:spPr>
        <p:txBody>
          <a:bodyPr/>
          <a:lstStyle/>
          <a:p>
            <a:pPr eaLnBrk="1" hangingPunct="1">
              <a:lnSpc>
                <a:spcPct val="90000"/>
              </a:lnSpc>
            </a:pPr>
            <a:r>
              <a:rPr lang="en-US" altLang="en-US" sz="3200" b="1" dirty="0" smtClean="0"/>
              <a:t>Killed</a:t>
            </a:r>
            <a:r>
              <a:rPr lang="en-US" altLang="en-US" sz="3200" dirty="0" smtClean="0"/>
              <a:t> –</a:t>
            </a:r>
            <a:r>
              <a:rPr lang="en-US" altLang="en-US" dirty="0" smtClean="0"/>
              <a:t> organism within the vaccine is completely inactivated</a:t>
            </a:r>
          </a:p>
          <a:p>
            <a:pPr lvl="1" eaLnBrk="1" hangingPunct="1">
              <a:lnSpc>
                <a:spcPct val="90000"/>
              </a:lnSpc>
            </a:pPr>
            <a:r>
              <a:rPr lang="en-US" altLang="en-US" sz="2800" dirty="0" smtClean="0"/>
              <a:t>First vaccination initiates immune response</a:t>
            </a:r>
          </a:p>
          <a:p>
            <a:pPr lvl="1" eaLnBrk="1" hangingPunct="1">
              <a:lnSpc>
                <a:spcPct val="90000"/>
              </a:lnSpc>
            </a:pPr>
            <a:r>
              <a:rPr lang="en-US" altLang="en-US" sz="2800" dirty="0" smtClean="0"/>
              <a:t>Second dose to produce effective levels of antibodies</a:t>
            </a:r>
          </a:p>
          <a:p>
            <a:pPr lvl="1" eaLnBrk="1" hangingPunct="1">
              <a:lnSpc>
                <a:spcPct val="90000"/>
              </a:lnSpc>
            </a:pPr>
            <a:r>
              <a:rPr lang="en-US" altLang="en-US" sz="2800" dirty="0" smtClean="0"/>
              <a:t>Periodic boosters are needed</a:t>
            </a:r>
          </a:p>
        </p:txBody>
      </p:sp>
      <p:sp>
        <p:nvSpPr>
          <p:cNvPr id="8196" name="Rectangle 5"/>
          <p:cNvSpPr>
            <a:spLocks noChangeArrowheads="1"/>
          </p:cNvSpPr>
          <p:nvPr/>
        </p:nvSpPr>
        <p:spPr bwMode="auto">
          <a:xfrm>
            <a:off x="4648200" y="1905000"/>
            <a:ext cx="4343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lnSpc>
                <a:spcPct val="90000"/>
              </a:lnSpc>
              <a:spcBef>
                <a:spcPct val="20000"/>
              </a:spcBef>
              <a:buFontTx/>
              <a:buChar char="•"/>
            </a:pPr>
            <a:r>
              <a:rPr lang="en-US" altLang="en-US" sz="3200" b="1" dirty="0"/>
              <a:t>Modified live</a:t>
            </a:r>
            <a:r>
              <a:rPr lang="en-US" altLang="en-US" sz="3200" dirty="0"/>
              <a:t> –</a:t>
            </a:r>
            <a:r>
              <a:rPr lang="en-US" altLang="en-US" sz="2800" dirty="0"/>
              <a:t> small amount of antigen in vaccine</a:t>
            </a:r>
          </a:p>
          <a:p>
            <a:pPr lvl="1" eaLnBrk="1" hangingPunct="1">
              <a:lnSpc>
                <a:spcPct val="90000"/>
              </a:lnSpc>
              <a:spcBef>
                <a:spcPct val="20000"/>
              </a:spcBef>
              <a:buFontTx/>
              <a:buChar char="–"/>
            </a:pPr>
            <a:r>
              <a:rPr lang="en-US" altLang="en-US" sz="2800" dirty="0"/>
              <a:t>Longer lasting and more complete immunity</a:t>
            </a:r>
          </a:p>
          <a:p>
            <a:pPr lvl="1" eaLnBrk="1" hangingPunct="1">
              <a:lnSpc>
                <a:spcPct val="90000"/>
              </a:lnSpc>
              <a:spcBef>
                <a:spcPct val="20000"/>
              </a:spcBef>
              <a:buFontTx/>
              <a:buChar char="–"/>
            </a:pPr>
            <a:r>
              <a:rPr lang="en-US" altLang="en-US" sz="2800" dirty="0"/>
              <a:t>Fewer doses needed throughout life of animal</a:t>
            </a:r>
          </a:p>
          <a:p>
            <a:pPr eaLnBrk="1" hangingPunct="1">
              <a:lnSpc>
                <a:spcPct val="90000"/>
              </a:lnSpc>
              <a:spcBef>
                <a:spcPct val="20000"/>
              </a:spcBef>
              <a:buFontTx/>
              <a:buChar char="•"/>
            </a:pPr>
            <a:endParaRPr lang="en-US" altLang="en-US" sz="2800" dirty="0"/>
          </a:p>
        </p:txBody>
      </p:sp>
      <p:sp>
        <p:nvSpPr>
          <p:cNvPr id="8197" name="Rectangle 6"/>
          <p:cNvSpPr>
            <a:spLocks noGrp="1" noChangeArrowheads="1"/>
          </p:cNvSpPr>
          <p:nvPr>
            <p:ph type="title"/>
          </p:nvPr>
        </p:nvSpPr>
        <p:spPr/>
        <p:txBody>
          <a:bodyPr/>
          <a:lstStyle/>
          <a:p>
            <a:pPr eaLnBrk="1" hangingPunct="1"/>
            <a:r>
              <a:rPr lang="en-US" altLang="en-US" sz="6000" smtClean="0">
                <a:solidFill>
                  <a:srgbClr val="990000"/>
                </a:solidFill>
              </a:rPr>
              <a:t>Types of vaccines:</a:t>
            </a:r>
          </a:p>
        </p:txBody>
      </p:sp>
    </p:spTree>
    <p:extLst>
      <p:ext uri="{BB962C8B-B14F-4D97-AF65-F5344CB8AC3E}">
        <p14:creationId xmlns:p14="http://schemas.microsoft.com/office/powerpoint/2010/main" val="2683839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E73AAA1-2824-4B24-B4DE-8E55FFB7EBEF}" type="slidenum">
              <a:rPr lang="en-US" altLang="en-US" sz="1400"/>
              <a:pPr eaLnBrk="1" hangingPunct="1"/>
              <a:t>6</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z="5400" smtClean="0"/>
              <a:t>Scheduling Vaccinations</a:t>
            </a:r>
          </a:p>
        </p:txBody>
      </p:sp>
      <p:sp>
        <p:nvSpPr>
          <p:cNvPr id="9220" name="Rectangle 3"/>
          <p:cNvSpPr>
            <a:spLocks noGrp="1" noChangeArrowheads="1"/>
          </p:cNvSpPr>
          <p:nvPr>
            <p:ph type="body" idx="1"/>
          </p:nvPr>
        </p:nvSpPr>
        <p:spPr>
          <a:xfrm>
            <a:off x="457200" y="1828800"/>
            <a:ext cx="4876800" cy="4297363"/>
          </a:xfrm>
        </p:spPr>
        <p:txBody>
          <a:bodyPr/>
          <a:lstStyle/>
          <a:p>
            <a:pPr eaLnBrk="1" hangingPunct="1">
              <a:lnSpc>
                <a:spcPct val="90000"/>
              </a:lnSpc>
            </a:pPr>
            <a:r>
              <a:rPr lang="en-US" altLang="en-US" smtClean="0"/>
              <a:t>Work with a veterinarian to determine necessary vaccinations.</a:t>
            </a:r>
          </a:p>
          <a:p>
            <a:pPr eaLnBrk="1" hangingPunct="1">
              <a:lnSpc>
                <a:spcPct val="90000"/>
              </a:lnSpc>
              <a:buFontTx/>
              <a:buNone/>
            </a:pPr>
            <a:endParaRPr lang="en-US" altLang="en-US" smtClean="0"/>
          </a:p>
          <a:p>
            <a:pPr eaLnBrk="1" hangingPunct="1">
              <a:lnSpc>
                <a:spcPct val="90000"/>
              </a:lnSpc>
            </a:pPr>
            <a:r>
              <a:rPr lang="en-US" altLang="en-US" smtClean="0"/>
              <a:t>Plan vaccinations and boosters according to age and use of the animal.</a:t>
            </a:r>
          </a:p>
        </p:txBody>
      </p:sp>
      <p:pic>
        <p:nvPicPr>
          <p:cNvPr id="9221" name="Picture 5" descr="calend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2286000"/>
            <a:ext cx="37338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4790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C39E477-EA46-44A9-86A4-6E9A78C18AE0}" type="slidenum">
              <a:rPr lang="en-US" altLang="en-US" sz="1400"/>
              <a:pPr eaLnBrk="1" hangingPunct="1"/>
              <a:t>7</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z="6000" smtClean="0"/>
              <a:t>Vaccination Records</a:t>
            </a:r>
          </a:p>
        </p:txBody>
      </p:sp>
      <p:sp>
        <p:nvSpPr>
          <p:cNvPr id="10244" name="Rectangle 3"/>
          <p:cNvSpPr>
            <a:spLocks noGrp="1" noChangeArrowheads="1"/>
          </p:cNvSpPr>
          <p:nvPr>
            <p:ph type="body" idx="1"/>
          </p:nvPr>
        </p:nvSpPr>
        <p:spPr>
          <a:xfrm>
            <a:off x="457200" y="1828800"/>
            <a:ext cx="4495800" cy="1676400"/>
          </a:xfrm>
        </p:spPr>
        <p:txBody>
          <a:bodyPr/>
          <a:lstStyle/>
          <a:p>
            <a:pPr eaLnBrk="1" hangingPunct="1"/>
            <a:r>
              <a:rPr lang="en-US" altLang="en-US" smtClean="0"/>
              <a:t>Assist in scheduling vaccinations and boosters</a:t>
            </a:r>
          </a:p>
        </p:txBody>
      </p:sp>
      <p:pic>
        <p:nvPicPr>
          <p:cNvPr id="10245" name="Picture 7" descr="vaccinatiorecord2"/>
          <p:cNvPicPr>
            <a:picLocks noChangeAspect="1" noChangeArrowheads="1"/>
          </p:cNvPicPr>
          <p:nvPr/>
        </p:nvPicPr>
        <p:blipFill>
          <a:blip r:embed="rId3">
            <a:extLst>
              <a:ext uri="{28A0092B-C50C-407E-A947-70E740481C1C}">
                <a14:useLocalDpi xmlns:a14="http://schemas.microsoft.com/office/drawing/2010/main" val="0"/>
              </a:ext>
            </a:extLst>
          </a:blip>
          <a:srcRect l="14201" r="10059"/>
          <a:stretch>
            <a:fillRect/>
          </a:stretch>
        </p:blipFill>
        <p:spPr bwMode="auto">
          <a:xfrm>
            <a:off x="1295400" y="3763963"/>
            <a:ext cx="3124200" cy="309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6" name="Group 9"/>
          <p:cNvGrpSpPr>
            <a:grpSpLocks/>
          </p:cNvGrpSpPr>
          <p:nvPr/>
        </p:nvGrpSpPr>
        <p:grpSpPr bwMode="auto">
          <a:xfrm>
            <a:off x="5334000" y="1981200"/>
            <a:ext cx="2590800" cy="3981450"/>
            <a:chOff x="3360" y="1248"/>
            <a:chExt cx="1632" cy="2508"/>
          </a:xfrm>
        </p:grpSpPr>
        <p:pic>
          <p:nvPicPr>
            <p:cNvPr id="10247" name="Picture 6" descr="healthreco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0" y="1248"/>
              <a:ext cx="1632" cy="2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Rectangle 8"/>
            <p:cNvSpPr>
              <a:spLocks noChangeArrowheads="1"/>
            </p:cNvSpPr>
            <p:nvPr/>
          </p:nvSpPr>
          <p:spPr bwMode="auto">
            <a:xfrm>
              <a:off x="3792" y="3216"/>
              <a:ext cx="384" cy="9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spTree>
    <p:extLst>
      <p:ext uri="{BB962C8B-B14F-4D97-AF65-F5344CB8AC3E}">
        <p14:creationId xmlns:p14="http://schemas.microsoft.com/office/powerpoint/2010/main" val="1494258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2FD648E-1484-4AD7-9A39-39E9356B8461}" type="slidenum">
              <a:rPr lang="en-US" altLang="en-US" sz="1400"/>
              <a:pPr eaLnBrk="1" hangingPunct="1"/>
              <a:t>8</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z="6000" smtClean="0"/>
              <a:t>Administering Shots</a:t>
            </a:r>
          </a:p>
        </p:txBody>
      </p:sp>
      <p:sp>
        <p:nvSpPr>
          <p:cNvPr id="11268" name="Rectangle 3"/>
          <p:cNvSpPr>
            <a:spLocks noGrp="1" noChangeArrowheads="1"/>
          </p:cNvSpPr>
          <p:nvPr>
            <p:ph type="body" sz="half" idx="1"/>
          </p:nvPr>
        </p:nvSpPr>
        <p:spPr>
          <a:xfrm>
            <a:off x="152400" y="1828800"/>
            <a:ext cx="8839200" cy="914400"/>
          </a:xfrm>
        </p:spPr>
        <p:txBody>
          <a:bodyPr/>
          <a:lstStyle/>
          <a:p>
            <a:pPr algn="ctr" eaLnBrk="1" hangingPunct="1">
              <a:buFontTx/>
              <a:buNone/>
            </a:pPr>
            <a:r>
              <a:rPr lang="en-US" altLang="en-US" sz="3600" smtClean="0">
                <a:solidFill>
                  <a:srgbClr val="FF0000"/>
                </a:solidFill>
              </a:rPr>
              <a:t>Common methods of giving vaccinations:</a:t>
            </a:r>
          </a:p>
        </p:txBody>
      </p:sp>
      <p:sp>
        <p:nvSpPr>
          <p:cNvPr id="11269" name="Rectangle 8"/>
          <p:cNvSpPr>
            <a:spLocks noGrp="1" noChangeArrowheads="1"/>
          </p:cNvSpPr>
          <p:nvPr>
            <p:ph type="body" sz="half" idx="2"/>
          </p:nvPr>
        </p:nvSpPr>
        <p:spPr>
          <a:xfrm>
            <a:off x="4267200" y="2895600"/>
            <a:ext cx="4038600" cy="3429000"/>
          </a:xfrm>
        </p:spPr>
        <p:txBody>
          <a:bodyPr>
            <a:normAutofit/>
          </a:bodyPr>
          <a:lstStyle/>
          <a:p>
            <a:pPr lvl="1" eaLnBrk="1" hangingPunct="1"/>
            <a:r>
              <a:rPr lang="en-US" altLang="en-US" sz="3600" dirty="0" smtClean="0"/>
              <a:t>Intramuscular</a:t>
            </a:r>
          </a:p>
          <a:p>
            <a:pPr lvl="1" eaLnBrk="1" hangingPunct="1"/>
            <a:r>
              <a:rPr lang="en-US" altLang="en-US" sz="3600" dirty="0" smtClean="0"/>
              <a:t>Subcutaneous</a:t>
            </a:r>
          </a:p>
          <a:p>
            <a:pPr lvl="1" eaLnBrk="1" hangingPunct="1"/>
            <a:r>
              <a:rPr lang="en-US" altLang="en-US" sz="3600" dirty="0" smtClean="0"/>
              <a:t>Intravenous</a:t>
            </a:r>
          </a:p>
          <a:p>
            <a:pPr lvl="1" eaLnBrk="1" hangingPunct="1"/>
            <a:r>
              <a:rPr lang="en-US" altLang="en-US" sz="3600" dirty="0" smtClean="0"/>
              <a:t>Intranasal</a:t>
            </a:r>
          </a:p>
        </p:txBody>
      </p:sp>
      <p:pic>
        <p:nvPicPr>
          <p:cNvPr id="11270" name="Picture 7" descr="syring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667000"/>
            <a:ext cx="273685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84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154A9AA-9990-44F5-8FAD-93479966B7BF}" type="slidenum">
              <a:rPr lang="en-US" altLang="en-US" sz="1400"/>
              <a:pPr eaLnBrk="1" hangingPunct="1"/>
              <a:t>9</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z="6000" smtClean="0"/>
              <a:t>Balanced Approach</a:t>
            </a:r>
          </a:p>
        </p:txBody>
      </p:sp>
      <p:sp>
        <p:nvSpPr>
          <p:cNvPr id="12292" name="Rectangle 3"/>
          <p:cNvSpPr>
            <a:spLocks noGrp="1" noChangeArrowheads="1"/>
          </p:cNvSpPr>
          <p:nvPr>
            <p:ph type="body" idx="1"/>
          </p:nvPr>
        </p:nvSpPr>
        <p:spPr>
          <a:xfrm>
            <a:off x="457200" y="2971800"/>
            <a:ext cx="8229600" cy="3154363"/>
          </a:xfrm>
        </p:spPr>
        <p:txBody>
          <a:bodyPr/>
          <a:lstStyle/>
          <a:p>
            <a:pPr eaLnBrk="1" hangingPunct="1"/>
            <a:r>
              <a:rPr lang="en-US" altLang="en-US" sz="3600" smtClean="0"/>
              <a:t>Animal environments should be low stress, clean, and well-ventilated.</a:t>
            </a:r>
          </a:p>
          <a:p>
            <a:pPr eaLnBrk="1" hangingPunct="1"/>
            <a:r>
              <a:rPr lang="en-US" altLang="en-US" sz="3600" smtClean="0"/>
              <a:t>Vaccinations should be used in combination with a healthy environment.</a:t>
            </a:r>
          </a:p>
          <a:p>
            <a:pPr eaLnBrk="1" hangingPunct="1"/>
            <a:endParaRPr lang="en-US" altLang="en-US" sz="3600" smtClean="0"/>
          </a:p>
        </p:txBody>
      </p:sp>
      <p:sp>
        <p:nvSpPr>
          <p:cNvPr id="12293" name="Rectangle 4"/>
          <p:cNvSpPr>
            <a:spLocks noChangeArrowheads="1"/>
          </p:cNvSpPr>
          <p:nvPr/>
        </p:nvSpPr>
        <p:spPr bwMode="auto">
          <a:xfrm>
            <a:off x="0" y="1905000"/>
            <a:ext cx="9144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spcBef>
                <a:spcPct val="20000"/>
              </a:spcBef>
            </a:pPr>
            <a:r>
              <a:rPr lang="en-US" altLang="en-US" sz="4000">
                <a:solidFill>
                  <a:srgbClr val="008000"/>
                </a:solidFill>
              </a:rPr>
              <a:t>One practice will not prevent disease.</a:t>
            </a:r>
          </a:p>
        </p:txBody>
      </p:sp>
    </p:spTree>
    <p:extLst>
      <p:ext uri="{BB962C8B-B14F-4D97-AF65-F5344CB8AC3E}">
        <p14:creationId xmlns:p14="http://schemas.microsoft.com/office/powerpoint/2010/main" val="4109267570"/>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64</TotalTime>
  <Words>1037</Words>
  <Application>Microsoft Office PowerPoint</Application>
  <PresentationFormat>On-screen Show (4:3)</PresentationFormat>
  <Paragraphs>144</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Impact</vt:lpstr>
      <vt:lpstr>NRE_PowerPoint_Template</vt:lpstr>
      <vt:lpstr>PowerPoint Presentation</vt:lpstr>
      <vt:lpstr>Disease Prevention</vt:lpstr>
      <vt:lpstr>Prevention Practices</vt:lpstr>
      <vt:lpstr>Providing Immunity</vt:lpstr>
      <vt:lpstr>Types of vaccines:</vt:lpstr>
      <vt:lpstr>Scheduling Vaccinations</vt:lpstr>
      <vt:lpstr>Vaccination Records</vt:lpstr>
      <vt:lpstr>Administering Shots</vt:lpstr>
      <vt:lpstr>Balanced Approach</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 Prevention</dc:title>
  <dc:subject>ASA - Lesson 8.4 Pathogens Prevented</dc:subject>
  <dc:creator>Marlene Mensch</dc:creator>
  <cp:lastModifiedBy>Leslie Fairchild</cp:lastModifiedBy>
  <cp:revision>9</cp:revision>
  <dcterms:created xsi:type="dcterms:W3CDTF">2015-01-13T13:14:37Z</dcterms:created>
  <dcterms:modified xsi:type="dcterms:W3CDTF">2015-04-13T18:00:30Z</dcterms:modified>
</cp:coreProperties>
</file>