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258" r:id="rId3"/>
    <p:sldId id="272" r:id="rId4"/>
    <p:sldId id="273" r:id="rId5"/>
    <p:sldId id="285" r:id="rId6"/>
    <p:sldId id="284" r:id="rId7"/>
    <p:sldId id="275" r:id="rId8"/>
    <p:sldId id="276" r:id="rId9"/>
    <p:sldId id="277" r:id="rId10"/>
    <p:sldId id="278" r:id="rId11"/>
    <p:sldId id="279" r:id="rId12"/>
    <p:sldId id="280" r:id="rId13"/>
    <p:sldId id="281" r:id="rId14"/>
    <p:sldId id="282" r:id="rId15"/>
    <p:sldId id="283"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Creature Comforts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Lesson 3.3 Home Sweet Home</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Creature Comforts</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smtClean="0">
                <a:latin typeface="Arial" pitchFamily="34" charset="0"/>
                <a:cs typeface="Arial" pitchFamily="34" charset="0"/>
              </a:rPr>
              <a:t>    Unit 3 – Lesson 3.3 Home Sweet Home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Creature Comforts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3.3 Home Sweet Home</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4BB332A-F934-402C-B7B1-34634F928CAE}" type="slidenum">
              <a:rPr lang="en-US" altLang="en-US" sz="1200"/>
              <a:pPr eaLnBrk="1" hangingPunct="1"/>
              <a:t>10</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Air moisture and moisture on the body of an animal can significantly impact the effects of temperature. When it is hot out, water and mist can help cool animals through evaporative cooling. This is commonly used in production systems with misters and fan and pad coolers.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On the other hand, moisture can cause cool temperatures to feel much colder. One study shows that cattle with a dry coat are within their comfort zone down to 32</a:t>
            </a:r>
            <a:r>
              <a:rPr lang="en-US" altLang="en-US" smtClean="0">
                <a:latin typeface="Arial" panose="020B0604020202020204" pitchFamily="34" charset="0"/>
                <a:cs typeface="Arial" panose="020B0604020202020204" pitchFamily="34" charset="0"/>
              </a:rPr>
              <a:t>°</a:t>
            </a:r>
            <a:r>
              <a:rPr lang="en-US" altLang="en-US" smtClean="0">
                <a:latin typeface="Arial" panose="020B0604020202020204" pitchFamily="34" charset="0"/>
              </a:rPr>
              <a:t>F. When wet, the low range of the comfort zone increases to 60</a:t>
            </a:r>
            <a:r>
              <a:rPr lang="en-US" altLang="en-US" smtClean="0">
                <a:latin typeface="Arial" panose="020B0604020202020204" pitchFamily="34" charset="0"/>
                <a:cs typeface="Arial" panose="020B0604020202020204" pitchFamily="34" charset="0"/>
              </a:rPr>
              <a:t>°</a:t>
            </a:r>
            <a:r>
              <a:rPr lang="en-US" altLang="en-US" smtClean="0">
                <a:latin typeface="Arial" panose="020B0604020202020204" pitchFamily="34" charset="0"/>
              </a:rPr>
              <a:t>F.</a:t>
            </a:r>
          </a:p>
        </p:txBody>
      </p:sp>
    </p:spTree>
    <p:extLst>
      <p:ext uri="{BB962C8B-B14F-4D97-AF65-F5344CB8AC3E}">
        <p14:creationId xmlns:p14="http://schemas.microsoft.com/office/powerpoint/2010/main" val="1128117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8C339AA-75D1-4EAD-A4B7-26818C86022F}" type="slidenum">
              <a:rPr lang="en-US" altLang="en-US" sz="1200"/>
              <a:pPr eaLnBrk="1" hangingPunct="1"/>
              <a:t>11</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Ventilation in animal housing allows fresh air to cycle through the building. Some ventilation systems are highly mechanized and control the amount of airflow while filtering the air to help reduce disease risks. Other systems simply promote the movement of air through the facility through vents and openings. </a:t>
            </a:r>
          </a:p>
        </p:txBody>
      </p:sp>
    </p:spTree>
    <p:extLst>
      <p:ext uri="{BB962C8B-B14F-4D97-AF65-F5344CB8AC3E}">
        <p14:creationId xmlns:p14="http://schemas.microsoft.com/office/powerpoint/2010/main" val="3445172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a:t>
            </a:r>
            <a:r>
              <a:rPr lang="en-US" sz="1200" dirty="0" smtClean="0">
                <a:solidFill>
                  <a:prstClr val="black"/>
                </a:solidFill>
                <a:cs typeface="Arial" pitchFamily="34" charset="0"/>
              </a:rPr>
              <a:t>2015</a:t>
            </a:r>
            <a:endParaRPr lang="en-US" sz="1200" dirty="0">
              <a:solidFill>
                <a:prstClr val="black"/>
              </a:solidFill>
              <a:cs typeface="Arial" pitchFamily="34" charset="0"/>
            </a:endParaRP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B2A4035-FC92-4F48-8117-8EBA648C30E4}" type="slidenum">
              <a:rPr lang="en-US" altLang="en-US" sz="1200"/>
              <a:pPr eaLnBrk="1" hangingPunct="1"/>
              <a:t>12</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Including considerations for sanitation is necessary in facility design to allow for cleaning and maintaining the health of your animals. Provisions may need to be made for equipment, such as tractors, or special flooring to allow the manure to fall away. Facilities should always be cleaned between groups of animals. </a:t>
            </a:r>
          </a:p>
        </p:txBody>
      </p:sp>
    </p:spTree>
    <p:extLst>
      <p:ext uri="{BB962C8B-B14F-4D97-AF65-F5344CB8AC3E}">
        <p14:creationId xmlns:p14="http://schemas.microsoft.com/office/powerpoint/2010/main" val="1512809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9620739-ED5A-4FAE-A89B-C477A22F35D7}" type="slidenum">
              <a:rPr lang="en-US" altLang="en-US" sz="1200"/>
              <a:pPr eaLnBrk="1" hangingPunct="1"/>
              <a:t>13</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Supplying water to animals should not be overlooked in facility design. Consider the volume of water provided in comparison to the number of animals and their average daily consumption of water. </a:t>
            </a:r>
          </a:p>
        </p:txBody>
      </p:sp>
    </p:spTree>
    <p:extLst>
      <p:ext uri="{BB962C8B-B14F-4D97-AF65-F5344CB8AC3E}">
        <p14:creationId xmlns:p14="http://schemas.microsoft.com/office/powerpoint/2010/main" val="551283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30E3457-CAF1-412C-914F-F53F0059D1E5}" type="slidenum">
              <a:rPr lang="en-US" altLang="en-US" sz="1200"/>
              <a:pPr eaLnBrk="1" hangingPunct="1"/>
              <a:t>14</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Provide for both a defined area for feeding and consider the delivery method of the feed – feed truck, tractor, 4-wheeler, pitchfork, etc. Also realize that age and breed can impact the area required for feeding. For example, Texas Longhorn cattle require more bunk space than Angus.</a:t>
            </a:r>
          </a:p>
        </p:txBody>
      </p:sp>
    </p:spTree>
    <p:extLst>
      <p:ext uri="{BB962C8B-B14F-4D97-AF65-F5344CB8AC3E}">
        <p14:creationId xmlns:p14="http://schemas.microsoft.com/office/powerpoint/2010/main" val="580349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28A583E-CD35-445F-A347-C20D6BC1D5D8}" type="slidenum">
              <a:rPr lang="en-US" altLang="en-US" sz="1200"/>
              <a:pPr eaLnBrk="1" hangingPunct="1"/>
              <a:t>15</a:t>
            </a:fld>
            <a:endParaRPr lang="en-US" altLang="en-US" sz="120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In the upcoming activity you will be asked to determine the needs of the animal you are researching for your Producer’s Management Guide. There are many industry publications that provide space and water requirements for livestock at various stages of production. Just as this elephant has space and temperature needs, so will your animals.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Facility design is much more than just providing a shelter from the elements, it is providing animals with a home that meets their water, feed, growth and production needs. Well designed facilities may have multiple areas to fulfill these functions.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For example, a swine confinement operation may have facilities for gestating sows, farrowing sows, </a:t>
            </a:r>
            <a:r>
              <a:rPr lang="en-US" altLang="en-US" dirty="0" err="1" smtClean="0">
                <a:latin typeface="Arial" panose="020B0604020202020204" pitchFamily="34" charset="0"/>
              </a:rPr>
              <a:t>weaner</a:t>
            </a:r>
            <a:r>
              <a:rPr lang="en-US" altLang="en-US" dirty="0" smtClean="0">
                <a:latin typeface="Arial" panose="020B0604020202020204" pitchFamily="34" charset="0"/>
              </a:rPr>
              <a:t> pigs, and feeder pigs. A dairy may have such areas as a dry cow barn, a milking parlor, a free stall barn for the milking herd, calf hutches, pens for replacement females, and pasture.</a:t>
            </a:r>
          </a:p>
        </p:txBody>
      </p:sp>
    </p:spTree>
    <p:extLst>
      <p:ext uri="{BB962C8B-B14F-4D97-AF65-F5344CB8AC3E}">
        <p14:creationId xmlns:p14="http://schemas.microsoft.com/office/powerpoint/2010/main" val="3689908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16</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Creature Comforts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3.3 Home Sweet Home</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Creature Comforts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3.3 Home Sweet Home</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7CBEF97-2BFF-4F6D-8053-8054F3302E06}" type="slidenum">
              <a:rPr lang="en-US" altLang="en-US" sz="1200"/>
              <a:pPr eaLnBrk="1" hangingPunct="1"/>
              <a:t>3</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latin typeface="Arial" panose="020B0604020202020204" pitchFamily="34" charset="0"/>
              </a:rPr>
              <a:t>Teacher Notes: </a:t>
            </a:r>
            <a:r>
              <a:rPr lang="en-US" altLang="en-US" dirty="0" smtClean="0">
                <a:latin typeface="Arial" panose="020B0604020202020204" pitchFamily="34" charset="0"/>
              </a:rPr>
              <a:t>Capture student responses for questions on the whiteboard or chalkboard. </a:t>
            </a:r>
          </a:p>
          <a:p>
            <a:pPr eaLnBrk="1" hangingPunct="1"/>
            <a:endParaRPr lang="en-US" altLang="en-US" b="1" dirty="0" smtClean="0">
              <a:latin typeface="Arial" panose="020B0604020202020204" pitchFamily="34" charset="0"/>
            </a:endParaRPr>
          </a:p>
          <a:p>
            <a:pPr eaLnBrk="1" hangingPunct="1"/>
            <a:r>
              <a:rPr lang="en-US" altLang="en-US" dirty="0" smtClean="0">
                <a:latin typeface="Arial" panose="020B0604020202020204" pitchFamily="34" charset="0"/>
              </a:rPr>
              <a:t>Primary responses to the first question may include shelter, food, water, and clothing. Additional responses may be vaccinations, medication, preventative care, and so forth.</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Teacher Note:</a:t>
            </a:r>
            <a:r>
              <a:rPr lang="en-US" altLang="en-US" b="1" baseline="0" dirty="0" smtClean="0">
                <a:latin typeface="Arial" panose="020B0604020202020204" pitchFamily="34" charset="0"/>
              </a:rPr>
              <a:t> </a:t>
            </a:r>
            <a:r>
              <a:rPr lang="en-US" altLang="en-US" dirty="0" smtClean="0">
                <a:latin typeface="Arial" panose="020B0604020202020204" pitchFamily="34" charset="0"/>
              </a:rPr>
              <a:t>After showing the second question, students responses may be very similar.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Animals do not typically need clothing, but require shelter, food, and water. However, animal needs can be provided using different methods as their bodies have different digestive and insulating systems. Temperatures that are uncomfortable for humans may be within the comfort zone of animals. </a:t>
            </a:r>
          </a:p>
        </p:txBody>
      </p:sp>
    </p:spTree>
    <p:extLst>
      <p:ext uri="{BB962C8B-B14F-4D97-AF65-F5344CB8AC3E}">
        <p14:creationId xmlns:p14="http://schemas.microsoft.com/office/powerpoint/2010/main" val="3856523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67B9872-3251-43B0-AA72-AD69321909EF}" type="slidenum">
              <a:rPr lang="en-US" altLang="en-US" sz="1200"/>
              <a:pPr eaLnBrk="1" hangingPunct="1"/>
              <a:t>4</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Providing shelter for animals has become increasingly important in the animal industry. Production efficiency may be greatly improved by providing the ideal growing environment. The type of animal and the location in which you are raising the animal are significant considerations when providing shelter. For example, simply providing shade for poultry in northern states during winter months would not be very effective. </a:t>
            </a:r>
          </a:p>
        </p:txBody>
      </p:sp>
    </p:spTree>
    <p:extLst>
      <p:ext uri="{BB962C8B-B14F-4D97-AF65-F5344CB8AC3E}">
        <p14:creationId xmlns:p14="http://schemas.microsoft.com/office/powerpoint/2010/main" val="3788879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Creature Comforts</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F756EF9-907A-4C25-B87B-9B3680BF946C}"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When contractors design and build a house, they take the needs and wants of the home owner into consideration.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Designing and building animal facilities should be done in the same manner. Think of the needs of animals and how a well-planned facility can meet those needs.</a:t>
            </a:r>
          </a:p>
        </p:txBody>
      </p:sp>
    </p:spTree>
    <p:extLst>
      <p:ext uri="{BB962C8B-B14F-4D97-AF65-F5344CB8AC3E}">
        <p14:creationId xmlns:p14="http://schemas.microsoft.com/office/powerpoint/2010/main" val="3756800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Creature Comforts</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D18DFEA-0142-4326-B0F8-6E699A2FF916}"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Animal facilities vary greatly throughout the United States. While there are recommendations for certain features and components of facilities, the actual design must be functional and practical for the producer. Variations in local environments, investments, and production goals make developing a single, perfect facility for all locations impossible.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When planning facilities, producers should take into consideration the following:</a:t>
            </a:r>
          </a:p>
          <a:p>
            <a:pPr lvl="1" eaLnBrk="1" hangingPunct="1"/>
            <a:r>
              <a:rPr lang="en-US" altLang="en-US" dirty="0" smtClean="0">
                <a:latin typeface="Arial" panose="020B0604020202020204" pitchFamily="34" charset="0"/>
              </a:rPr>
              <a:t>Basic animal needs</a:t>
            </a:r>
          </a:p>
          <a:p>
            <a:pPr lvl="1" eaLnBrk="1" hangingPunct="1"/>
            <a:r>
              <a:rPr lang="en-US" altLang="en-US" dirty="0" smtClean="0">
                <a:latin typeface="Arial" panose="020B0604020202020204" pitchFamily="34" charset="0"/>
              </a:rPr>
              <a:t>Space requirements</a:t>
            </a:r>
          </a:p>
          <a:p>
            <a:pPr lvl="1" eaLnBrk="1" hangingPunct="1"/>
            <a:r>
              <a:rPr lang="en-US" altLang="en-US" dirty="0" smtClean="0">
                <a:latin typeface="Arial" panose="020B0604020202020204" pitchFamily="34" charset="0"/>
              </a:rPr>
              <a:t>Life stages</a:t>
            </a:r>
          </a:p>
          <a:p>
            <a:pPr lvl="1" eaLnBrk="1" hangingPunct="1"/>
            <a:r>
              <a:rPr lang="en-US" altLang="en-US" dirty="0" smtClean="0">
                <a:latin typeface="Arial" panose="020B0604020202020204" pitchFamily="34" charset="0"/>
              </a:rPr>
              <a:t>Handling</a:t>
            </a:r>
          </a:p>
          <a:p>
            <a:pPr lvl="1" eaLnBrk="1" hangingPunct="1"/>
            <a:r>
              <a:rPr lang="en-US" altLang="en-US" dirty="0" smtClean="0">
                <a:latin typeface="Arial" panose="020B0604020202020204" pitchFamily="34" charset="0"/>
              </a:rPr>
              <a:t>Providing health care</a:t>
            </a:r>
          </a:p>
          <a:p>
            <a:pPr lvl="1" eaLnBrk="1" hangingPunct="1"/>
            <a:r>
              <a:rPr lang="en-US" altLang="en-US" dirty="0" smtClean="0">
                <a:latin typeface="Arial" panose="020B0604020202020204" pitchFamily="34" charset="0"/>
              </a:rPr>
              <a:t>Transportation</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036832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45895B1-9719-4443-A967-4AC8696DBEDE}" type="slidenum">
              <a:rPr lang="en-US" altLang="en-US" sz="1200"/>
              <a:pPr eaLnBrk="1" hangingPunct="1"/>
              <a:t>7</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main reason for providing shelter to animals is to provide relief from extreme temperature conditions. A shed may provide cooling shade for cattle in the summer and serve as a wind and snow break in the winter. Animals then use less energy on maintaining temperature.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Thermoregulation is the control of body temperature.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Homeostasis is the maintenance of a constant internal environment by a combination of body mechanisms.</a:t>
            </a:r>
          </a:p>
        </p:txBody>
      </p:sp>
    </p:spTree>
    <p:extLst>
      <p:ext uri="{BB962C8B-B14F-4D97-AF65-F5344CB8AC3E}">
        <p14:creationId xmlns:p14="http://schemas.microsoft.com/office/powerpoint/2010/main" val="2793321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E907DA5-22FC-44D6-BCD2-2A9C1BDDAA7F}" type="slidenum">
              <a:rPr lang="en-US" altLang="en-US" sz="1200"/>
              <a:pPr eaLnBrk="1" hangingPunct="1"/>
              <a:t>8</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a:t>
            </a:r>
            <a:r>
              <a:rPr lang="en-US" altLang="en-US" dirty="0" err="1" smtClean="0">
                <a:latin typeface="Arial" panose="020B0604020202020204" pitchFamily="34" charset="0"/>
              </a:rPr>
              <a:t>thermoneutral</a:t>
            </a:r>
            <a:r>
              <a:rPr lang="en-US" altLang="en-US" dirty="0" smtClean="0">
                <a:latin typeface="Arial" panose="020B0604020202020204" pitchFamily="34" charset="0"/>
              </a:rPr>
              <a:t> zone of animals is the range of temperatures that maximizes efficiency and rate of gain. This temperature range requires the lowest energy expenditure on maintenance and allows energy to be used on growth and production, such as milk and gestation. The </a:t>
            </a:r>
            <a:r>
              <a:rPr lang="en-US" altLang="en-US" dirty="0" err="1" smtClean="0">
                <a:latin typeface="Arial" panose="020B0604020202020204" pitchFamily="34" charset="0"/>
              </a:rPr>
              <a:t>thermoneutral</a:t>
            </a:r>
            <a:r>
              <a:rPr lang="en-US" altLang="en-US" dirty="0" smtClean="0">
                <a:latin typeface="Arial" panose="020B0604020202020204" pitchFamily="34" charset="0"/>
              </a:rPr>
              <a:t> zone is variable based primarily on the age of the animal and moisture on their body covering, but also wind, body condition, hair coat, and length of exposure to extreme temperatures. </a:t>
            </a:r>
          </a:p>
        </p:txBody>
      </p:sp>
    </p:spTree>
    <p:extLst>
      <p:ext uri="{BB962C8B-B14F-4D97-AF65-F5344CB8AC3E}">
        <p14:creationId xmlns:p14="http://schemas.microsoft.com/office/powerpoint/2010/main" val="3841694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Creature Comforts</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690B0C4-7DE3-4533-9E01-FB0318DDBF6E}" type="slidenum">
              <a:rPr lang="en-US" altLang="en-US" sz="1200"/>
              <a:pPr eaLnBrk="1" hangingPunct="1"/>
              <a:t>9</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Extreme heat and cold cause different responses in an animal, but the overall result is a decrease in production efficiency.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What happens to your body when you are hot?</a:t>
            </a:r>
          </a:p>
          <a:p>
            <a:pPr eaLnBrk="1" hangingPunct="1">
              <a:buFontTx/>
              <a:buChar char="•"/>
            </a:pPr>
            <a:r>
              <a:rPr lang="en-US" altLang="en-US" smtClean="0">
                <a:latin typeface="Arial" panose="020B0604020202020204" pitchFamily="34" charset="0"/>
              </a:rPr>
              <a:t>Sweat</a:t>
            </a:r>
          </a:p>
          <a:p>
            <a:pPr eaLnBrk="1" hangingPunct="1">
              <a:buFontTx/>
              <a:buChar char="•"/>
            </a:pPr>
            <a:r>
              <a:rPr lang="en-US" altLang="en-US" smtClean="0">
                <a:latin typeface="Arial" panose="020B0604020202020204" pitchFamily="34" charset="0"/>
              </a:rPr>
              <a:t>Listless</a:t>
            </a:r>
          </a:p>
          <a:p>
            <a:pPr eaLnBrk="1" hangingPunct="1">
              <a:buFontTx/>
              <a:buChar char="•"/>
            </a:pPr>
            <a:endParaRPr lang="en-US" altLang="en-US" smtClean="0">
              <a:latin typeface="Arial" panose="020B0604020202020204" pitchFamily="34" charset="0"/>
            </a:endParaRPr>
          </a:p>
          <a:p>
            <a:pPr eaLnBrk="1" hangingPunct="1"/>
            <a:r>
              <a:rPr lang="en-US" altLang="en-US" smtClean="0">
                <a:latin typeface="Arial" panose="020B0604020202020204" pitchFamily="34" charset="0"/>
              </a:rPr>
              <a:t>What happens when you are cold?</a:t>
            </a:r>
          </a:p>
          <a:p>
            <a:pPr eaLnBrk="1" hangingPunct="1">
              <a:buFontTx/>
              <a:buChar char="•"/>
            </a:pPr>
            <a:r>
              <a:rPr lang="en-US" altLang="en-US" smtClean="0">
                <a:latin typeface="Arial" panose="020B0604020202020204" pitchFamily="34" charset="0"/>
              </a:rPr>
              <a:t>Goose bumps </a:t>
            </a:r>
          </a:p>
          <a:p>
            <a:pPr eaLnBrk="1" hangingPunct="1">
              <a:buFontTx/>
              <a:buChar char="•"/>
            </a:pPr>
            <a:r>
              <a:rPr lang="en-US" altLang="en-US" smtClean="0">
                <a:latin typeface="Arial" panose="020B0604020202020204" pitchFamily="34" charset="0"/>
              </a:rPr>
              <a:t>Shiver</a:t>
            </a:r>
          </a:p>
          <a:p>
            <a:pPr eaLnBrk="1" hangingPunct="1">
              <a:buFontTx/>
              <a:buChar char="•"/>
            </a:pPr>
            <a:endParaRPr lang="en-US" altLang="en-US" smtClean="0">
              <a:latin typeface="Arial" panose="020B0604020202020204" pitchFamily="34" charset="0"/>
            </a:endParaRPr>
          </a:p>
        </p:txBody>
      </p:sp>
    </p:spTree>
    <p:extLst>
      <p:ext uri="{BB962C8B-B14F-4D97-AF65-F5344CB8AC3E}">
        <p14:creationId xmlns:p14="http://schemas.microsoft.com/office/powerpoint/2010/main" val="22008165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02430067-14A8-4ADE-A66D-2FC8AF7FA0AA}" type="slidenum">
              <a:rPr lang="en-US" altLang="en-US"/>
              <a:pPr/>
              <a:t>‹#›</a:t>
            </a:fld>
            <a:endParaRPr lang="en-US" altLang="en-US"/>
          </a:p>
        </p:txBody>
      </p:sp>
    </p:spTree>
    <p:extLst>
      <p:ext uri="{BB962C8B-B14F-4D97-AF65-F5344CB8AC3E}">
        <p14:creationId xmlns:p14="http://schemas.microsoft.com/office/powerpoint/2010/main" val="389880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828800"/>
            <a:ext cx="8229600" cy="4297363"/>
          </a:xfrm>
        </p:spPr>
        <p:txBody>
          <a:bodyPr/>
          <a:lstStyle/>
          <a:p>
            <a:pPr lvl="0"/>
            <a:endParaRPr lang="en-US" noProof="0" smtClean="0"/>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E798E21-BA62-47F9-A344-914885E3CC71}" type="slidenum">
              <a:rPr lang="en-US" altLang="en-US"/>
              <a:pPr/>
              <a:t>‹#›</a:t>
            </a:fld>
            <a:endParaRPr lang="en-US" altLang="en-US"/>
          </a:p>
        </p:txBody>
      </p:sp>
    </p:spTree>
    <p:extLst>
      <p:ext uri="{BB962C8B-B14F-4D97-AF65-F5344CB8AC3E}">
        <p14:creationId xmlns:p14="http://schemas.microsoft.com/office/powerpoint/2010/main" val="4551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DA499C3-5663-4B97-9649-769F1F19C8BE}" type="slidenum">
              <a:rPr lang="en-US" altLang="en-US"/>
              <a:pPr/>
              <a:t>‹#›</a:t>
            </a:fld>
            <a:endParaRPr lang="en-US" altLang="en-US"/>
          </a:p>
        </p:txBody>
      </p:sp>
    </p:spTree>
    <p:extLst>
      <p:ext uri="{BB962C8B-B14F-4D97-AF65-F5344CB8AC3E}">
        <p14:creationId xmlns:p14="http://schemas.microsoft.com/office/powerpoint/2010/main" val="1688916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https://www.aza.org/uploadedFiles/Conservation/Commitments_and_Impacts/Elephant_Conservation/ElephantStandards.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FFE10C5-06BC-4100-8E70-0BA3EB69DBEA}" type="slidenum">
              <a:rPr lang="en-US" altLang="en-US" sz="1400"/>
              <a:pPr eaLnBrk="1" hangingPunct="1"/>
              <a:t>10</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Wet Conditions</a:t>
            </a:r>
          </a:p>
        </p:txBody>
      </p:sp>
      <p:sp>
        <p:nvSpPr>
          <p:cNvPr id="11268" name="Rectangle 3"/>
          <p:cNvSpPr>
            <a:spLocks noGrp="1" noChangeArrowheads="1"/>
          </p:cNvSpPr>
          <p:nvPr>
            <p:ph type="body" idx="1"/>
          </p:nvPr>
        </p:nvSpPr>
        <p:spPr/>
        <p:txBody>
          <a:bodyPr/>
          <a:lstStyle/>
          <a:p>
            <a:pPr eaLnBrk="1" hangingPunct="1">
              <a:lnSpc>
                <a:spcPct val="90000"/>
              </a:lnSpc>
            </a:pPr>
            <a:r>
              <a:rPr lang="en-US" altLang="en-US" smtClean="0"/>
              <a:t>Evaporative cooling </a:t>
            </a:r>
          </a:p>
          <a:p>
            <a:pPr lvl="1" eaLnBrk="1" hangingPunct="1">
              <a:lnSpc>
                <a:spcPct val="90000"/>
              </a:lnSpc>
            </a:pPr>
            <a:r>
              <a:rPr lang="en-US" altLang="en-US" smtClean="0"/>
              <a:t>Air evaporates water and in the process the air loses heat to the water.</a:t>
            </a:r>
          </a:p>
          <a:p>
            <a:pPr eaLnBrk="1" hangingPunct="1">
              <a:lnSpc>
                <a:spcPct val="90000"/>
              </a:lnSpc>
            </a:pPr>
            <a:r>
              <a:rPr lang="en-US" altLang="en-US" smtClean="0"/>
              <a:t>Beneficial in the summer</a:t>
            </a:r>
          </a:p>
          <a:p>
            <a:pPr lvl="1" eaLnBrk="1" hangingPunct="1">
              <a:lnSpc>
                <a:spcPct val="90000"/>
              </a:lnSpc>
            </a:pPr>
            <a:r>
              <a:rPr lang="en-US" altLang="en-US" smtClean="0"/>
              <a:t>Misters and wallows can help moderate high temperatures.</a:t>
            </a:r>
          </a:p>
          <a:p>
            <a:pPr eaLnBrk="1" hangingPunct="1">
              <a:lnSpc>
                <a:spcPct val="90000"/>
              </a:lnSpc>
            </a:pPr>
            <a:r>
              <a:rPr lang="en-US" altLang="en-US" smtClean="0"/>
              <a:t>Harmful in the winter</a:t>
            </a:r>
          </a:p>
          <a:p>
            <a:pPr lvl="1" eaLnBrk="1" hangingPunct="1">
              <a:lnSpc>
                <a:spcPct val="90000"/>
              </a:lnSpc>
            </a:pPr>
            <a:r>
              <a:rPr lang="en-US" altLang="en-US" smtClean="0"/>
              <a:t>Uses body heat for drying, magnifies cold temperatures and wind chill.</a:t>
            </a:r>
          </a:p>
        </p:txBody>
      </p:sp>
    </p:spTree>
    <p:extLst>
      <p:ext uri="{BB962C8B-B14F-4D97-AF65-F5344CB8AC3E}">
        <p14:creationId xmlns:p14="http://schemas.microsoft.com/office/powerpoint/2010/main" val="18563448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E15A177-2F88-4E3D-9DC0-9F8CA753F50F}" type="slidenum">
              <a:rPr lang="en-US" altLang="en-US" sz="1400"/>
              <a:pPr eaLnBrk="1" hangingPunct="1"/>
              <a:t>11</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Ventilation</a:t>
            </a:r>
          </a:p>
        </p:txBody>
      </p:sp>
      <p:sp>
        <p:nvSpPr>
          <p:cNvPr id="12292" name="Rectangle 3"/>
          <p:cNvSpPr>
            <a:spLocks noGrp="1" noChangeArrowheads="1"/>
          </p:cNvSpPr>
          <p:nvPr>
            <p:ph type="body" sz="half" idx="1"/>
          </p:nvPr>
        </p:nvSpPr>
        <p:spPr/>
        <p:txBody>
          <a:bodyPr/>
          <a:lstStyle/>
          <a:p>
            <a:pPr eaLnBrk="1" hangingPunct="1"/>
            <a:r>
              <a:rPr lang="en-US" altLang="en-US" smtClean="0"/>
              <a:t>Varies on style of shelter</a:t>
            </a:r>
          </a:p>
          <a:p>
            <a:pPr eaLnBrk="1" hangingPunct="1"/>
            <a:r>
              <a:rPr lang="en-US" altLang="en-US" smtClean="0"/>
              <a:t>Provides:</a:t>
            </a:r>
          </a:p>
          <a:p>
            <a:pPr lvl="1" eaLnBrk="1" hangingPunct="1"/>
            <a:r>
              <a:rPr lang="en-US" altLang="en-US" sz="3200" smtClean="0"/>
              <a:t>Temperature control</a:t>
            </a:r>
          </a:p>
          <a:p>
            <a:pPr lvl="1" eaLnBrk="1" hangingPunct="1"/>
            <a:r>
              <a:rPr lang="en-US" altLang="en-US" sz="3200" smtClean="0"/>
              <a:t>Fresh air</a:t>
            </a:r>
          </a:p>
          <a:p>
            <a:pPr lvl="1" eaLnBrk="1" hangingPunct="1"/>
            <a:r>
              <a:rPr lang="en-US" altLang="en-US" sz="3200" smtClean="0"/>
              <a:t>Odor removal</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1062" y="2491581"/>
            <a:ext cx="3962400" cy="2971800"/>
          </a:xfrm>
          <a:prstGeom prst="rect">
            <a:avLst/>
          </a:prstGeom>
        </p:spPr>
      </p:pic>
    </p:spTree>
    <p:extLst>
      <p:ext uri="{BB962C8B-B14F-4D97-AF65-F5344CB8AC3E}">
        <p14:creationId xmlns:p14="http://schemas.microsoft.com/office/powerpoint/2010/main" val="7947559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ADC943B-B11B-4E0D-A4D7-E7F0CFB428AB}" type="slidenum">
              <a:rPr lang="en-US" altLang="en-US" sz="1400"/>
              <a:pPr eaLnBrk="1" hangingPunct="1"/>
              <a:t>12</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Sanitation</a:t>
            </a:r>
          </a:p>
        </p:txBody>
      </p:sp>
      <p:sp>
        <p:nvSpPr>
          <p:cNvPr id="13316" name="Rectangle 3"/>
          <p:cNvSpPr>
            <a:spLocks noGrp="1" noChangeArrowheads="1"/>
          </p:cNvSpPr>
          <p:nvPr>
            <p:ph type="body" idx="1"/>
          </p:nvPr>
        </p:nvSpPr>
        <p:spPr/>
        <p:txBody>
          <a:bodyPr/>
          <a:lstStyle/>
          <a:p>
            <a:pPr eaLnBrk="1" hangingPunct="1"/>
            <a:r>
              <a:rPr lang="en-US" altLang="en-US" smtClean="0"/>
              <a:t>Manure management</a:t>
            </a:r>
          </a:p>
          <a:p>
            <a:pPr lvl="1" eaLnBrk="1" hangingPunct="1"/>
            <a:r>
              <a:rPr lang="en-US" altLang="en-US" smtClean="0"/>
              <a:t>How will stalls and barns be cleaned?</a:t>
            </a:r>
          </a:p>
          <a:p>
            <a:pPr lvl="1" eaLnBrk="1" hangingPunct="1"/>
            <a:r>
              <a:rPr lang="en-US" altLang="en-US" smtClean="0"/>
              <a:t>In confinement, how will manure be disposed of?</a:t>
            </a:r>
          </a:p>
          <a:p>
            <a:pPr eaLnBrk="1" hangingPunct="1"/>
            <a:r>
              <a:rPr lang="en-US" altLang="en-US" smtClean="0"/>
              <a:t>Disease control</a:t>
            </a:r>
          </a:p>
          <a:p>
            <a:pPr lvl="1" eaLnBrk="1" hangingPunct="1"/>
            <a:r>
              <a:rPr lang="en-US" altLang="en-US" smtClean="0"/>
              <a:t>Cleaning pens between groups of animals.</a:t>
            </a:r>
          </a:p>
          <a:p>
            <a:pPr lvl="1" eaLnBrk="1" hangingPunct="1"/>
            <a:r>
              <a:rPr lang="en-US" altLang="en-US" smtClean="0"/>
              <a:t>Minimizing dust and airborne contagions.</a:t>
            </a:r>
          </a:p>
        </p:txBody>
      </p:sp>
    </p:spTree>
    <p:extLst>
      <p:ext uri="{BB962C8B-B14F-4D97-AF65-F5344CB8AC3E}">
        <p14:creationId xmlns:p14="http://schemas.microsoft.com/office/powerpoint/2010/main" val="28881261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AF6A7E2-2680-4F3B-9861-B68E2F45BA6F}" type="slidenum">
              <a:rPr lang="en-US" altLang="en-US" sz="1400"/>
              <a:pPr eaLnBrk="1" hangingPunct="1"/>
              <a:t>13</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Water</a:t>
            </a:r>
          </a:p>
        </p:txBody>
      </p:sp>
      <p:sp>
        <p:nvSpPr>
          <p:cNvPr id="14340" name="Rectangle 3"/>
          <p:cNvSpPr>
            <a:spLocks noGrp="1" noChangeArrowheads="1"/>
          </p:cNvSpPr>
          <p:nvPr>
            <p:ph type="body" idx="1"/>
          </p:nvPr>
        </p:nvSpPr>
        <p:spPr/>
        <p:txBody>
          <a:bodyPr/>
          <a:lstStyle/>
          <a:p>
            <a:pPr eaLnBrk="1" hangingPunct="1">
              <a:buFontTx/>
              <a:buNone/>
            </a:pPr>
            <a:r>
              <a:rPr lang="en-US" altLang="en-US" smtClean="0"/>
              <a:t>Major considerations</a:t>
            </a:r>
          </a:p>
          <a:p>
            <a:pPr eaLnBrk="1" hangingPunct="1"/>
            <a:r>
              <a:rPr lang="en-US" altLang="en-US" smtClean="0"/>
              <a:t>Clean and fresh</a:t>
            </a:r>
          </a:p>
          <a:p>
            <a:pPr eaLnBrk="1" hangingPunct="1"/>
            <a:r>
              <a:rPr lang="en-US" altLang="en-US" smtClean="0"/>
              <a:t>Constant and adequate supply</a:t>
            </a:r>
          </a:p>
          <a:p>
            <a:pPr lvl="1" eaLnBrk="1" hangingPunct="1"/>
            <a:r>
              <a:rPr lang="en-US" altLang="en-US" smtClean="0"/>
              <a:t>Automatic waterers</a:t>
            </a:r>
          </a:p>
          <a:p>
            <a:pPr eaLnBrk="1" hangingPunct="1"/>
            <a:r>
              <a:rPr lang="en-US" altLang="en-US" smtClean="0"/>
              <a:t>Accessibility</a:t>
            </a:r>
          </a:p>
          <a:p>
            <a:pPr lvl="1" eaLnBrk="1" hangingPunct="1"/>
            <a:endParaRPr lang="en-US" altLang="en-US" smtClean="0"/>
          </a:p>
          <a:p>
            <a:pPr lvl="1" eaLnBrk="1" hangingPunct="1"/>
            <a:endParaRPr lang="en-US" altLang="en-US" smtClean="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5800" y="3639010"/>
            <a:ext cx="2057400" cy="3082465"/>
          </a:xfrm>
          <a:prstGeom prst="rect">
            <a:avLst/>
          </a:prstGeom>
        </p:spPr>
      </p:pic>
    </p:spTree>
    <p:extLst>
      <p:ext uri="{BB962C8B-B14F-4D97-AF65-F5344CB8AC3E}">
        <p14:creationId xmlns:p14="http://schemas.microsoft.com/office/powerpoint/2010/main" val="29663480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31D84BD-D873-4DBA-99B6-169D1E851ECE}" type="slidenum">
              <a:rPr lang="en-US" altLang="en-US" sz="1400"/>
              <a:pPr eaLnBrk="1" hangingPunct="1"/>
              <a:t>14</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mtClean="0"/>
              <a:t>Feed</a:t>
            </a:r>
          </a:p>
        </p:txBody>
      </p:sp>
      <p:sp>
        <p:nvSpPr>
          <p:cNvPr id="15364" name="Rectangle 3"/>
          <p:cNvSpPr>
            <a:spLocks noGrp="1" noChangeArrowheads="1"/>
          </p:cNvSpPr>
          <p:nvPr>
            <p:ph type="body" idx="1"/>
          </p:nvPr>
        </p:nvSpPr>
        <p:spPr/>
        <p:txBody>
          <a:bodyPr/>
          <a:lstStyle/>
          <a:p>
            <a:pPr eaLnBrk="1" hangingPunct="1">
              <a:lnSpc>
                <a:spcPct val="90000"/>
              </a:lnSpc>
              <a:buFontTx/>
              <a:buNone/>
            </a:pPr>
            <a:r>
              <a:rPr lang="en-US" altLang="en-US" smtClean="0"/>
              <a:t>Major Considerations</a:t>
            </a:r>
          </a:p>
          <a:p>
            <a:pPr eaLnBrk="1" hangingPunct="1">
              <a:lnSpc>
                <a:spcPct val="90000"/>
              </a:lnSpc>
            </a:pPr>
            <a:r>
              <a:rPr lang="en-US" altLang="en-US" smtClean="0"/>
              <a:t>Designating a feeding area </a:t>
            </a:r>
          </a:p>
          <a:p>
            <a:pPr eaLnBrk="1" hangingPunct="1">
              <a:lnSpc>
                <a:spcPct val="90000"/>
              </a:lnSpc>
            </a:pPr>
            <a:r>
              <a:rPr lang="en-US" altLang="en-US" smtClean="0"/>
              <a:t>Planning for feed equipment</a:t>
            </a:r>
          </a:p>
          <a:p>
            <a:pPr eaLnBrk="1" hangingPunct="1">
              <a:lnSpc>
                <a:spcPct val="90000"/>
              </a:lnSpc>
            </a:pPr>
            <a:r>
              <a:rPr lang="en-US" altLang="en-US" smtClean="0"/>
              <a:t>Bunk space requirements per head in group feeding arrangements</a:t>
            </a:r>
          </a:p>
          <a:p>
            <a:pPr eaLnBrk="1" hangingPunct="1">
              <a:lnSpc>
                <a:spcPct val="90000"/>
              </a:lnSpc>
            </a:pPr>
            <a:endParaRPr lang="en-US" altLang="en-US" smtClean="0"/>
          </a:p>
          <a:p>
            <a:pPr eaLnBrk="1" hangingPunct="1">
              <a:lnSpc>
                <a:spcPct val="90000"/>
              </a:lnSpc>
            </a:pPr>
            <a:r>
              <a:rPr lang="en-US" altLang="en-US" smtClean="0"/>
              <a:t>Feeding on the ground is not efficient or sanitary.</a:t>
            </a:r>
          </a:p>
        </p:txBody>
      </p:sp>
    </p:spTree>
    <p:extLst>
      <p:ext uri="{BB962C8B-B14F-4D97-AF65-F5344CB8AC3E}">
        <p14:creationId xmlns:p14="http://schemas.microsoft.com/office/powerpoint/2010/main" val="3933773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FE714A4-18B0-4238-9351-7EA3BB4AC012}" type="slidenum">
              <a:rPr lang="en-US" altLang="en-US" sz="1400"/>
              <a:pPr eaLnBrk="1" hangingPunct="1"/>
              <a:t>15</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mtClean="0"/>
              <a:t>Elephant Needs</a:t>
            </a:r>
          </a:p>
        </p:txBody>
      </p:sp>
      <p:graphicFrame>
        <p:nvGraphicFramePr>
          <p:cNvPr id="71715" name="Group 35"/>
          <p:cNvGraphicFramePr>
            <a:graphicFrameLocks noGrp="1"/>
          </p:cNvGraphicFramePr>
          <p:nvPr>
            <p:ph idx="1"/>
          </p:nvPr>
        </p:nvGraphicFramePr>
        <p:xfrm>
          <a:off x="457200" y="1828800"/>
          <a:ext cx="8229600" cy="4038713"/>
        </p:xfrm>
        <a:graphic>
          <a:graphicData uri="http://schemas.openxmlformats.org/drawingml/2006/table">
            <a:tbl>
              <a:tblPr/>
              <a:tblGrid>
                <a:gridCol w="4114800"/>
                <a:gridCol w="4114800"/>
              </a:tblGrid>
              <a:tr h="944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Example Considerations</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Animal Requirements</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42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Indoor Area</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400 ft</a:t>
                      </a:r>
                      <a:r>
                        <a:rPr kumimoji="0" lang="en-US" sz="2800" b="0" i="0" u="none" strike="noStrike" cap="none" normalizeH="0" baseline="30000" smtClean="0">
                          <a:ln>
                            <a:noFill/>
                          </a:ln>
                          <a:solidFill>
                            <a:schemeClr val="tx1"/>
                          </a:solidFill>
                          <a:effectLst/>
                          <a:latin typeface="Arial" charset="0"/>
                        </a:rPr>
                        <a:t>2</a:t>
                      </a:r>
                      <a:endParaRPr kumimoji="0" lang="en-US" sz="2800" b="0" i="0" u="none" strike="noStrike" cap="none" normalizeH="0" baseline="0" smtClean="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73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Outdoor Area</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1800 ft</a:t>
                      </a:r>
                      <a:r>
                        <a:rPr kumimoji="0" lang="en-US" sz="2800" b="0" i="0" u="none" strike="noStrike" cap="none" normalizeH="0" baseline="30000" smtClean="0">
                          <a:ln>
                            <a:noFill/>
                          </a:ln>
                          <a:solidFill>
                            <a:schemeClr val="tx1"/>
                          </a:solidFill>
                          <a:effectLst/>
                          <a:latin typeface="Arial" charset="0"/>
                        </a:rPr>
                        <a:t>2</a:t>
                      </a:r>
                      <a:endParaRPr kumimoji="0" lang="en-US" sz="2800" b="0" i="0" u="none" strike="noStrike" cap="none" normalizeH="0" baseline="0" smtClean="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Optimal Temperature Range</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55-80</a:t>
                      </a:r>
                      <a:r>
                        <a:rPr kumimoji="0" lang="en-US" sz="2800" b="0" i="0" u="none" strike="noStrike" cap="none" normalizeH="0" baseline="0" smtClean="0">
                          <a:ln>
                            <a:noFill/>
                          </a:ln>
                          <a:solidFill>
                            <a:schemeClr val="tx1"/>
                          </a:solidFill>
                          <a:effectLst/>
                          <a:latin typeface="Arial" charset="0"/>
                          <a:cs typeface="Arial" charset="0"/>
                        </a:rPr>
                        <a:t>°</a:t>
                      </a:r>
                      <a:r>
                        <a:rPr kumimoji="0" lang="en-US" sz="2800" b="0" i="0" u="none" strike="noStrike" cap="none" normalizeH="0" baseline="0" smtClean="0">
                          <a:ln>
                            <a:noFill/>
                          </a:ln>
                          <a:solidFill>
                            <a:schemeClr val="tx1"/>
                          </a:solidFill>
                          <a:effectLst/>
                          <a:latin typeface="Arial" charset="0"/>
                        </a:rPr>
                        <a:t> F</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73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Water Needs</a:t>
                      </a: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18.5-52.8 gallons/day</a:t>
                      </a: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23019"/>
            <a:ext cx="1295400" cy="129540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72300" y="9525"/>
            <a:ext cx="1295400" cy="1295400"/>
          </a:xfrm>
          <a:prstGeom prst="rect">
            <a:avLst/>
          </a:prstGeom>
        </p:spPr>
      </p:pic>
    </p:spTree>
    <p:extLst>
      <p:ext uri="{BB962C8B-B14F-4D97-AF65-F5344CB8AC3E}">
        <p14:creationId xmlns:p14="http://schemas.microsoft.com/office/powerpoint/2010/main" val="3630756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152400" y="1908944"/>
            <a:ext cx="8839200" cy="4409306"/>
          </a:xfrm>
        </p:spPr>
        <p:txBody>
          <a:bodyPr wrap="square" anchor="ctr" anchorCtr="0">
            <a:noAutofit/>
          </a:bodyPr>
          <a:lstStyle/>
          <a:p>
            <a:pPr>
              <a:lnSpc>
                <a:spcPct val="80000"/>
              </a:lnSpc>
              <a:buNone/>
            </a:pPr>
            <a:r>
              <a:rPr lang="en-US" altLang="en-US" sz="2400" kern="1400" dirty="0"/>
              <a:t>Association of Zoos and Aquariums. (2003, May 5). </a:t>
            </a:r>
            <a:r>
              <a:rPr lang="en-US" altLang="en-US" sz="2400" i="1" kern="1400" dirty="0"/>
              <a:t>Standards for elephant management and care</a:t>
            </a:r>
            <a:r>
              <a:rPr lang="en-US" altLang="en-US" sz="2400" kern="1400" dirty="0"/>
              <a:t>. </a:t>
            </a:r>
            <a:r>
              <a:rPr lang="en-US" altLang="en-US" sz="2400" kern="1400" dirty="0" smtClean="0"/>
              <a:t>Retrieved </a:t>
            </a:r>
            <a:r>
              <a:rPr lang="en-US" altLang="en-US" sz="2400" kern="1400" dirty="0"/>
              <a:t>from </a:t>
            </a:r>
            <a:r>
              <a:rPr lang="en-US" altLang="en-US" sz="2400" dirty="0">
                <a:hlinkClick r:id="rId3"/>
              </a:rPr>
              <a:t>https://www.aza.org/uploadedFiles/Conservation/Commitments_and_Impacts/Elephant_Conservation/ElephantStandards.pdf</a:t>
            </a:r>
            <a:r>
              <a:rPr lang="en-US" altLang="en-US" sz="2400" dirty="0"/>
              <a:t> </a:t>
            </a:r>
          </a:p>
          <a:p>
            <a:pPr>
              <a:lnSpc>
                <a:spcPct val="80000"/>
              </a:lnSpc>
              <a:buNone/>
            </a:pPr>
            <a:r>
              <a:rPr lang="en-US" altLang="en-US" sz="2400" kern="1400" dirty="0" err="1" smtClean="0"/>
              <a:t>Brownson</a:t>
            </a:r>
            <a:r>
              <a:rPr lang="en-US" altLang="en-US" sz="2400" kern="1400" dirty="0"/>
              <a:t>, R., &amp; D. Ames. (2000). </a:t>
            </a:r>
            <a:r>
              <a:rPr lang="en-US" altLang="en-US" sz="2400" i="1" kern="1400" dirty="0"/>
              <a:t>Winter stress in beef cattle</a:t>
            </a:r>
            <a:r>
              <a:rPr lang="en-US" altLang="en-US" sz="2400" kern="1400" dirty="0"/>
              <a:t>. Cow-Calf Management Guide: Cattle Producer’s Library. Moscow, ID: Ag Communications University of Idaho.</a:t>
            </a:r>
          </a:p>
          <a:p>
            <a:pPr>
              <a:lnSpc>
                <a:spcPct val="80000"/>
              </a:lnSpc>
              <a:buNone/>
            </a:pPr>
            <a:r>
              <a:rPr lang="en-US" altLang="en-US" sz="2400" kern="1400" dirty="0" err="1"/>
              <a:t>Feldkamp</a:t>
            </a:r>
            <a:r>
              <a:rPr lang="en-US" altLang="en-US" sz="2400" kern="1400" dirty="0"/>
              <a:t>, S. (Ed.). (2002). </a:t>
            </a:r>
            <a:r>
              <a:rPr lang="en-US" altLang="en-US" sz="2400" i="1" kern="1400" dirty="0"/>
              <a:t>Modern biology</a:t>
            </a:r>
            <a:r>
              <a:rPr lang="en-US" altLang="en-US" sz="2400" kern="1400" dirty="0"/>
              <a:t>. Austin, TX: Holt, Rinehart, and Winston.</a:t>
            </a:r>
          </a:p>
          <a:p>
            <a:pPr>
              <a:lnSpc>
                <a:spcPct val="80000"/>
              </a:lnSpc>
              <a:buNone/>
            </a:pPr>
            <a:r>
              <a:rPr lang="en-US" altLang="en-US" sz="2400" kern="1400" dirty="0"/>
              <a:t>Gillespie, J.R., &amp; Flanders, F.B. (</a:t>
            </a:r>
            <a:r>
              <a:rPr lang="en-US" altLang="en-US" sz="2400" kern="1400" dirty="0" smtClean="0"/>
              <a:t>2015). </a:t>
            </a:r>
            <a:r>
              <a:rPr lang="en-US" altLang="en-US" sz="2400" i="1" kern="1400" dirty="0"/>
              <a:t>Modern livestock and poultry production </a:t>
            </a:r>
            <a:r>
              <a:rPr lang="en-US" altLang="en-US" sz="2400" i="1" kern="1400" dirty="0" smtClean="0"/>
              <a:t>(9th </a:t>
            </a:r>
            <a:r>
              <a:rPr lang="en-US" altLang="en-US" sz="2400" i="1" kern="1400" dirty="0"/>
              <a:t>ed.)</a:t>
            </a:r>
            <a:r>
              <a:rPr lang="en-US" altLang="en-US" sz="2400" kern="1400" dirty="0"/>
              <a:t>. Clifton Park, NY: Delmar.</a:t>
            </a:r>
          </a:p>
          <a:p>
            <a:pPr>
              <a:lnSpc>
                <a:spcPct val="80000"/>
              </a:lnSpc>
              <a:buNone/>
            </a:pPr>
            <a:r>
              <a:rPr lang="en-US" altLang="en-US" sz="2400" kern="1400" dirty="0"/>
              <a:t>Herren, R.V., &amp; Donahue, R.L. (2000). </a:t>
            </a:r>
            <a:r>
              <a:rPr lang="en-US" altLang="en-US" sz="2400" i="1" kern="1400" dirty="0"/>
              <a:t>Delmar’s agriscience dictionary with searchable CD-ROM</a:t>
            </a:r>
            <a:r>
              <a:rPr lang="en-US" altLang="en-US" sz="2400" kern="1400" dirty="0"/>
              <a:t>. Albany, NY: Delmar.</a:t>
            </a:r>
            <a:endParaRPr lang="en-US" sz="2400" kern="1400" dirty="0"/>
          </a:p>
        </p:txBody>
      </p:sp>
      <p:sp>
        <p:nvSpPr>
          <p:cNvPr id="4" name="Slide Number Placeholder 3"/>
          <p:cNvSpPr>
            <a:spLocks noGrp="1"/>
          </p:cNvSpPr>
          <p:nvPr>
            <p:ph type="sldNum" sz="quarter" idx="12"/>
          </p:nvPr>
        </p:nvSpPr>
        <p:spPr/>
        <p:txBody>
          <a:bodyPr/>
          <a:lstStyle/>
          <a:p>
            <a:fld id="{4B98D9DB-9F03-49E4-BBAA-20DA05506B06}" type="slidenum">
              <a:rPr lang="en-US" smtClean="0"/>
              <a:t>16</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Creature Comforts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3 – Lesson </a:t>
            </a:r>
            <a:r>
              <a:rPr lang="en-US" sz="3200" kern="0" noProof="0" dirty="0" smtClean="0">
                <a:solidFill>
                  <a:sysClr val="windowText" lastClr="000000"/>
                </a:solidFill>
                <a:latin typeface="Arial" pitchFamily="34" charset="0"/>
                <a:cs typeface="Arial" pitchFamily="34" charset="0"/>
              </a:rPr>
              <a:t>3.3 Home Sweet Home</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B5B8EB1-1A6E-4728-841F-CB64249FA559}"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What are your basic needs?  </a:t>
            </a:r>
          </a:p>
        </p:txBody>
      </p:sp>
      <p:sp>
        <p:nvSpPr>
          <p:cNvPr id="56324" name="Rectangle 4"/>
          <p:cNvSpPr>
            <a:spLocks noChangeArrowheads="1"/>
          </p:cNvSpPr>
          <p:nvPr/>
        </p:nvSpPr>
        <p:spPr bwMode="auto">
          <a:xfrm>
            <a:off x="304800" y="3657600"/>
            <a:ext cx="8229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en-US" altLang="en-US" sz="4400">
                <a:solidFill>
                  <a:schemeClr val="tx2"/>
                </a:solidFill>
              </a:rPr>
              <a:t>How are they different from the basic needs of animals?  </a:t>
            </a:r>
          </a:p>
        </p:txBody>
      </p:sp>
      <p:sp>
        <p:nvSpPr>
          <p:cNvPr id="5125" name="Line 7"/>
          <p:cNvSpPr>
            <a:spLocks noChangeShapeType="1"/>
          </p:cNvSpPr>
          <p:nvPr/>
        </p:nvSpPr>
        <p:spPr bwMode="auto">
          <a:xfrm>
            <a:off x="457200" y="3581400"/>
            <a:ext cx="822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4749042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4"/>
                                        </p:tgtEl>
                                        <p:attrNameLst>
                                          <p:attrName>style.visibility</p:attrName>
                                        </p:attrNameLst>
                                      </p:cBhvr>
                                      <p:to>
                                        <p:strVal val="visible"/>
                                      </p:to>
                                    </p:set>
                                    <p:anim calcmode="lin" valueType="num">
                                      <p:cBhvr additive="base">
                                        <p:cTn id="7" dur="500" fill="hold"/>
                                        <p:tgtEl>
                                          <p:spTgt spid="56324"/>
                                        </p:tgtEl>
                                        <p:attrNameLst>
                                          <p:attrName>ppt_x</p:attrName>
                                        </p:attrNameLst>
                                      </p:cBhvr>
                                      <p:tavLst>
                                        <p:tav tm="0">
                                          <p:val>
                                            <p:strVal val="#ppt_x"/>
                                          </p:val>
                                        </p:tav>
                                        <p:tav tm="100000">
                                          <p:val>
                                            <p:strVal val="#ppt_x"/>
                                          </p:val>
                                        </p:tav>
                                      </p:tavLst>
                                    </p:anim>
                                    <p:anim calcmode="lin" valueType="num">
                                      <p:cBhvr additive="base">
                                        <p:cTn id="8" dur="500" fill="hold"/>
                                        <p:tgtEl>
                                          <p:spTgt spid="563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A5B4A47-CBB8-43A5-A606-8CB4C751260B}"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Shelter</a:t>
            </a:r>
          </a:p>
        </p:txBody>
      </p:sp>
      <p:sp>
        <p:nvSpPr>
          <p:cNvPr id="6148" name="Rectangle 3"/>
          <p:cNvSpPr>
            <a:spLocks noGrp="1" noChangeArrowheads="1"/>
          </p:cNvSpPr>
          <p:nvPr>
            <p:ph type="body" sz="half" idx="1"/>
          </p:nvPr>
        </p:nvSpPr>
        <p:spPr>
          <a:xfrm>
            <a:off x="457200" y="1828800"/>
            <a:ext cx="8001000" cy="4297363"/>
          </a:xfrm>
        </p:spPr>
        <p:txBody>
          <a:bodyPr/>
          <a:lstStyle/>
          <a:p>
            <a:pPr eaLnBrk="1" hangingPunct="1"/>
            <a:r>
              <a:rPr lang="en-US" altLang="en-US" sz="3200" dirty="0" smtClean="0"/>
              <a:t>Provides protection from environmental extremes.</a:t>
            </a:r>
          </a:p>
          <a:p>
            <a:pPr lvl="1" eaLnBrk="1" hangingPunct="1"/>
            <a:r>
              <a:rPr lang="en-US" altLang="en-US" sz="3200" dirty="0" smtClean="0"/>
              <a:t>Sun</a:t>
            </a:r>
          </a:p>
          <a:p>
            <a:pPr lvl="1" eaLnBrk="1" hangingPunct="1"/>
            <a:r>
              <a:rPr lang="en-US" altLang="en-US" sz="3200" dirty="0" smtClean="0"/>
              <a:t>Wind</a:t>
            </a:r>
          </a:p>
          <a:p>
            <a:pPr lvl="1" eaLnBrk="1" hangingPunct="1"/>
            <a:r>
              <a:rPr lang="en-US" altLang="en-US" sz="3200" dirty="0" smtClean="0"/>
              <a:t>Rain</a:t>
            </a:r>
          </a:p>
          <a:p>
            <a:pPr lvl="1" eaLnBrk="1" hangingPunct="1"/>
            <a:r>
              <a:rPr lang="en-US" altLang="en-US" sz="3200" dirty="0" smtClean="0"/>
              <a:t>Snow</a:t>
            </a:r>
          </a:p>
          <a:p>
            <a:pPr eaLnBrk="1" hangingPunct="1"/>
            <a:endParaRPr lang="en-US" altLang="en-US" sz="3200" dirty="0" smtClean="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6600" y="2971800"/>
            <a:ext cx="4193799" cy="2514600"/>
          </a:xfrm>
          <a:prstGeom prst="rect">
            <a:avLst/>
          </a:prstGeom>
        </p:spPr>
      </p:pic>
    </p:spTree>
    <p:extLst>
      <p:ext uri="{BB962C8B-B14F-4D97-AF65-F5344CB8AC3E}">
        <p14:creationId xmlns:p14="http://schemas.microsoft.com/office/powerpoint/2010/main" val="3107373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FD2EAC3-C19A-4916-92D9-112E68746390}" type="slidenum">
              <a:rPr lang="en-US" altLang="en-US" sz="1400"/>
              <a:pPr eaLnBrk="1" hangingPunct="1"/>
              <a:t>5</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Parts of a House</a:t>
            </a:r>
          </a:p>
        </p:txBody>
      </p:sp>
      <p:sp>
        <p:nvSpPr>
          <p:cNvPr id="5124" name="Rectangle 4"/>
          <p:cNvSpPr>
            <a:spLocks noGrp="1" noChangeArrowheads="1"/>
          </p:cNvSpPr>
          <p:nvPr>
            <p:ph type="body" sz="half" idx="1"/>
          </p:nvPr>
        </p:nvSpPr>
        <p:spPr>
          <a:xfrm>
            <a:off x="304800" y="1828800"/>
            <a:ext cx="4419600" cy="4297363"/>
          </a:xfrm>
        </p:spPr>
        <p:txBody>
          <a:bodyPr/>
          <a:lstStyle/>
          <a:p>
            <a:pPr eaLnBrk="1" hangingPunct="1"/>
            <a:r>
              <a:rPr lang="en-US" altLang="en-US" sz="3600" dirty="0" smtClean="0"/>
              <a:t>Think of your house, what is the use of each room?</a:t>
            </a:r>
          </a:p>
          <a:p>
            <a:pPr eaLnBrk="1" hangingPunct="1"/>
            <a:r>
              <a:rPr lang="en-US" altLang="en-US" sz="3600" dirty="0" smtClean="0"/>
              <a:t>How does the use relate to your needs?</a:t>
            </a:r>
          </a:p>
          <a:p>
            <a:pPr eaLnBrk="1" hangingPunct="1">
              <a:buFontTx/>
              <a:buNone/>
            </a:pPr>
            <a:endParaRPr lang="en-US" altLang="en-US" sz="3600" dirty="0" smtClean="0"/>
          </a:p>
        </p:txBody>
      </p:sp>
      <p:grpSp>
        <p:nvGrpSpPr>
          <p:cNvPr id="5125" name="Group 17"/>
          <p:cNvGrpSpPr>
            <a:grpSpLocks/>
          </p:cNvGrpSpPr>
          <p:nvPr/>
        </p:nvGrpSpPr>
        <p:grpSpPr bwMode="auto">
          <a:xfrm>
            <a:off x="4876800" y="2667000"/>
            <a:ext cx="4038600" cy="2438400"/>
            <a:chOff x="4724400" y="1905000"/>
            <a:chExt cx="4038600" cy="2438400"/>
          </a:xfrm>
          <a:solidFill>
            <a:schemeClr val="accent5">
              <a:lumMod val="40000"/>
              <a:lumOff val="60000"/>
            </a:schemeClr>
          </a:solidFill>
        </p:grpSpPr>
        <p:sp>
          <p:nvSpPr>
            <p:cNvPr id="5126" name="Rectangle 6"/>
            <p:cNvSpPr>
              <a:spLocks noChangeArrowheads="1"/>
            </p:cNvSpPr>
            <p:nvPr/>
          </p:nvSpPr>
          <p:spPr bwMode="auto">
            <a:xfrm>
              <a:off x="4724400" y="1905000"/>
              <a:ext cx="4038600" cy="2438400"/>
            </a:xfrm>
            <a:prstGeom prst="rect">
              <a:avLst/>
            </a:prstGeom>
            <a:grp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5127" name="Line 8"/>
            <p:cNvSpPr>
              <a:spLocks noChangeShapeType="1"/>
            </p:cNvSpPr>
            <p:nvPr/>
          </p:nvSpPr>
          <p:spPr bwMode="auto">
            <a:xfrm>
              <a:off x="6248400" y="1905000"/>
              <a:ext cx="0" cy="838200"/>
            </a:xfrm>
            <a:prstGeom prst="line">
              <a:avLst/>
            </a:prstGeom>
            <a:grpFill/>
            <a:ln w="9525">
              <a:solidFill>
                <a:schemeClr val="tx1"/>
              </a:solidFill>
              <a:round/>
              <a:headEnd/>
              <a:tailEnd/>
            </a:ln>
            <a:extLst/>
          </p:spPr>
          <p:txBody>
            <a:bodyPr/>
            <a:lstStyle/>
            <a:p>
              <a:endParaRPr lang="en-US"/>
            </a:p>
          </p:txBody>
        </p:sp>
        <p:sp>
          <p:nvSpPr>
            <p:cNvPr id="5128" name="Line 9"/>
            <p:cNvSpPr>
              <a:spLocks noChangeShapeType="1"/>
            </p:cNvSpPr>
            <p:nvPr/>
          </p:nvSpPr>
          <p:spPr bwMode="auto">
            <a:xfrm>
              <a:off x="4724400" y="3048000"/>
              <a:ext cx="1447800" cy="0"/>
            </a:xfrm>
            <a:prstGeom prst="line">
              <a:avLst/>
            </a:prstGeom>
            <a:grpFill/>
            <a:ln w="9525">
              <a:solidFill>
                <a:schemeClr val="tx1"/>
              </a:solidFill>
              <a:round/>
              <a:headEnd/>
              <a:tailEnd/>
            </a:ln>
            <a:extLst/>
          </p:spPr>
          <p:txBody>
            <a:bodyPr/>
            <a:lstStyle/>
            <a:p>
              <a:endParaRPr lang="en-US"/>
            </a:p>
          </p:txBody>
        </p:sp>
        <p:sp>
          <p:nvSpPr>
            <p:cNvPr id="5129" name="Line 10"/>
            <p:cNvSpPr>
              <a:spLocks noChangeShapeType="1"/>
            </p:cNvSpPr>
            <p:nvPr/>
          </p:nvSpPr>
          <p:spPr bwMode="auto">
            <a:xfrm>
              <a:off x="6096000" y="3429000"/>
              <a:ext cx="0" cy="914400"/>
            </a:xfrm>
            <a:prstGeom prst="line">
              <a:avLst/>
            </a:prstGeom>
            <a:grpFill/>
            <a:ln w="9525">
              <a:solidFill>
                <a:schemeClr val="tx1"/>
              </a:solidFill>
              <a:round/>
              <a:headEnd/>
              <a:tailEnd/>
            </a:ln>
            <a:extLst/>
          </p:spPr>
          <p:txBody>
            <a:bodyPr/>
            <a:lstStyle/>
            <a:p>
              <a:endParaRPr lang="en-US"/>
            </a:p>
          </p:txBody>
        </p:sp>
        <p:sp>
          <p:nvSpPr>
            <p:cNvPr id="5130" name="Line 11"/>
            <p:cNvSpPr>
              <a:spLocks noChangeShapeType="1"/>
            </p:cNvSpPr>
            <p:nvPr/>
          </p:nvSpPr>
          <p:spPr bwMode="auto">
            <a:xfrm>
              <a:off x="6248400" y="2743200"/>
              <a:ext cx="609600" cy="0"/>
            </a:xfrm>
            <a:prstGeom prst="line">
              <a:avLst/>
            </a:prstGeom>
            <a:grpFill/>
            <a:ln w="9525">
              <a:solidFill>
                <a:schemeClr val="tx1"/>
              </a:solidFill>
              <a:round/>
              <a:headEnd/>
              <a:tailEnd/>
            </a:ln>
            <a:extLst/>
          </p:spPr>
          <p:txBody>
            <a:bodyPr/>
            <a:lstStyle/>
            <a:p>
              <a:endParaRPr lang="en-US"/>
            </a:p>
          </p:txBody>
        </p:sp>
        <p:sp>
          <p:nvSpPr>
            <p:cNvPr id="5131" name="Line 12"/>
            <p:cNvSpPr>
              <a:spLocks noChangeShapeType="1"/>
            </p:cNvSpPr>
            <p:nvPr/>
          </p:nvSpPr>
          <p:spPr bwMode="auto">
            <a:xfrm>
              <a:off x="7086600" y="1905000"/>
              <a:ext cx="0" cy="838200"/>
            </a:xfrm>
            <a:prstGeom prst="line">
              <a:avLst/>
            </a:prstGeom>
            <a:grpFill/>
            <a:ln w="9525">
              <a:solidFill>
                <a:schemeClr val="tx1"/>
              </a:solidFill>
              <a:round/>
              <a:headEnd/>
              <a:tailEnd/>
            </a:ln>
            <a:extLst/>
          </p:spPr>
          <p:txBody>
            <a:bodyPr/>
            <a:lstStyle/>
            <a:p>
              <a:endParaRPr lang="en-US"/>
            </a:p>
          </p:txBody>
        </p:sp>
        <p:sp>
          <p:nvSpPr>
            <p:cNvPr id="5132" name="Text Box 13"/>
            <p:cNvSpPr txBox="1">
              <a:spLocks noChangeArrowheads="1"/>
            </p:cNvSpPr>
            <p:nvPr/>
          </p:nvSpPr>
          <p:spPr bwMode="auto">
            <a:xfrm>
              <a:off x="6781800" y="3581400"/>
              <a:ext cx="1676400" cy="3365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a:t>Living</a:t>
              </a:r>
            </a:p>
          </p:txBody>
        </p:sp>
        <p:sp>
          <p:nvSpPr>
            <p:cNvPr id="5133" name="Text Box 14"/>
            <p:cNvSpPr txBox="1">
              <a:spLocks noChangeArrowheads="1"/>
            </p:cNvSpPr>
            <p:nvPr/>
          </p:nvSpPr>
          <p:spPr bwMode="auto">
            <a:xfrm>
              <a:off x="7391400" y="2286000"/>
              <a:ext cx="1143000" cy="3365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a:t>Kitchen</a:t>
              </a:r>
            </a:p>
          </p:txBody>
        </p:sp>
        <p:sp>
          <p:nvSpPr>
            <p:cNvPr id="5134" name="Text Box 15"/>
            <p:cNvSpPr txBox="1">
              <a:spLocks noChangeArrowheads="1"/>
            </p:cNvSpPr>
            <p:nvPr/>
          </p:nvSpPr>
          <p:spPr bwMode="auto">
            <a:xfrm>
              <a:off x="4953000" y="2286000"/>
              <a:ext cx="1066800" cy="3365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a:t>Bedroom</a:t>
              </a:r>
            </a:p>
          </p:txBody>
        </p:sp>
        <p:sp>
          <p:nvSpPr>
            <p:cNvPr id="5135" name="Text Box 16"/>
            <p:cNvSpPr txBox="1">
              <a:spLocks noChangeArrowheads="1"/>
            </p:cNvSpPr>
            <p:nvPr/>
          </p:nvSpPr>
          <p:spPr bwMode="auto">
            <a:xfrm>
              <a:off x="4876800" y="3505200"/>
              <a:ext cx="1066800" cy="3365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a:t>Bedroom</a:t>
              </a:r>
            </a:p>
          </p:txBody>
        </p:sp>
        <p:sp>
          <p:nvSpPr>
            <p:cNvPr id="5136" name="Text Box 17"/>
            <p:cNvSpPr txBox="1">
              <a:spLocks noChangeArrowheads="1"/>
            </p:cNvSpPr>
            <p:nvPr/>
          </p:nvSpPr>
          <p:spPr bwMode="auto">
            <a:xfrm>
              <a:off x="6324600" y="2133600"/>
              <a:ext cx="685800" cy="5810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en-US" altLang="en-US"/>
                <a:t>Bath room</a:t>
              </a:r>
            </a:p>
          </p:txBody>
        </p:sp>
      </p:grpSp>
    </p:spTree>
    <p:extLst>
      <p:ext uri="{BB962C8B-B14F-4D97-AF65-F5344CB8AC3E}">
        <p14:creationId xmlns:p14="http://schemas.microsoft.com/office/powerpoint/2010/main" val="1599323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E890D81-CCE0-4E63-B48F-E35FC7A12685}" type="slidenum">
              <a:rPr lang="en-US" altLang="en-US" sz="1400"/>
              <a:pPr eaLnBrk="1" hangingPunct="1"/>
              <a:t>6</a:t>
            </a:fld>
            <a:endParaRPr lang="en-US" altLang="en-US" sz="1400"/>
          </a:p>
        </p:txBody>
      </p:sp>
      <p:sp>
        <p:nvSpPr>
          <p:cNvPr id="6147" name="Rectangle 4"/>
          <p:cNvSpPr>
            <a:spLocks noGrp="1" noChangeArrowheads="1"/>
          </p:cNvSpPr>
          <p:nvPr>
            <p:ph type="title"/>
          </p:nvPr>
        </p:nvSpPr>
        <p:spPr/>
        <p:txBody>
          <a:bodyPr/>
          <a:lstStyle/>
          <a:p>
            <a:pPr eaLnBrk="1" hangingPunct="1"/>
            <a:r>
              <a:rPr lang="en-US" altLang="en-US" smtClean="0"/>
              <a:t>Housing and Handling Facilities</a:t>
            </a:r>
          </a:p>
        </p:txBody>
      </p:sp>
      <p:sp>
        <p:nvSpPr>
          <p:cNvPr id="6148" name="Rectangle 5"/>
          <p:cNvSpPr>
            <a:spLocks noGrp="1" noChangeArrowheads="1"/>
          </p:cNvSpPr>
          <p:nvPr>
            <p:ph type="body" idx="1"/>
          </p:nvPr>
        </p:nvSpPr>
        <p:spPr>
          <a:xfrm>
            <a:off x="609600" y="1981200"/>
            <a:ext cx="8229600" cy="4297363"/>
          </a:xfrm>
        </p:spPr>
        <p:txBody>
          <a:bodyPr/>
          <a:lstStyle/>
          <a:p>
            <a:pPr eaLnBrk="1" hangingPunct="1"/>
            <a:r>
              <a:rPr lang="en-US" altLang="en-US" smtClean="0"/>
              <a:t>Design with production goals in mind.</a:t>
            </a:r>
          </a:p>
          <a:p>
            <a:pPr eaLnBrk="1" hangingPunct="1"/>
            <a:r>
              <a:rPr lang="en-US" altLang="en-US" smtClean="0"/>
              <a:t>Considerations</a:t>
            </a:r>
          </a:p>
          <a:p>
            <a:pPr lvl="1" eaLnBrk="1" hangingPunct="1"/>
            <a:r>
              <a:rPr lang="en-US" altLang="en-US" smtClean="0"/>
              <a:t>Basic animal needs</a:t>
            </a:r>
          </a:p>
          <a:p>
            <a:pPr lvl="1" eaLnBrk="1" hangingPunct="1"/>
            <a:r>
              <a:rPr lang="en-US" altLang="en-US" smtClean="0"/>
              <a:t>Space requirements</a:t>
            </a:r>
          </a:p>
          <a:p>
            <a:pPr lvl="1" eaLnBrk="1" hangingPunct="1"/>
            <a:r>
              <a:rPr lang="en-US" altLang="en-US" smtClean="0"/>
              <a:t>Life stages</a:t>
            </a:r>
          </a:p>
          <a:p>
            <a:pPr lvl="1" eaLnBrk="1" hangingPunct="1"/>
            <a:r>
              <a:rPr lang="en-US" altLang="en-US" smtClean="0"/>
              <a:t>Handling</a:t>
            </a:r>
          </a:p>
          <a:p>
            <a:pPr lvl="1" eaLnBrk="1" hangingPunct="1"/>
            <a:r>
              <a:rPr lang="en-US" altLang="en-US" smtClean="0"/>
              <a:t>Providing health care</a:t>
            </a:r>
          </a:p>
          <a:p>
            <a:pPr lvl="1" eaLnBrk="1" hangingPunct="1"/>
            <a:r>
              <a:rPr lang="en-US" altLang="en-US" smtClean="0"/>
              <a:t>Transporting</a:t>
            </a:r>
          </a:p>
          <a:p>
            <a:pPr lvl="1" eaLnBrk="1" hangingPunct="1"/>
            <a:endParaRPr lang="en-US" altLang="en-US" smtClean="0"/>
          </a:p>
        </p:txBody>
      </p:sp>
    </p:spTree>
    <p:extLst>
      <p:ext uri="{BB962C8B-B14F-4D97-AF65-F5344CB8AC3E}">
        <p14:creationId xmlns:p14="http://schemas.microsoft.com/office/powerpoint/2010/main" val="2825035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FE57BF7-D4B0-49D6-800A-72EA48C321D9}" type="slidenum">
              <a:rPr lang="en-US" altLang="en-US" sz="1400"/>
              <a:pPr eaLnBrk="1" hangingPunct="1"/>
              <a:t>7</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Temperature</a:t>
            </a:r>
          </a:p>
        </p:txBody>
      </p:sp>
      <p:sp>
        <p:nvSpPr>
          <p:cNvPr id="8196" name="Rectangle 3"/>
          <p:cNvSpPr>
            <a:spLocks noGrp="1" noChangeArrowheads="1"/>
          </p:cNvSpPr>
          <p:nvPr>
            <p:ph type="body" idx="1"/>
          </p:nvPr>
        </p:nvSpPr>
        <p:spPr/>
        <p:txBody>
          <a:bodyPr/>
          <a:lstStyle/>
          <a:p>
            <a:pPr eaLnBrk="1" hangingPunct="1"/>
            <a:r>
              <a:rPr lang="en-US" altLang="en-US" dirty="0" smtClean="0"/>
              <a:t>Primary consideration when providing shelter.</a:t>
            </a:r>
          </a:p>
          <a:p>
            <a:pPr eaLnBrk="1" hangingPunct="1"/>
            <a:r>
              <a:rPr lang="en-US" altLang="en-US" dirty="0" smtClean="0"/>
              <a:t>Warm-blooded animals rely on thermoregulation to maintain a constant body temperature.</a:t>
            </a:r>
          </a:p>
          <a:p>
            <a:pPr eaLnBrk="1" hangingPunct="1"/>
            <a:r>
              <a:rPr lang="en-US" altLang="en-US" dirty="0" smtClean="0"/>
              <a:t>Outside of the optimal temperature range, animals must expend additional energy on maintaining homeostasis.</a:t>
            </a:r>
          </a:p>
          <a:p>
            <a:pPr eaLnBrk="1" hangingPunct="1"/>
            <a:endParaRPr lang="en-US" altLang="en-US" dirty="0" smtClean="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259516">
            <a:off x="7686301" y="1760242"/>
            <a:ext cx="1228818" cy="1638424"/>
          </a:xfrm>
          <a:prstGeom prst="rect">
            <a:avLst/>
          </a:prstGeom>
        </p:spPr>
      </p:pic>
    </p:spTree>
    <p:extLst>
      <p:ext uri="{BB962C8B-B14F-4D97-AF65-F5344CB8AC3E}">
        <p14:creationId xmlns:p14="http://schemas.microsoft.com/office/powerpoint/2010/main" val="1676053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BCD4814-3919-46F1-B5F9-5D87CBC65228}" type="slidenum">
              <a:rPr lang="en-US" altLang="en-US" sz="1400"/>
              <a:pPr eaLnBrk="1" hangingPunct="1"/>
              <a:t>8</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Comfort Zone</a:t>
            </a:r>
          </a:p>
        </p:txBody>
      </p:sp>
      <p:sp>
        <p:nvSpPr>
          <p:cNvPr id="9220" name="Rectangle 3"/>
          <p:cNvSpPr>
            <a:spLocks noGrp="1" noChangeArrowheads="1"/>
          </p:cNvSpPr>
          <p:nvPr>
            <p:ph type="body" idx="1"/>
          </p:nvPr>
        </p:nvSpPr>
        <p:spPr/>
        <p:txBody>
          <a:bodyPr/>
          <a:lstStyle/>
          <a:p>
            <a:pPr eaLnBrk="1" hangingPunct="1"/>
            <a:r>
              <a:rPr lang="en-US" altLang="en-US" smtClean="0"/>
              <a:t>Also called thermoneutral zone.</a:t>
            </a:r>
          </a:p>
          <a:p>
            <a:pPr eaLnBrk="1" hangingPunct="1"/>
            <a:r>
              <a:rPr lang="en-US" altLang="en-US" smtClean="0"/>
              <a:t>A range of temperatures in which an animal is the most comfortable.</a:t>
            </a:r>
          </a:p>
          <a:p>
            <a:pPr eaLnBrk="1" hangingPunct="1"/>
            <a:r>
              <a:rPr lang="en-US" altLang="en-US" smtClean="0"/>
              <a:t>This often correlates with production efficiency.</a:t>
            </a:r>
          </a:p>
          <a:p>
            <a:pPr lvl="1" eaLnBrk="1" hangingPunct="1"/>
            <a:r>
              <a:rPr lang="en-US" altLang="en-US" smtClean="0"/>
              <a:t>If an animal does not expend surplus energy maintaining body temperature that energy can be used for growth and production.</a:t>
            </a:r>
          </a:p>
          <a:p>
            <a:pPr eaLnBrk="1" hangingPunct="1"/>
            <a:endParaRPr lang="en-US" altLang="en-US" smtClean="0"/>
          </a:p>
        </p:txBody>
      </p:sp>
    </p:spTree>
    <p:extLst>
      <p:ext uri="{BB962C8B-B14F-4D97-AF65-F5344CB8AC3E}">
        <p14:creationId xmlns:p14="http://schemas.microsoft.com/office/powerpoint/2010/main" val="238138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A1568B5-FC7C-48C5-A4C4-FDE1016742F0}" type="slidenum">
              <a:rPr lang="en-US" altLang="en-US" sz="1400"/>
              <a:pPr eaLnBrk="1" hangingPunct="1"/>
              <a:t>9</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Heat Stress vs. Cold Stress</a:t>
            </a:r>
          </a:p>
        </p:txBody>
      </p:sp>
      <p:sp>
        <p:nvSpPr>
          <p:cNvPr id="10244" name="Rectangle 4"/>
          <p:cNvSpPr>
            <a:spLocks noGrp="1" noChangeArrowheads="1"/>
          </p:cNvSpPr>
          <p:nvPr>
            <p:ph type="body" sz="half" idx="1"/>
          </p:nvPr>
        </p:nvSpPr>
        <p:spPr>
          <a:xfrm>
            <a:off x="0" y="1905000"/>
            <a:ext cx="4495800" cy="4297363"/>
          </a:xfrm>
        </p:spPr>
        <p:txBody>
          <a:bodyPr>
            <a:normAutofit lnSpcReduction="10000"/>
          </a:bodyPr>
          <a:lstStyle/>
          <a:p>
            <a:pPr eaLnBrk="1" hangingPunct="1">
              <a:buFontTx/>
              <a:buNone/>
            </a:pPr>
            <a:r>
              <a:rPr lang="en-US" altLang="en-US" sz="3200" smtClean="0">
                <a:solidFill>
                  <a:srgbClr val="FF0000"/>
                </a:solidFill>
              </a:rPr>
              <a:t>			</a:t>
            </a:r>
            <a:r>
              <a:rPr lang="en-US" altLang="en-US" sz="3200" b="1" u="sng" smtClean="0">
                <a:solidFill>
                  <a:srgbClr val="FF0000"/>
                </a:solidFill>
              </a:rPr>
              <a:t>Heat</a:t>
            </a:r>
          </a:p>
          <a:p>
            <a:pPr lvl="1" eaLnBrk="1" hangingPunct="1"/>
            <a:r>
              <a:rPr lang="en-US" altLang="en-US" sz="2800" smtClean="0">
                <a:solidFill>
                  <a:srgbClr val="FF0000"/>
                </a:solidFill>
              </a:rPr>
              <a:t>Reduced feed intake ~ decreases heat from digestion</a:t>
            </a:r>
          </a:p>
          <a:p>
            <a:pPr lvl="1" eaLnBrk="1" hangingPunct="1"/>
            <a:r>
              <a:rPr lang="en-US" altLang="en-US" sz="2800" smtClean="0">
                <a:solidFill>
                  <a:srgbClr val="FF0000"/>
                </a:solidFill>
              </a:rPr>
              <a:t>Panting</a:t>
            </a:r>
          </a:p>
          <a:p>
            <a:pPr lvl="1" eaLnBrk="1" hangingPunct="1"/>
            <a:r>
              <a:rPr lang="en-US" altLang="en-US" sz="2800" smtClean="0">
                <a:solidFill>
                  <a:srgbClr val="FF0000"/>
                </a:solidFill>
              </a:rPr>
              <a:t>Sweating</a:t>
            </a:r>
          </a:p>
          <a:p>
            <a:pPr lvl="1" eaLnBrk="1" hangingPunct="1"/>
            <a:r>
              <a:rPr lang="en-US" altLang="en-US" sz="2800" smtClean="0">
                <a:solidFill>
                  <a:srgbClr val="FF0000"/>
                </a:solidFill>
              </a:rPr>
              <a:t>Blood vessels dilate</a:t>
            </a:r>
          </a:p>
          <a:p>
            <a:pPr lvl="1" eaLnBrk="1" hangingPunct="1"/>
            <a:r>
              <a:rPr lang="en-US" altLang="en-US" sz="2800" smtClean="0">
                <a:solidFill>
                  <a:srgbClr val="FF0000"/>
                </a:solidFill>
              </a:rPr>
              <a:t>Decreased growth rate</a:t>
            </a:r>
          </a:p>
        </p:txBody>
      </p:sp>
      <p:sp>
        <p:nvSpPr>
          <p:cNvPr id="10245" name="Rectangle 5"/>
          <p:cNvSpPr>
            <a:spLocks noGrp="1" noChangeArrowheads="1"/>
          </p:cNvSpPr>
          <p:nvPr>
            <p:ph type="body" sz="half" idx="2"/>
          </p:nvPr>
        </p:nvSpPr>
        <p:spPr>
          <a:xfrm>
            <a:off x="4038600" y="1828800"/>
            <a:ext cx="5105400" cy="4297363"/>
          </a:xfrm>
        </p:spPr>
        <p:txBody>
          <a:bodyPr>
            <a:normAutofit lnSpcReduction="10000"/>
          </a:bodyPr>
          <a:lstStyle/>
          <a:p>
            <a:pPr eaLnBrk="1" hangingPunct="1">
              <a:buFontTx/>
              <a:buNone/>
            </a:pPr>
            <a:r>
              <a:rPr lang="en-US" altLang="en-US" b="1" smtClean="0">
                <a:solidFill>
                  <a:srgbClr val="0000FF"/>
                </a:solidFill>
              </a:rPr>
              <a:t>			</a:t>
            </a:r>
            <a:r>
              <a:rPr lang="en-US" altLang="en-US" sz="3200" b="1" u="sng" smtClean="0">
                <a:solidFill>
                  <a:srgbClr val="0000FF"/>
                </a:solidFill>
              </a:rPr>
              <a:t>Cold</a:t>
            </a:r>
          </a:p>
          <a:p>
            <a:pPr lvl="1" eaLnBrk="1" hangingPunct="1"/>
            <a:r>
              <a:rPr lang="en-US" altLang="en-US" sz="2800" smtClean="0">
                <a:solidFill>
                  <a:srgbClr val="0000FF"/>
                </a:solidFill>
              </a:rPr>
              <a:t>Higher energy requirement to maintain body temp</a:t>
            </a:r>
          </a:p>
          <a:p>
            <a:pPr lvl="1" eaLnBrk="1" hangingPunct="1"/>
            <a:r>
              <a:rPr lang="en-US" altLang="en-US" sz="2800" smtClean="0">
                <a:solidFill>
                  <a:srgbClr val="0000FF"/>
                </a:solidFill>
              </a:rPr>
              <a:t>Bunching</a:t>
            </a:r>
          </a:p>
          <a:p>
            <a:pPr lvl="1" eaLnBrk="1" hangingPunct="1"/>
            <a:r>
              <a:rPr lang="en-US" altLang="en-US" sz="2800" smtClean="0">
                <a:solidFill>
                  <a:srgbClr val="0000FF"/>
                </a:solidFill>
              </a:rPr>
              <a:t>Hair provides air insulation</a:t>
            </a:r>
          </a:p>
          <a:p>
            <a:pPr lvl="1" eaLnBrk="1" hangingPunct="1"/>
            <a:r>
              <a:rPr lang="en-US" altLang="en-US" sz="2800" smtClean="0">
                <a:solidFill>
                  <a:srgbClr val="0000FF"/>
                </a:solidFill>
              </a:rPr>
              <a:t>Blood vessels constrict</a:t>
            </a:r>
          </a:p>
          <a:p>
            <a:pPr lvl="1" eaLnBrk="1" hangingPunct="1"/>
            <a:r>
              <a:rPr lang="en-US" altLang="en-US" sz="2800" smtClean="0">
                <a:solidFill>
                  <a:srgbClr val="0000FF"/>
                </a:solidFill>
              </a:rPr>
              <a:t>Reduces feed efficiency</a:t>
            </a:r>
          </a:p>
        </p:txBody>
      </p:sp>
    </p:spTree>
    <p:extLst>
      <p:ext uri="{BB962C8B-B14F-4D97-AF65-F5344CB8AC3E}">
        <p14:creationId xmlns:p14="http://schemas.microsoft.com/office/powerpoint/2010/main" val="4029531698"/>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49</TotalTime>
  <Words>1855</Words>
  <Application>Microsoft Office PowerPoint</Application>
  <PresentationFormat>On-screen Show (4:3)</PresentationFormat>
  <Paragraphs>239</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NRE_PowerPoint_Template</vt:lpstr>
      <vt:lpstr>PowerPoint Presentation</vt:lpstr>
      <vt:lpstr>Creature Comforts</vt:lpstr>
      <vt:lpstr>What are your basic needs?  </vt:lpstr>
      <vt:lpstr>Shelter</vt:lpstr>
      <vt:lpstr>Parts of a House</vt:lpstr>
      <vt:lpstr>Housing and Handling Facilities</vt:lpstr>
      <vt:lpstr>Temperature</vt:lpstr>
      <vt:lpstr>Comfort Zone</vt:lpstr>
      <vt:lpstr>Heat Stress vs. Cold Stress</vt:lpstr>
      <vt:lpstr>Wet Conditions</vt:lpstr>
      <vt:lpstr>Ventilation</vt:lpstr>
      <vt:lpstr>Sanitation</vt:lpstr>
      <vt:lpstr>Water</vt:lpstr>
      <vt:lpstr>Feed</vt:lpstr>
      <vt:lpstr>Elephant Needs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Creature Comforts</dc:title>
  <dc:subject>ASA - Lesson 3.3 Home Sweet Home</dc:subject>
  <dc:creator>Marlene Mensch</dc:creator>
  <cp:lastModifiedBy>Leslie Fairchild</cp:lastModifiedBy>
  <cp:revision>12</cp:revision>
  <dcterms:created xsi:type="dcterms:W3CDTF">2014-09-22T08:37:58Z</dcterms:created>
  <dcterms:modified xsi:type="dcterms:W3CDTF">2015-04-02T22:54:36Z</dcterms:modified>
</cp:coreProperties>
</file>