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58" r:id="rId3"/>
    <p:sldId id="272" r:id="rId4"/>
    <p:sldId id="273" r:id="rId5"/>
    <p:sldId id="274" r:id="rId6"/>
    <p:sldId id="275" r:id="rId7"/>
    <p:sldId id="276" r:id="rId8"/>
    <p:sldId id="277" r:id="rId9"/>
    <p:sldId id="278" r:id="rId10"/>
    <p:sldId id="279" r:id="rId11"/>
    <p:sldId id="280" r:id="rId12"/>
    <p:sldId id="25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3"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0" d="100"/>
          <a:sy n="50" d="100"/>
        </p:scale>
        <p:origin x="2635" y="53"/>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Breed Recognition</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
        <p:nvSpPr>
          <p:cNvPr id="7" name="Date Placeholder 6"/>
          <p:cNvSpPr>
            <a:spLocks noGrp="1"/>
          </p:cNvSpPr>
          <p:nvPr>
            <p:ph type="dt" idx="1"/>
          </p:nvPr>
        </p:nvSpPr>
        <p:spPr>
          <a:xfrm>
            <a:off x="3810000" y="0"/>
            <a:ext cx="3046413" cy="457200"/>
          </a:xfrm>
          <a:prstGeom prst="rect">
            <a:avLst/>
          </a:prstGeom>
        </p:spPr>
        <p:txBody>
          <a:bodyPr/>
          <a:lstStyle/>
          <a:p>
            <a:pPr algn="r"/>
            <a:r>
              <a:rPr lang="en-US" sz="1200" dirty="0" smtClean="0">
                <a:latin typeface="Arial" pitchFamily="34" charset="0"/>
                <a:cs typeface="Arial" pitchFamily="34" charset="0"/>
              </a:rPr>
              <a:t>Principles of Agricultural Science – Animal    </a:t>
            </a:r>
            <a:r>
              <a:rPr lang="en-US" sz="1200" dirty="0">
                <a:latin typeface="Arial" pitchFamily="34" charset="0"/>
                <a:cs typeface="Arial" pitchFamily="34" charset="0"/>
              </a:rPr>
              <a:t>Unit </a:t>
            </a:r>
            <a:r>
              <a:rPr lang="en-US" sz="1200" dirty="0" smtClean="0">
                <a:latin typeface="Arial" pitchFamily="34" charset="0"/>
                <a:cs typeface="Arial" pitchFamily="34" charset="0"/>
              </a:rPr>
              <a:t>2 – </a:t>
            </a:r>
            <a:r>
              <a:rPr lang="en-US" sz="1200" dirty="0">
                <a:latin typeface="Arial" pitchFamily="34" charset="0"/>
                <a:cs typeface="Arial" pitchFamily="34" charset="0"/>
              </a:rPr>
              <a:t>Lesson 2.2 Naming </a:t>
            </a:r>
            <a:r>
              <a:rPr lang="en-US" sz="1200" dirty="0" smtClean="0">
                <a:latin typeface="Arial" pitchFamily="34" charset="0"/>
                <a:cs typeface="Arial" pitchFamily="34" charset="0"/>
              </a:rPr>
              <a:t>Animals</a:t>
            </a:r>
            <a:endParaRPr lang="en-US" sz="1200" dirty="0"/>
          </a:p>
        </p:txBody>
      </p:sp>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Breed Recognition</a:t>
            </a:r>
            <a:endParaRPr lang="en-US" dirty="0"/>
          </a:p>
        </p:txBody>
      </p:sp>
      <p:sp>
        <p:nvSpPr>
          <p:cNvPr id="3" name="Date Placeholder 2"/>
          <p:cNvSpPr>
            <a:spLocks noGrp="1"/>
          </p:cNvSpPr>
          <p:nvPr>
            <p:ph type="dt" idx="1"/>
          </p:nvPr>
        </p:nvSpPr>
        <p:spPr>
          <a:xfrm>
            <a:off x="3810000" y="0"/>
            <a:ext cx="3046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2– Lesson 2.2 Naming Animals</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Breed Recognition</a:t>
            </a:r>
            <a:endParaRPr lang="en-US" dirty="0"/>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Breed Recognition</a:t>
            </a:r>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DFD4F36-1B2C-4E7A-91CB-569AEF17C426}" type="slidenum">
              <a:rPr lang="en-US" altLang="en-US" sz="1200"/>
              <a:pPr eaLnBrk="1" hangingPunct="1"/>
              <a:t>10</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There should be one step less than the number of items. If there is not, you probably have a step that does not narrow the field.</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3022525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Breed Recognition</a:t>
            </a:r>
          </a:p>
        </p:txBody>
      </p:sp>
      <p:sp>
        <p:nvSpPr>
          <p:cNvPr id="2662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503D117-374F-4B2B-96A7-33E790635EA3}" type="slidenum">
              <a:rPr lang="en-US" altLang="en-US" sz="1200"/>
              <a:pPr eaLnBrk="1" hangingPunct="1"/>
              <a:t>11</a:t>
            </a:fld>
            <a:endParaRPr lang="en-US" altLang="en-US" sz="120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smtClean="0">
                <a:latin typeface="Arial" panose="020B0604020202020204" pitchFamily="34" charset="0"/>
              </a:rPr>
              <a:t>TEACHER</a:t>
            </a:r>
            <a:r>
              <a:rPr lang="en-US" altLang="en-US" b="1" baseline="0" smtClean="0">
                <a:latin typeface="Arial" panose="020B0604020202020204" pitchFamily="34" charset="0"/>
              </a:rPr>
              <a:t> </a:t>
            </a:r>
            <a:r>
              <a:rPr lang="en-US" altLang="en-US" b="1" smtClean="0">
                <a:latin typeface="Arial" panose="020B0604020202020204" pitchFamily="34" charset="0"/>
              </a:rPr>
              <a:t>NOTE</a:t>
            </a:r>
            <a:r>
              <a:rPr lang="en-US" altLang="en-US" b="1" dirty="0" smtClean="0">
                <a:latin typeface="Arial" panose="020B0604020202020204" pitchFamily="34" charset="0"/>
              </a:rPr>
              <a:t>:</a:t>
            </a:r>
            <a:r>
              <a:rPr lang="en-US" altLang="en-US" dirty="0" smtClean="0">
                <a:latin typeface="Arial" panose="020B0604020202020204" pitchFamily="34" charset="0"/>
              </a:rPr>
              <a:t> You will need to have the following materials ready to show the class before presenting this key.</a:t>
            </a:r>
          </a:p>
          <a:p>
            <a:pPr eaLnBrk="1" hangingPunct="1">
              <a:buFontTx/>
              <a:buChar char="•"/>
            </a:pPr>
            <a:r>
              <a:rPr lang="en-US" altLang="en-US" dirty="0" smtClean="0">
                <a:latin typeface="Arial" panose="020B0604020202020204" pitchFamily="34" charset="0"/>
              </a:rPr>
              <a:t>Pencil</a:t>
            </a:r>
          </a:p>
          <a:p>
            <a:pPr eaLnBrk="1" hangingPunct="1">
              <a:buFontTx/>
              <a:buChar char="•"/>
            </a:pPr>
            <a:r>
              <a:rPr lang="en-US" altLang="en-US" dirty="0" smtClean="0">
                <a:latin typeface="Arial" panose="020B0604020202020204" pitchFamily="34" charset="0"/>
              </a:rPr>
              <a:t>Blue ink pen</a:t>
            </a:r>
          </a:p>
          <a:p>
            <a:pPr eaLnBrk="1" hangingPunct="1">
              <a:buFontTx/>
              <a:buChar char="•"/>
            </a:pPr>
            <a:r>
              <a:rPr lang="en-US" altLang="en-US" dirty="0" smtClean="0">
                <a:latin typeface="Arial" panose="020B0604020202020204" pitchFamily="34" charset="0"/>
              </a:rPr>
              <a:t>Paper clip</a:t>
            </a:r>
          </a:p>
          <a:p>
            <a:pPr eaLnBrk="1" hangingPunct="1">
              <a:buFontTx/>
              <a:buChar char="•"/>
            </a:pPr>
            <a:r>
              <a:rPr lang="en-US" altLang="en-US" dirty="0" smtClean="0">
                <a:latin typeface="Arial" panose="020B0604020202020204" pitchFamily="34" charset="0"/>
              </a:rPr>
              <a:t>Rubber band</a:t>
            </a:r>
          </a:p>
          <a:p>
            <a:pPr eaLnBrk="1" hangingPunct="1">
              <a:buFontTx/>
              <a:buChar char="•"/>
            </a:pPr>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Prior to showing the content of the slide, show the items to the class and ask what characteristics each object has.</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Show the example and discuss with students how each step of a dichotomous key narrows items into smaller groups until they are identifiable.</a:t>
            </a:r>
          </a:p>
          <a:p>
            <a:pPr eaLnBrk="1" hangingPunct="1"/>
            <a:endParaRPr lang="en-US" altLang="en-US" dirty="0" smtClean="0">
              <a:latin typeface="Arial" panose="020B0604020202020204" pitchFamily="34" charset="0"/>
            </a:endParaRPr>
          </a:p>
          <a:p>
            <a:pPr eaLnBrk="1" hangingPunct="1"/>
            <a:r>
              <a:rPr lang="en-US" altLang="en-US" b="1" dirty="0" smtClean="0">
                <a:latin typeface="Arial" panose="020B0604020202020204" pitchFamily="34" charset="0"/>
              </a:rPr>
              <a:t>OPTIONAL ACTIVITY:</a:t>
            </a:r>
            <a:r>
              <a:rPr lang="en-US" altLang="en-US" dirty="0" smtClean="0">
                <a:latin typeface="Arial" panose="020B0604020202020204" pitchFamily="34" charset="0"/>
              </a:rPr>
              <a:t> As a class, develop a dichotomous key to identify the individuals in the class.</a:t>
            </a:r>
          </a:p>
          <a:p>
            <a:pPr eaLnBrk="1" hangingPunct="1"/>
            <a:endParaRPr lang="en-US" altLang="en-US" dirty="0" smtClean="0">
              <a:latin typeface="Arial" panose="020B0604020202020204" pitchFamily="34" charset="0"/>
            </a:endParaRPr>
          </a:p>
          <a:p>
            <a:pPr eaLnBrk="1" hangingPunct="1"/>
            <a:endParaRPr lang="en-US" altLang="en-US" dirty="0" smtClean="0">
              <a:latin typeface="Arial" panose="020B0604020202020204" pitchFamily="34" charset="0"/>
            </a:endParaRPr>
          </a:p>
          <a:p>
            <a:pPr eaLnBrk="1" hangingPunct="1"/>
            <a:endParaRPr lang="en-US" altLang="en-US" dirty="0" smtClean="0">
              <a:latin typeface="Arial" panose="020B0604020202020204" pitchFamily="34" charset="0"/>
            </a:endParaRP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386467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12</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Breed Recognition</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Breed Recognition</a:t>
            </a:r>
            <a:endParaRPr lang="en-US" dirty="0"/>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Breed Recognition</a:t>
            </a:r>
          </a:p>
        </p:txBody>
      </p:sp>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ADB653C-BDB7-4E87-8EFF-E82EAF41E3C4}" type="slidenum">
              <a:rPr lang="en-US" altLang="en-US" sz="1200"/>
              <a:pPr eaLnBrk="1" hangingPunct="1"/>
              <a:t>3</a:t>
            </a:fld>
            <a:endParaRPr lang="en-US" altLang="en-US" sz="120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Breeds are groups of animals with distinguishing characteristics. They have been developed over time through selective breeding of individuals with desirable traits. Breeds have been developed in many regions of the world to fit specific purposes needed.</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3828957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Breed Recognition</a:t>
            </a:r>
          </a:p>
        </p:txBody>
      </p:sp>
      <p:sp>
        <p:nvSpPr>
          <p:cNvPr id="1946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125CB7A-962A-4738-99F6-99EA383F844C}" type="slidenum">
              <a:rPr lang="en-US" altLang="en-US" sz="1200"/>
              <a:pPr eaLnBrk="1" hangingPunct="1"/>
              <a:t>4</a:t>
            </a:fld>
            <a:endParaRPr lang="en-US" altLang="en-US" sz="120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In relation to scientific classification and binomial nomenclature, breeds are a subdivision of a species. Breeds are typically closely related and can interbreed. In the plant kingdom, species that have been bred to have specific characteristics within a species are called cultivars.</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1422664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Breed Recognition</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EA84948-0FBE-4F78-BCD5-CE5F5D364019}" type="slidenum">
              <a:rPr lang="en-US" altLang="en-US" sz="1200"/>
              <a:pPr eaLnBrk="1" hangingPunct="1"/>
              <a:t>5</a:t>
            </a:fld>
            <a:endParaRPr lang="en-US" altLang="en-US" sz="12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development of breeds has allowed for the specialization of animals. This has increased the productivity and usefulness of some animals, both agriculturally and recreationally. </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4188707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Breed Recognition</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7CA257E-063D-4378-ADE0-B93FB88A8E8E}" type="slidenum">
              <a:rPr lang="en-US" altLang="en-US" sz="1200"/>
              <a:pPr eaLnBrk="1" hangingPunct="1"/>
              <a:t>6</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There are many other ways animals can be classified, including use and anatomy. In </a:t>
            </a:r>
            <a:r>
              <a:rPr lang="en-US" altLang="en-US" b="1" dirty="0" smtClean="0">
                <a:latin typeface="Arial" panose="020B0604020202020204" pitchFamily="34" charset="0"/>
              </a:rPr>
              <a:t>Lesson 1.1 Animal Planet</a:t>
            </a:r>
            <a:r>
              <a:rPr lang="en-US" altLang="en-US" dirty="0" smtClean="0">
                <a:latin typeface="Arial" panose="020B0604020202020204" pitchFamily="34" charset="0"/>
              </a:rPr>
              <a:t>, you studied the uses of animals and the products and services they provide. That was one system of classification.</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1113350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Breed Recognition</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AB9C119-D7C2-42C2-BA02-62CFA32D8618}" type="slidenum">
              <a:rPr lang="en-US" altLang="en-US" sz="1200"/>
              <a:pPr eaLnBrk="1" hangingPunct="1"/>
              <a:t>7</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In any system of classification, there is a system of organization. One organizational system commonly used in the scientific community is the dichotomous key.</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A dichotomous key gives you a series of steps with a set of choices that are opposite or contrasting in nature. The choices are initially very general and become more specific as one proceeds through the steps.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By analyzing the physical characteristics of the object or organism in question and using the steps and choices given in the key, the observer can identify an object or an organism based upon established traits. </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32209964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Breed Recognition</a:t>
            </a:r>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38F8467-F26E-471A-88D6-04ABD62E7FFF}" type="slidenum">
              <a:rPr lang="en-US" altLang="en-US" sz="1200"/>
              <a:pPr eaLnBrk="1" hangingPunct="1"/>
              <a:t>8</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When you use a dichotomous key, you must make choices about the structure or appearance of the organisms you are trying to identify. </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615954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Breed Recognition</a:t>
            </a:r>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9FFDB21-6E76-4633-811C-8AD2B4C67BAE}" type="slidenum">
              <a:rPr lang="en-US" altLang="en-US" sz="1200"/>
              <a:pPr eaLnBrk="1" hangingPunct="1"/>
              <a:t>9</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Good observations and initial groupings make the development of a dichotomous key easier to make and easier for other users to follow.</a:t>
            </a:r>
          </a:p>
        </p:txBody>
      </p:sp>
      <p:sp>
        <p:nvSpPr>
          <p:cNvPr id="8"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2 – </a:t>
            </a:r>
            <a:r>
              <a:rPr lang="en-US" dirty="0">
                <a:latin typeface="Arial" pitchFamily="34" charset="0"/>
                <a:cs typeface="Arial" pitchFamily="34" charset="0"/>
              </a:rPr>
              <a:t>Lesson 2.2 Naming </a:t>
            </a:r>
            <a:r>
              <a:rPr lang="en-US" dirty="0" smtClean="0">
                <a:latin typeface="Arial" pitchFamily="34" charset="0"/>
                <a:cs typeface="Arial" pitchFamily="34" charset="0"/>
              </a:rPr>
              <a:t>Animals</a:t>
            </a:r>
            <a:endParaRPr lang="en-US" dirty="0"/>
          </a:p>
        </p:txBody>
      </p:sp>
    </p:spTree>
    <p:extLst>
      <p:ext uri="{BB962C8B-B14F-4D97-AF65-F5344CB8AC3E}">
        <p14:creationId xmlns:p14="http://schemas.microsoft.com/office/powerpoint/2010/main" val="33156906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scwaterways.pbworks.com/f/How+to+use+a+dichotomous+key.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mdsg.umd.edu/programs/education/interactive_lessons/key/student1.ht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E21BB02-08E4-4B11-9C2E-AA26B4C855EA}" type="slidenum">
              <a:rPr lang="en-US" altLang="en-US" sz="1400"/>
              <a:pPr eaLnBrk="1" hangingPunct="1"/>
              <a:t>10</a:t>
            </a:fld>
            <a:endParaRPr lang="en-US" altLang="en-US" sz="1400"/>
          </a:p>
        </p:txBody>
      </p:sp>
      <p:sp>
        <p:nvSpPr>
          <p:cNvPr id="12291" name="Rectangle 2"/>
          <p:cNvSpPr>
            <a:spLocks noGrp="1" noChangeArrowheads="1"/>
          </p:cNvSpPr>
          <p:nvPr>
            <p:ph type="title"/>
          </p:nvPr>
        </p:nvSpPr>
        <p:spPr/>
        <p:txBody>
          <a:bodyPr/>
          <a:lstStyle/>
          <a:p>
            <a:pPr eaLnBrk="1" hangingPunct="1"/>
            <a:r>
              <a:rPr lang="en-US" altLang="en-US" smtClean="0"/>
              <a:t>Making a Dichotomous Key</a:t>
            </a:r>
          </a:p>
        </p:txBody>
      </p:sp>
      <p:sp>
        <p:nvSpPr>
          <p:cNvPr id="12292" name="Rectangle 3"/>
          <p:cNvSpPr>
            <a:spLocks noGrp="1" noChangeArrowheads="1"/>
          </p:cNvSpPr>
          <p:nvPr>
            <p:ph type="body" idx="1"/>
          </p:nvPr>
        </p:nvSpPr>
        <p:spPr/>
        <p:txBody>
          <a:bodyPr>
            <a:normAutofit lnSpcReduction="10000"/>
          </a:bodyPr>
          <a:lstStyle/>
          <a:p>
            <a:pPr eaLnBrk="1" hangingPunct="1">
              <a:buFont typeface="Wingdings" panose="05000000000000000000" pitchFamily="2" charset="2"/>
              <a:buChar char="ü"/>
            </a:pPr>
            <a:r>
              <a:rPr lang="en-US" altLang="en-US" smtClean="0"/>
              <a:t>The statements need to lead the observer to the next step to narrow the identification further.</a:t>
            </a:r>
          </a:p>
          <a:p>
            <a:pPr eaLnBrk="1" hangingPunct="1">
              <a:buFont typeface="Wingdings" panose="05000000000000000000" pitchFamily="2" charset="2"/>
              <a:buChar char="ü"/>
            </a:pPr>
            <a:r>
              <a:rPr lang="en-US" altLang="en-US" smtClean="0"/>
              <a:t>Each step either identifies and names an object or gives directions as to where to go next in the key.  </a:t>
            </a:r>
          </a:p>
          <a:p>
            <a:pPr eaLnBrk="1" hangingPunct="1">
              <a:buFont typeface="Wingdings" panose="05000000000000000000" pitchFamily="2" charset="2"/>
              <a:buChar char="ü"/>
            </a:pPr>
            <a:r>
              <a:rPr lang="en-US" altLang="en-US" smtClean="0"/>
              <a:t>There should be one less step than the total number of organisms to be identified in your dichotomous key.</a:t>
            </a:r>
          </a:p>
        </p:txBody>
      </p:sp>
    </p:spTree>
    <p:extLst>
      <p:ext uri="{BB962C8B-B14F-4D97-AF65-F5344CB8AC3E}">
        <p14:creationId xmlns:p14="http://schemas.microsoft.com/office/powerpoint/2010/main" val="4648383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4F64490-6AD5-4608-846E-1A638EF748BA}" type="slidenum">
              <a:rPr lang="en-US" altLang="en-US" sz="1400"/>
              <a:pPr eaLnBrk="1" hangingPunct="1"/>
              <a:t>11</a:t>
            </a:fld>
            <a:endParaRPr lang="en-US" altLang="en-US" sz="1400"/>
          </a:p>
        </p:txBody>
      </p:sp>
      <p:sp>
        <p:nvSpPr>
          <p:cNvPr id="13315" name="Rectangle 2"/>
          <p:cNvSpPr>
            <a:spLocks noGrp="1" noChangeArrowheads="1"/>
          </p:cNvSpPr>
          <p:nvPr>
            <p:ph type="title"/>
          </p:nvPr>
        </p:nvSpPr>
        <p:spPr/>
        <p:txBody>
          <a:bodyPr/>
          <a:lstStyle/>
          <a:p>
            <a:pPr eaLnBrk="1" hangingPunct="1"/>
            <a:r>
              <a:rPr lang="en-US" altLang="en-US" smtClean="0"/>
              <a:t>Example</a:t>
            </a:r>
          </a:p>
        </p:txBody>
      </p:sp>
      <p:sp>
        <p:nvSpPr>
          <p:cNvPr id="68611" name="Rectangle 3"/>
          <p:cNvSpPr>
            <a:spLocks noGrp="1" noChangeArrowheads="1"/>
          </p:cNvSpPr>
          <p:nvPr>
            <p:ph type="body" idx="1"/>
          </p:nvPr>
        </p:nvSpPr>
        <p:spPr>
          <a:xfrm>
            <a:off x="533400" y="1981200"/>
            <a:ext cx="8229600" cy="1143000"/>
          </a:xfrm>
        </p:spPr>
        <p:txBody>
          <a:bodyPr/>
          <a:lstStyle/>
          <a:p>
            <a:pPr marL="609600" indent="-609600" eaLnBrk="1" hangingPunct="1">
              <a:lnSpc>
                <a:spcPct val="90000"/>
              </a:lnSpc>
              <a:buFontTx/>
              <a:buNone/>
            </a:pPr>
            <a:r>
              <a:rPr lang="en-US" altLang="en-US" smtClean="0"/>
              <a:t>1.  The object is used for writing….2</a:t>
            </a:r>
          </a:p>
          <a:p>
            <a:pPr marL="609600" indent="-609600" eaLnBrk="1" hangingPunct="1">
              <a:lnSpc>
                <a:spcPct val="90000"/>
              </a:lnSpc>
              <a:buFontTx/>
              <a:buNone/>
            </a:pPr>
            <a:r>
              <a:rPr lang="en-US" altLang="en-US" smtClean="0"/>
              <a:t>1.  The object is used for organizing…3</a:t>
            </a:r>
          </a:p>
        </p:txBody>
      </p:sp>
      <p:sp>
        <p:nvSpPr>
          <p:cNvPr id="68613" name="Rectangle 5"/>
          <p:cNvSpPr>
            <a:spLocks noChangeArrowheads="1"/>
          </p:cNvSpPr>
          <p:nvPr/>
        </p:nvSpPr>
        <p:spPr bwMode="auto">
          <a:xfrm>
            <a:off x="533400" y="48768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lnSpc>
                <a:spcPct val="90000"/>
              </a:lnSpc>
              <a:spcBef>
                <a:spcPct val="20000"/>
              </a:spcBef>
              <a:buFontTx/>
              <a:buAutoNum type="arabicPeriod" startAt="3"/>
            </a:pPr>
            <a:r>
              <a:rPr lang="en-US" altLang="en-US" sz="3200"/>
              <a:t>The object is metal...paper clip</a:t>
            </a:r>
          </a:p>
        </p:txBody>
      </p:sp>
      <p:sp>
        <p:nvSpPr>
          <p:cNvPr id="68614" name="Rectangle 6"/>
          <p:cNvSpPr>
            <a:spLocks noChangeArrowheads="1"/>
          </p:cNvSpPr>
          <p:nvPr/>
        </p:nvSpPr>
        <p:spPr bwMode="auto">
          <a:xfrm>
            <a:off x="533400" y="3352800"/>
            <a:ext cx="82296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lnSpc>
                <a:spcPct val="90000"/>
              </a:lnSpc>
              <a:spcBef>
                <a:spcPct val="20000"/>
              </a:spcBef>
            </a:pPr>
            <a:r>
              <a:rPr lang="en-US" altLang="en-US" sz="3200"/>
              <a:t>2.  The object is makes a gray mark…pencil</a:t>
            </a:r>
          </a:p>
        </p:txBody>
      </p:sp>
      <p:sp>
        <p:nvSpPr>
          <p:cNvPr id="68615" name="Rectangle 7"/>
          <p:cNvSpPr>
            <a:spLocks noChangeArrowheads="1"/>
          </p:cNvSpPr>
          <p:nvPr/>
        </p:nvSpPr>
        <p:spPr bwMode="auto">
          <a:xfrm>
            <a:off x="533400" y="38862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lnSpc>
                <a:spcPct val="90000"/>
              </a:lnSpc>
              <a:spcBef>
                <a:spcPct val="20000"/>
              </a:spcBef>
            </a:pPr>
            <a:r>
              <a:rPr lang="en-US" altLang="en-US" sz="3200"/>
              <a:t>2.  The object makes a blue mark…pen</a:t>
            </a:r>
          </a:p>
        </p:txBody>
      </p:sp>
      <p:sp>
        <p:nvSpPr>
          <p:cNvPr id="68616" name="Rectangle 8"/>
          <p:cNvSpPr>
            <a:spLocks noChangeArrowheads="1"/>
          </p:cNvSpPr>
          <p:nvPr/>
        </p:nvSpPr>
        <p:spPr bwMode="auto">
          <a:xfrm>
            <a:off x="533400" y="54864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lnSpc>
                <a:spcPct val="90000"/>
              </a:lnSpc>
              <a:spcBef>
                <a:spcPct val="20000"/>
              </a:spcBef>
            </a:pPr>
            <a:r>
              <a:rPr lang="en-US" altLang="en-US" sz="3200"/>
              <a:t>3.  The object is elastic…rubber band</a:t>
            </a:r>
          </a:p>
        </p:txBody>
      </p:sp>
    </p:spTree>
    <p:extLst>
      <p:ext uri="{BB962C8B-B14F-4D97-AF65-F5344CB8AC3E}">
        <p14:creationId xmlns:p14="http://schemas.microsoft.com/office/powerpoint/2010/main" val="39108894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 calcmode="lin" valueType="num">
                                      <p:cBhvr additive="base">
                                        <p:cTn id="7" dur="500" fill="hold"/>
                                        <p:tgtEl>
                                          <p:spTgt spid="686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86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8611">
                                            <p:txEl>
                                              <p:pRg st="1" end="1"/>
                                            </p:txEl>
                                          </p:spTgt>
                                        </p:tgtEl>
                                        <p:attrNameLst>
                                          <p:attrName>style.visibility</p:attrName>
                                        </p:attrNameLst>
                                      </p:cBhvr>
                                      <p:to>
                                        <p:strVal val="visible"/>
                                      </p:to>
                                    </p:set>
                                    <p:anim calcmode="lin" valueType="num">
                                      <p:cBhvr additive="base">
                                        <p:cTn id="13" dur="500" fill="hold"/>
                                        <p:tgtEl>
                                          <p:spTgt spid="686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86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8614"/>
                                        </p:tgtEl>
                                        <p:attrNameLst>
                                          <p:attrName>style.visibility</p:attrName>
                                        </p:attrNameLst>
                                      </p:cBhvr>
                                      <p:to>
                                        <p:strVal val="visible"/>
                                      </p:to>
                                    </p:set>
                                    <p:anim calcmode="lin" valueType="num">
                                      <p:cBhvr additive="base">
                                        <p:cTn id="19" dur="500" fill="hold"/>
                                        <p:tgtEl>
                                          <p:spTgt spid="68614"/>
                                        </p:tgtEl>
                                        <p:attrNameLst>
                                          <p:attrName>ppt_x</p:attrName>
                                        </p:attrNameLst>
                                      </p:cBhvr>
                                      <p:tavLst>
                                        <p:tav tm="0">
                                          <p:val>
                                            <p:strVal val="1+#ppt_w/2"/>
                                          </p:val>
                                        </p:tav>
                                        <p:tav tm="100000">
                                          <p:val>
                                            <p:strVal val="#ppt_x"/>
                                          </p:val>
                                        </p:tav>
                                      </p:tavLst>
                                    </p:anim>
                                    <p:anim calcmode="lin" valueType="num">
                                      <p:cBhvr additive="base">
                                        <p:cTn id="20" dur="500" fill="hold"/>
                                        <p:tgtEl>
                                          <p:spTgt spid="6861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68615"/>
                                        </p:tgtEl>
                                        <p:attrNameLst>
                                          <p:attrName>style.visibility</p:attrName>
                                        </p:attrNameLst>
                                      </p:cBhvr>
                                      <p:to>
                                        <p:strVal val="visible"/>
                                      </p:to>
                                    </p:set>
                                    <p:anim calcmode="lin" valueType="num">
                                      <p:cBhvr additive="base">
                                        <p:cTn id="25" dur="500" fill="hold"/>
                                        <p:tgtEl>
                                          <p:spTgt spid="68615"/>
                                        </p:tgtEl>
                                        <p:attrNameLst>
                                          <p:attrName>ppt_x</p:attrName>
                                        </p:attrNameLst>
                                      </p:cBhvr>
                                      <p:tavLst>
                                        <p:tav tm="0">
                                          <p:val>
                                            <p:strVal val="1+#ppt_w/2"/>
                                          </p:val>
                                        </p:tav>
                                        <p:tav tm="100000">
                                          <p:val>
                                            <p:strVal val="#ppt_x"/>
                                          </p:val>
                                        </p:tav>
                                      </p:tavLst>
                                    </p:anim>
                                    <p:anim calcmode="lin" valueType="num">
                                      <p:cBhvr additive="base">
                                        <p:cTn id="26" dur="500" fill="hold"/>
                                        <p:tgtEl>
                                          <p:spTgt spid="6861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8613"/>
                                        </p:tgtEl>
                                        <p:attrNameLst>
                                          <p:attrName>style.visibility</p:attrName>
                                        </p:attrNameLst>
                                      </p:cBhvr>
                                      <p:to>
                                        <p:strVal val="visible"/>
                                      </p:to>
                                    </p:set>
                                    <p:anim calcmode="lin" valueType="num">
                                      <p:cBhvr additive="base">
                                        <p:cTn id="31" dur="500" fill="hold"/>
                                        <p:tgtEl>
                                          <p:spTgt spid="68613"/>
                                        </p:tgtEl>
                                        <p:attrNameLst>
                                          <p:attrName>ppt_x</p:attrName>
                                        </p:attrNameLst>
                                      </p:cBhvr>
                                      <p:tavLst>
                                        <p:tav tm="0">
                                          <p:val>
                                            <p:strVal val="#ppt_x"/>
                                          </p:val>
                                        </p:tav>
                                        <p:tav tm="100000">
                                          <p:val>
                                            <p:strVal val="#ppt_x"/>
                                          </p:val>
                                        </p:tav>
                                      </p:tavLst>
                                    </p:anim>
                                    <p:anim calcmode="lin" valueType="num">
                                      <p:cBhvr additive="base">
                                        <p:cTn id="32" dur="500" fill="hold"/>
                                        <p:tgtEl>
                                          <p:spTgt spid="68613"/>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8616"/>
                                        </p:tgtEl>
                                        <p:attrNameLst>
                                          <p:attrName>style.visibility</p:attrName>
                                        </p:attrNameLst>
                                      </p:cBhvr>
                                      <p:to>
                                        <p:strVal val="visible"/>
                                      </p:to>
                                    </p:set>
                                    <p:anim calcmode="lin" valueType="num">
                                      <p:cBhvr additive="base">
                                        <p:cTn id="37" dur="500" fill="hold"/>
                                        <p:tgtEl>
                                          <p:spTgt spid="68616"/>
                                        </p:tgtEl>
                                        <p:attrNameLst>
                                          <p:attrName>ppt_x</p:attrName>
                                        </p:attrNameLst>
                                      </p:cBhvr>
                                      <p:tavLst>
                                        <p:tav tm="0">
                                          <p:val>
                                            <p:strVal val="#ppt_x"/>
                                          </p:val>
                                        </p:tav>
                                        <p:tav tm="100000">
                                          <p:val>
                                            <p:strVal val="#ppt_x"/>
                                          </p:val>
                                        </p:tav>
                                      </p:tavLst>
                                    </p:anim>
                                    <p:anim calcmode="lin" valueType="num">
                                      <p:cBhvr additive="base">
                                        <p:cTn id="38" dur="500" fill="hold"/>
                                        <p:tgtEl>
                                          <p:spTgt spid="686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P spid="68613" grpId="0"/>
      <p:bldP spid="68614" grpId="0"/>
      <p:bldP spid="68615" grpId="0"/>
      <p:bldP spid="686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648200"/>
          </a:xfrm>
        </p:spPr>
        <p:txBody>
          <a:bodyPr>
            <a:normAutofit/>
          </a:bodyPr>
          <a:lstStyle/>
          <a:p>
            <a:pPr>
              <a:lnSpc>
                <a:spcPct val="80000"/>
              </a:lnSpc>
              <a:buNone/>
            </a:pPr>
            <a:r>
              <a:rPr lang="en-US" altLang="en-US" dirty="0"/>
              <a:t>Detka, J. (2008). </a:t>
            </a:r>
            <a:r>
              <a:rPr lang="en-US" altLang="en-US" i="1" dirty="0"/>
              <a:t>Designing and using a dichotomous key</a:t>
            </a:r>
            <a:r>
              <a:rPr lang="en-US" altLang="en-US" dirty="0"/>
              <a:t>. Retrieved </a:t>
            </a:r>
            <a:r>
              <a:rPr lang="en-US" altLang="en-US" dirty="0" smtClean="0"/>
              <a:t>from </a:t>
            </a:r>
            <a:r>
              <a:rPr lang="en-US" altLang="en-US" dirty="0">
                <a:hlinkClick r:id="rId3"/>
              </a:rPr>
              <a:t>http://</a:t>
            </a:r>
            <a:r>
              <a:rPr lang="en-US" altLang="en-US" dirty="0" smtClean="0">
                <a:hlinkClick r:id="rId3"/>
              </a:rPr>
              <a:t>scscwaterways.pbworks.com/f/How+to+use+a+dichotomous+key.html</a:t>
            </a:r>
            <a:endParaRPr lang="en-US" altLang="en-US" dirty="0" smtClean="0"/>
          </a:p>
          <a:p>
            <a:pPr>
              <a:lnSpc>
                <a:spcPct val="80000"/>
              </a:lnSpc>
              <a:buNone/>
            </a:pPr>
            <a:r>
              <a:rPr lang="en-US" altLang="en-US" dirty="0" err="1" smtClean="0"/>
              <a:t>Herren</a:t>
            </a:r>
            <a:r>
              <a:rPr lang="en-US" altLang="en-US" dirty="0"/>
              <a:t>, R.V. (2007). </a:t>
            </a:r>
            <a:r>
              <a:rPr lang="en-US" altLang="en-US" i="1" dirty="0"/>
              <a:t>The science of animal agriculture (3rd ed.)</a:t>
            </a:r>
            <a:r>
              <a:rPr lang="en-US" altLang="en-US" dirty="0"/>
              <a:t>. Clifton Park, NY: Delmar.</a:t>
            </a:r>
          </a:p>
          <a:p>
            <a:pPr>
              <a:lnSpc>
                <a:spcPct val="80000"/>
              </a:lnSpc>
              <a:buNone/>
            </a:pPr>
            <a:r>
              <a:rPr lang="en-US" altLang="en-US" dirty="0"/>
              <a:t>Maryland Sea Grant. (2008). </a:t>
            </a:r>
            <a:r>
              <a:rPr lang="en-US" altLang="en-US" i="1" dirty="0"/>
              <a:t>How to make a dichotomous key</a:t>
            </a:r>
            <a:r>
              <a:rPr lang="en-US" altLang="en-US" dirty="0"/>
              <a:t>. Retrieved </a:t>
            </a:r>
            <a:r>
              <a:rPr lang="en-US" altLang="en-US" dirty="0" smtClean="0"/>
              <a:t>from </a:t>
            </a:r>
            <a:r>
              <a:rPr lang="en-US" altLang="en-US" dirty="0">
                <a:hlinkClick r:id="rId4"/>
              </a:rPr>
              <a:t>http://</a:t>
            </a:r>
            <a:r>
              <a:rPr lang="en-US" altLang="en-US" dirty="0" smtClean="0">
                <a:hlinkClick r:id="rId4"/>
              </a:rPr>
              <a:t>www.mdsg.umd.edu/programs/education/interactive_lessons/key/student1.htm</a:t>
            </a:r>
            <a:endParaRPr lang="en-US" altLang="en-US" dirty="0"/>
          </a:p>
        </p:txBody>
      </p:sp>
      <p:sp>
        <p:nvSpPr>
          <p:cNvPr id="4" name="Slide Number Placeholder 3"/>
          <p:cNvSpPr>
            <a:spLocks noGrp="1"/>
          </p:cNvSpPr>
          <p:nvPr>
            <p:ph type="sldNum" sz="quarter" idx="12"/>
          </p:nvPr>
        </p:nvSpPr>
        <p:spPr/>
        <p:txBody>
          <a:bodyPr/>
          <a:lstStyle/>
          <a:p>
            <a:fld id="{4B98D9DB-9F03-49E4-BBAA-20DA05506B06}" type="slidenum">
              <a:rPr lang="en-US" smtClean="0"/>
              <a:t>12</a:t>
            </a:fld>
            <a:endParaRPr lang="en-US"/>
          </a:p>
        </p:txBody>
      </p:sp>
    </p:spTree>
    <p:extLst>
      <p:ext uri="{BB962C8B-B14F-4D97-AF65-F5344CB8AC3E}">
        <p14:creationId xmlns:p14="http://schemas.microsoft.com/office/powerpoint/2010/main" val="8648453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Breed Recognition</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2 – Lesson </a:t>
            </a:r>
            <a:r>
              <a:rPr lang="en-US" sz="3200" kern="0" noProof="0" dirty="0" smtClean="0">
                <a:solidFill>
                  <a:sysClr val="windowText" lastClr="000000"/>
                </a:solidFill>
                <a:latin typeface="Arial" pitchFamily="34" charset="0"/>
                <a:cs typeface="Arial" pitchFamily="34" charset="0"/>
              </a:rPr>
              <a:t>2.2 Naming Animals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A30A569-236F-4874-B39E-95C734EBDEF4}"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normAutofit/>
          </a:bodyPr>
          <a:lstStyle/>
          <a:p>
            <a:pPr eaLnBrk="1" hangingPunct="1"/>
            <a:r>
              <a:rPr lang="en-US" altLang="en-US" dirty="0" smtClean="0"/>
              <a:t>What is a </a:t>
            </a:r>
            <a:r>
              <a:rPr lang="en-US" altLang="en-US" dirty="0"/>
              <a:t>B</a:t>
            </a:r>
            <a:r>
              <a:rPr lang="en-US" altLang="en-US" dirty="0" smtClean="0"/>
              <a:t>reed?</a:t>
            </a:r>
          </a:p>
        </p:txBody>
      </p:sp>
      <p:sp>
        <p:nvSpPr>
          <p:cNvPr id="5124" name="Rectangle 3"/>
          <p:cNvSpPr>
            <a:spLocks noGrp="1" noChangeArrowheads="1"/>
          </p:cNvSpPr>
          <p:nvPr>
            <p:ph type="body" idx="1"/>
          </p:nvPr>
        </p:nvSpPr>
        <p:spPr/>
        <p:txBody>
          <a:bodyPr/>
          <a:lstStyle/>
          <a:p>
            <a:pPr eaLnBrk="1" hangingPunct="1"/>
            <a:r>
              <a:rPr lang="en-US" altLang="en-US" sz="3600" dirty="0" smtClean="0"/>
              <a:t>A group of animals with common ancestors and distinguishing characteristics.</a:t>
            </a:r>
          </a:p>
          <a:p>
            <a:pPr eaLnBrk="1" hangingPunct="1"/>
            <a:r>
              <a:rPr lang="en-US" altLang="en-US" sz="3600" dirty="0" smtClean="0"/>
              <a:t>Developed through selective breeding</a:t>
            </a:r>
          </a:p>
          <a:p>
            <a:pPr lvl="1" eaLnBrk="1" hangingPunct="1"/>
            <a:r>
              <a:rPr lang="en-US" altLang="en-US" sz="3200" dirty="0" smtClean="0"/>
              <a:t>Selecting animals for specific traits over several generations</a:t>
            </a:r>
          </a:p>
        </p:txBody>
      </p:sp>
    </p:spTree>
    <p:extLst>
      <p:ext uri="{BB962C8B-B14F-4D97-AF65-F5344CB8AC3E}">
        <p14:creationId xmlns:p14="http://schemas.microsoft.com/office/powerpoint/2010/main" val="31520024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6A6D78A-347F-4C73-B970-C5282C789FF1}" type="slidenum">
              <a:rPr lang="en-US" altLang="en-US" sz="1400"/>
              <a:pPr eaLnBrk="1" hangingPunct="1"/>
              <a:t>4</a:t>
            </a:fld>
            <a:endParaRPr lang="en-US" altLang="en-US" sz="1400"/>
          </a:p>
        </p:txBody>
      </p:sp>
      <p:sp>
        <p:nvSpPr>
          <p:cNvPr id="6147" name="Rectangle 2"/>
          <p:cNvSpPr>
            <a:spLocks noGrp="1" noChangeArrowheads="1"/>
          </p:cNvSpPr>
          <p:nvPr>
            <p:ph type="title"/>
          </p:nvPr>
        </p:nvSpPr>
        <p:spPr>
          <a:xfrm>
            <a:off x="0" y="274638"/>
            <a:ext cx="9144000" cy="1020762"/>
          </a:xfrm>
        </p:spPr>
        <p:txBody>
          <a:bodyPr/>
          <a:lstStyle/>
          <a:p>
            <a:pPr eaLnBrk="1" hangingPunct="1"/>
            <a:r>
              <a:rPr lang="en-US" altLang="en-US" smtClean="0"/>
              <a:t>Breeds in Scientific Classification</a:t>
            </a:r>
          </a:p>
        </p:txBody>
      </p:sp>
      <p:sp>
        <p:nvSpPr>
          <p:cNvPr id="6148" name="Rectangle 3"/>
          <p:cNvSpPr>
            <a:spLocks noGrp="1" noChangeArrowheads="1"/>
          </p:cNvSpPr>
          <p:nvPr>
            <p:ph type="body" idx="1"/>
          </p:nvPr>
        </p:nvSpPr>
        <p:spPr/>
        <p:txBody>
          <a:bodyPr/>
          <a:lstStyle/>
          <a:p>
            <a:pPr eaLnBrk="1" hangingPunct="1"/>
            <a:r>
              <a:rPr lang="en-US" altLang="en-US" sz="3600" dirty="0" smtClean="0"/>
              <a:t>Sub-groups of a species</a:t>
            </a:r>
          </a:p>
          <a:p>
            <a:pPr eaLnBrk="1" hangingPunct="1"/>
            <a:r>
              <a:rPr lang="en-US" altLang="en-US" sz="3600" dirty="0" smtClean="0"/>
              <a:t>Closely related and can interbreed</a:t>
            </a:r>
          </a:p>
          <a:p>
            <a:pPr lvl="1" eaLnBrk="1" hangingPunct="1"/>
            <a:r>
              <a:rPr lang="en-US" altLang="en-US" sz="3200" dirty="0" smtClean="0"/>
              <a:t>Has been cultivated by man for certain traits</a:t>
            </a:r>
          </a:p>
          <a:p>
            <a:pPr lvl="1" eaLnBrk="1" hangingPunct="1"/>
            <a:r>
              <a:rPr lang="en-US" altLang="en-US" sz="3200" dirty="0" smtClean="0"/>
              <a:t>Breeds true</a:t>
            </a:r>
          </a:p>
          <a:p>
            <a:pPr eaLnBrk="1" hangingPunct="1"/>
            <a:endParaRPr lang="en-US" altLang="en-US" sz="3600" dirty="0" smtClean="0"/>
          </a:p>
        </p:txBody>
      </p:sp>
    </p:spTree>
    <p:extLst>
      <p:ext uri="{BB962C8B-B14F-4D97-AF65-F5344CB8AC3E}">
        <p14:creationId xmlns:p14="http://schemas.microsoft.com/office/powerpoint/2010/main" val="839507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B9B176B-B5F3-4520-9900-BB8D4B4C842A}"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dirty="0" smtClean="0"/>
              <a:t>Why Develop </a:t>
            </a:r>
            <a:r>
              <a:rPr lang="en-US" altLang="en-US" dirty="0"/>
              <a:t>B</a:t>
            </a:r>
            <a:r>
              <a:rPr lang="en-US" altLang="en-US" dirty="0" smtClean="0"/>
              <a:t>reeds?</a:t>
            </a:r>
          </a:p>
        </p:txBody>
      </p:sp>
      <p:sp>
        <p:nvSpPr>
          <p:cNvPr id="7172" name="Rectangle 3"/>
          <p:cNvSpPr>
            <a:spLocks noGrp="1" noChangeArrowheads="1"/>
          </p:cNvSpPr>
          <p:nvPr>
            <p:ph type="body" idx="1"/>
          </p:nvPr>
        </p:nvSpPr>
        <p:spPr/>
        <p:txBody>
          <a:bodyPr/>
          <a:lstStyle/>
          <a:p>
            <a:pPr eaLnBrk="1" hangingPunct="1"/>
            <a:r>
              <a:rPr lang="en-US" altLang="en-US" sz="3600" smtClean="0"/>
              <a:t>Developed for specific purposes</a:t>
            </a:r>
          </a:p>
          <a:p>
            <a:pPr eaLnBrk="1" hangingPunct="1"/>
            <a:r>
              <a:rPr lang="en-US" altLang="en-US" sz="3600" smtClean="0"/>
              <a:t>More efficient production</a:t>
            </a:r>
          </a:p>
          <a:p>
            <a:pPr eaLnBrk="1" hangingPunct="1"/>
            <a:r>
              <a:rPr lang="en-US" altLang="en-US" sz="3600" smtClean="0"/>
              <a:t>Examples:</a:t>
            </a:r>
          </a:p>
          <a:p>
            <a:pPr lvl="1" eaLnBrk="1" hangingPunct="1"/>
            <a:r>
              <a:rPr lang="en-US" altLang="en-US" sz="3200" smtClean="0"/>
              <a:t>Dairy cattle vs. beef cattle</a:t>
            </a:r>
          </a:p>
          <a:p>
            <a:pPr lvl="1" eaLnBrk="1" hangingPunct="1"/>
            <a:r>
              <a:rPr lang="en-US" altLang="en-US" sz="3200" smtClean="0"/>
              <a:t>Race horses vs. draft horses</a:t>
            </a:r>
          </a:p>
          <a:p>
            <a:pPr lvl="1" eaLnBrk="1" hangingPunct="1"/>
            <a:r>
              <a:rPr lang="en-US" altLang="en-US" sz="3200" smtClean="0"/>
              <a:t>Wool sheep vs. meat sheep</a:t>
            </a:r>
          </a:p>
        </p:txBody>
      </p:sp>
    </p:spTree>
    <p:extLst>
      <p:ext uri="{BB962C8B-B14F-4D97-AF65-F5344CB8AC3E}">
        <p14:creationId xmlns:p14="http://schemas.microsoft.com/office/powerpoint/2010/main" val="640708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28BC66A-CA45-4CCE-80C9-C951681EA994}" type="slidenum">
              <a:rPr lang="en-US" altLang="en-US" sz="1400"/>
              <a:pPr eaLnBrk="1" hangingPunct="1"/>
              <a:t>6</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smtClean="0"/>
              <a:t>Other Classifications</a:t>
            </a:r>
          </a:p>
        </p:txBody>
      </p:sp>
      <p:sp>
        <p:nvSpPr>
          <p:cNvPr id="8196" name="Rectangle 3"/>
          <p:cNvSpPr>
            <a:spLocks noGrp="1" noChangeArrowheads="1"/>
          </p:cNvSpPr>
          <p:nvPr>
            <p:ph type="body" sz="half" idx="1"/>
          </p:nvPr>
        </p:nvSpPr>
        <p:spPr/>
        <p:txBody>
          <a:bodyPr/>
          <a:lstStyle/>
          <a:p>
            <a:pPr eaLnBrk="1" hangingPunct="1"/>
            <a:r>
              <a:rPr lang="en-US" altLang="en-US" sz="3600" smtClean="0"/>
              <a:t>Use or purpose based</a:t>
            </a:r>
          </a:p>
          <a:p>
            <a:pPr lvl="1" eaLnBrk="1" hangingPunct="1"/>
            <a:r>
              <a:rPr lang="en-US" altLang="en-US" sz="3200" smtClean="0"/>
              <a:t>Work</a:t>
            </a:r>
          </a:p>
          <a:p>
            <a:pPr lvl="1" eaLnBrk="1" hangingPunct="1"/>
            <a:r>
              <a:rPr lang="en-US" altLang="en-US" sz="3200" smtClean="0"/>
              <a:t>Meat</a:t>
            </a:r>
          </a:p>
          <a:p>
            <a:pPr lvl="1" eaLnBrk="1" hangingPunct="1"/>
            <a:r>
              <a:rPr lang="en-US" altLang="en-US" sz="3200" smtClean="0"/>
              <a:t>Companion</a:t>
            </a:r>
          </a:p>
          <a:p>
            <a:pPr lvl="1" eaLnBrk="1" hangingPunct="1"/>
            <a:r>
              <a:rPr lang="en-US" altLang="en-US" sz="3200" smtClean="0"/>
              <a:t>Fiber</a:t>
            </a:r>
          </a:p>
        </p:txBody>
      </p:sp>
      <p:sp>
        <p:nvSpPr>
          <p:cNvPr id="8197" name="Rectangle 4"/>
          <p:cNvSpPr>
            <a:spLocks noGrp="1" noChangeArrowheads="1"/>
          </p:cNvSpPr>
          <p:nvPr>
            <p:ph type="body" sz="half" idx="2"/>
          </p:nvPr>
        </p:nvSpPr>
        <p:spPr/>
        <p:txBody>
          <a:bodyPr/>
          <a:lstStyle/>
          <a:p>
            <a:pPr eaLnBrk="1" hangingPunct="1"/>
            <a:r>
              <a:rPr lang="en-US" altLang="en-US" sz="3600" smtClean="0"/>
              <a:t>Anatomy based</a:t>
            </a:r>
          </a:p>
          <a:p>
            <a:pPr lvl="1" eaLnBrk="1" hangingPunct="1"/>
            <a:r>
              <a:rPr lang="en-US" altLang="en-US" sz="3200" smtClean="0"/>
              <a:t>Number of legs</a:t>
            </a:r>
          </a:p>
          <a:p>
            <a:pPr lvl="1" eaLnBrk="1" hangingPunct="1"/>
            <a:r>
              <a:rPr lang="en-US" altLang="en-US" sz="3200" smtClean="0"/>
              <a:t>Type of digestive system</a:t>
            </a:r>
          </a:p>
          <a:p>
            <a:pPr lvl="1" eaLnBrk="1" hangingPunct="1"/>
            <a:r>
              <a:rPr lang="en-US" altLang="en-US" sz="3200" smtClean="0"/>
              <a:t>Body covering</a:t>
            </a:r>
          </a:p>
        </p:txBody>
      </p:sp>
    </p:spTree>
    <p:extLst>
      <p:ext uri="{BB962C8B-B14F-4D97-AF65-F5344CB8AC3E}">
        <p14:creationId xmlns:p14="http://schemas.microsoft.com/office/powerpoint/2010/main" val="40809378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5480C21-9661-4F55-AE3E-FACCBE0E9C07}" type="slidenum">
              <a:rPr lang="en-US" altLang="en-US" sz="1400"/>
              <a:pPr eaLnBrk="1" hangingPunct="1"/>
              <a:t>7</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smtClean="0"/>
              <a:t>Organizing Classification</a:t>
            </a:r>
          </a:p>
        </p:txBody>
      </p:sp>
      <p:sp>
        <p:nvSpPr>
          <p:cNvPr id="9220" name="Rectangle 3"/>
          <p:cNvSpPr>
            <a:spLocks noGrp="1" noChangeArrowheads="1"/>
          </p:cNvSpPr>
          <p:nvPr>
            <p:ph type="body" idx="1"/>
          </p:nvPr>
        </p:nvSpPr>
        <p:spPr/>
        <p:txBody>
          <a:bodyPr/>
          <a:lstStyle/>
          <a:p>
            <a:pPr eaLnBrk="1" hangingPunct="1">
              <a:buFontTx/>
              <a:buNone/>
            </a:pPr>
            <a:r>
              <a:rPr lang="en-US" altLang="en-US" sz="4400" b="1" smtClean="0">
                <a:latin typeface="Souvenir Lt BT" pitchFamily="18" charset="0"/>
              </a:rPr>
              <a:t>Dichotomous Key</a:t>
            </a:r>
          </a:p>
          <a:p>
            <a:pPr eaLnBrk="1" hangingPunct="1">
              <a:buSzPct val="75000"/>
            </a:pPr>
            <a:r>
              <a:rPr lang="en-US" altLang="en-US" sz="3600" smtClean="0"/>
              <a:t>Used to classify or sort groups of things</a:t>
            </a:r>
          </a:p>
          <a:p>
            <a:pPr eaLnBrk="1" hangingPunct="1">
              <a:buSzPct val="75000"/>
            </a:pPr>
            <a:r>
              <a:rPr lang="en-US" altLang="en-US" sz="3600" smtClean="0"/>
              <a:t>Offers choices in pairs, one of which is true and the other false</a:t>
            </a:r>
          </a:p>
        </p:txBody>
      </p:sp>
    </p:spTree>
    <p:extLst>
      <p:ext uri="{BB962C8B-B14F-4D97-AF65-F5344CB8AC3E}">
        <p14:creationId xmlns:p14="http://schemas.microsoft.com/office/powerpoint/2010/main" val="26394886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7AFA9B9-FFED-44A9-B828-B26DC5033D9A}" type="slidenum">
              <a:rPr lang="en-US" altLang="en-US" sz="1400"/>
              <a:pPr eaLnBrk="1" hangingPunct="1"/>
              <a:t>8</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mtClean="0"/>
              <a:t>Using a Dichotomous Key</a:t>
            </a:r>
          </a:p>
        </p:txBody>
      </p:sp>
      <p:sp>
        <p:nvSpPr>
          <p:cNvPr id="10244" name="Rectangle 3"/>
          <p:cNvSpPr>
            <a:spLocks noGrp="1" noChangeArrowheads="1"/>
          </p:cNvSpPr>
          <p:nvPr>
            <p:ph type="body" idx="1"/>
          </p:nvPr>
        </p:nvSpPr>
        <p:spPr/>
        <p:txBody>
          <a:bodyPr/>
          <a:lstStyle/>
          <a:p>
            <a:pPr lvl="1" eaLnBrk="1" hangingPunct="1"/>
            <a:r>
              <a:rPr lang="en-US" altLang="en-US" sz="3200" dirty="0" smtClean="0"/>
              <a:t>First, select the true choice. </a:t>
            </a:r>
          </a:p>
          <a:p>
            <a:pPr lvl="1" eaLnBrk="1" hangingPunct="1"/>
            <a:r>
              <a:rPr lang="en-US" altLang="en-US" sz="3200" dirty="0" smtClean="0"/>
              <a:t>If that choice leads to another number or letter in the key, go to that place in the key and decide between the next two choices. </a:t>
            </a:r>
          </a:p>
          <a:p>
            <a:pPr lvl="1" eaLnBrk="1" hangingPunct="1"/>
            <a:r>
              <a:rPr lang="en-US" altLang="en-US" sz="3200" dirty="0" smtClean="0"/>
              <a:t>If the choice you make leads to a name, you have probably identified your organism.</a:t>
            </a:r>
            <a:endParaRPr lang="en-US" altLang="en-US" dirty="0" smtClean="0"/>
          </a:p>
          <a:p>
            <a:pPr eaLnBrk="1" hangingPunct="1"/>
            <a:endParaRPr lang="en-US" altLang="en-US" dirty="0" smtClean="0"/>
          </a:p>
        </p:txBody>
      </p:sp>
    </p:spTree>
    <p:extLst>
      <p:ext uri="{BB962C8B-B14F-4D97-AF65-F5344CB8AC3E}">
        <p14:creationId xmlns:p14="http://schemas.microsoft.com/office/powerpoint/2010/main" val="37840914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A33DA9F-C3BD-4F21-BC2B-87107C950793}" type="slidenum">
              <a:rPr lang="en-US" altLang="en-US" sz="1400"/>
              <a:pPr eaLnBrk="1" hangingPunct="1"/>
              <a:t>9</a:t>
            </a:fld>
            <a:endParaRPr lang="en-US" altLang="en-US" sz="1400"/>
          </a:p>
        </p:txBody>
      </p:sp>
      <p:sp>
        <p:nvSpPr>
          <p:cNvPr id="11267" name="Rectangle 2"/>
          <p:cNvSpPr>
            <a:spLocks noGrp="1" noChangeArrowheads="1"/>
          </p:cNvSpPr>
          <p:nvPr>
            <p:ph type="title"/>
          </p:nvPr>
        </p:nvSpPr>
        <p:spPr/>
        <p:txBody>
          <a:bodyPr/>
          <a:lstStyle/>
          <a:p>
            <a:pPr eaLnBrk="1" hangingPunct="1"/>
            <a:r>
              <a:rPr lang="en-US" altLang="en-US" smtClean="0"/>
              <a:t>Making a Dichotomous Key</a:t>
            </a:r>
          </a:p>
        </p:txBody>
      </p:sp>
      <p:sp>
        <p:nvSpPr>
          <p:cNvPr id="11268" name="Rectangle 3"/>
          <p:cNvSpPr>
            <a:spLocks noGrp="1" noChangeArrowheads="1"/>
          </p:cNvSpPr>
          <p:nvPr>
            <p:ph type="body" idx="1"/>
          </p:nvPr>
        </p:nvSpPr>
        <p:spPr/>
        <p:txBody>
          <a:bodyPr/>
          <a:lstStyle/>
          <a:p>
            <a:pPr eaLnBrk="1" hangingPunct="1">
              <a:lnSpc>
                <a:spcPct val="90000"/>
              </a:lnSpc>
              <a:buFont typeface="Wingdings" panose="05000000000000000000" pitchFamily="2" charset="2"/>
              <a:buChar char="ü"/>
            </a:pPr>
            <a:r>
              <a:rPr lang="en-US" altLang="en-US" dirty="0" smtClean="0"/>
              <a:t>Start by observing the group of objects to be used in the key. </a:t>
            </a:r>
          </a:p>
          <a:p>
            <a:pPr eaLnBrk="1" hangingPunct="1">
              <a:lnSpc>
                <a:spcPct val="90000"/>
              </a:lnSpc>
              <a:buFont typeface="Wingdings" panose="05000000000000000000" pitchFamily="2" charset="2"/>
              <a:buChar char="ü"/>
            </a:pPr>
            <a:r>
              <a:rPr lang="en-US" altLang="en-US" dirty="0" smtClean="0"/>
              <a:t>List the most general traits that can be used to divide the organisms into categories. </a:t>
            </a:r>
          </a:p>
          <a:p>
            <a:pPr eaLnBrk="1" hangingPunct="1">
              <a:lnSpc>
                <a:spcPct val="90000"/>
              </a:lnSpc>
              <a:buFont typeface="Wingdings" panose="05000000000000000000" pitchFamily="2" charset="2"/>
              <a:buChar char="ü"/>
            </a:pPr>
            <a:r>
              <a:rPr lang="en-US" altLang="en-US" dirty="0" smtClean="0"/>
              <a:t>Each step involves making choices between two characteristics. These characteristics are grouped 1a and 1b, 2a and 2b, and so forth. </a:t>
            </a:r>
          </a:p>
        </p:txBody>
      </p:sp>
    </p:spTree>
    <p:extLst>
      <p:ext uri="{BB962C8B-B14F-4D97-AF65-F5344CB8AC3E}">
        <p14:creationId xmlns:p14="http://schemas.microsoft.com/office/powerpoint/2010/main" val="3839238827"/>
      </p:ext>
    </p:extLst>
  </p:cSld>
  <p:clrMapOvr>
    <a:masterClrMapping/>
  </p:clrMapOvr>
  <p:timing>
    <p:tnLst>
      <p:par>
        <p:cTn id="1" dur="indefinite" restart="never" nodeType="tmRoot"/>
      </p:par>
    </p:tn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116</TotalTime>
  <Words>1132</Words>
  <Application>Microsoft Office PowerPoint</Application>
  <PresentationFormat>On-screen Show (4:3)</PresentationFormat>
  <Paragraphs>139</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Souvenir Lt BT</vt:lpstr>
      <vt:lpstr>Wingdings</vt:lpstr>
      <vt:lpstr>NRE_PowerPoint_Template</vt:lpstr>
      <vt:lpstr>PowerPoint Presentation</vt:lpstr>
      <vt:lpstr>Breed Recognition</vt:lpstr>
      <vt:lpstr>What is a Breed?</vt:lpstr>
      <vt:lpstr>Breeds in Scientific Classification</vt:lpstr>
      <vt:lpstr>Why Develop Breeds?</vt:lpstr>
      <vt:lpstr>Other Classifications</vt:lpstr>
      <vt:lpstr>Organizing Classification</vt:lpstr>
      <vt:lpstr>Using a Dichotomous Key</vt:lpstr>
      <vt:lpstr>Making a Dichotomous Key</vt:lpstr>
      <vt:lpstr>Making a Dichotomous Key</vt:lpstr>
      <vt:lpstr>Example</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Breed Recognition</dc:title>
  <dc:subject>ASA - Lesson 2.2 Naming Animals</dc:subject>
  <dc:creator>Marlene Mensch</dc:creator>
  <cp:lastModifiedBy>Leslie Fairchild</cp:lastModifiedBy>
  <cp:revision>13</cp:revision>
  <dcterms:created xsi:type="dcterms:W3CDTF">2014-09-21T13:23:54Z</dcterms:created>
  <dcterms:modified xsi:type="dcterms:W3CDTF">2015-04-02T22:26:51Z</dcterms:modified>
</cp:coreProperties>
</file>