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58" r:id="rId3"/>
    <p:sldId id="272" r:id="rId4"/>
    <p:sldId id="273" r:id="rId5"/>
    <p:sldId id="274" r:id="rId6"/>
    <p:sldId id="275" r:id="rId7"/>
    <p:sldId id="276" r:id="rId8"/>
    <p:sldId id="277" r:id="rId9"/>
    <p:sldId id="278" r:id="rId10"/>
    <p:sldId id="279" r:id="rId11"/>
    <p:sldId id="280" r:id="rId12"/>
    <p:sldId id="281" r:id="rId13"/>
    <p:sldId id="282"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ene Mensch" initials="MM" lastIdx="2" clrIdx="0">
    <p:extLst>
      <p:ext uri="{19B8F6BF-5375-455C-9EA6-DF929625EA0E}">
        <p15:presenceInfo xmlns:p15="http://schemas.microsoft.com/office/powerpoint/2012/main" userId="e1c724a07b98bd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1D"/>
    <a:srgbClr val="9966FF"/>
    <a:srgbClr val="FF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729" autoAdjust="0"/>
  </p:normalViewPr>
  <p:slideViewPr>
    <p:cSldViewPr>
      <p:cViewPr varScale="1">
        <p:scale>
          <a:sx n="54" d="100"/>
          <a:sy n="54" d="100"/>
        </p:scale>
        <p:origin x="159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Arial" pitchFamily="34" charset="0"/>
                <a:cs typeface="Arial" pitchFamily="34" charset="0"/>
              </a:rPr>
              <a:t>Animal Conformation</a:t>
            </a:r>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124200" y="0"/>
            <a:ext cx="3732213" cy="457200"/>
          </a:xfrm>
          <a:prstGeom prst="rect">
            <a:avLst/>
          </a:prstGeom>
        </p:spPr>
        <p:txBody>
          <a:bodyPr vert="horz" lIns="91440" tIns="45720" rIns="91440" bIns="45720" rtlCol="0"/>
          <a:lstStyle>
            <a:lvl1pPr algn="r">
              <a:defRPr sz="1200"/>
            </a:lvl1p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Unit 9 – Lesson 9.2 In Search of the Ideal Animal</a:t>
            </a:r>
            <a:endParaRPr lang="en-US" dirty="0">
              <a:latin typeface="Arial" pitchFamily="34" charset="0"/>
              <a:cs typeface="Arial" pitchFamily="34" charset="0"/>
            </a:endParaRPr>
          </a:p>
        </p:txBody>
      </p:sp>
      <p:sp>
        <p:nvSpPr>
          <p:cNvPr id="4" name="Footer Placeholder 3"/>
          <p:cNvSpPr>
            <a:spLocks noGrp="1"/>
          </p:cNvSpPr>
          <p:nvPr>
            <p:ph type="ftr" sz="quarter" idx="2"/>
          </p:nvPr>
        </p:nvSpPr>
        <p:spPr>
          <a:xfrm>
            <a:off x="0" y="8685213"/>
            <a:ext cx="3352800" cy="457200"/>
          </a:xfrm>
          <a:prstGeom prst="rect">
            <a:avLst/>
          </a:prstGeom>
        </p:spPr>
        <p:txBody>
          <a:bodyPr vert="horz" lIns="91440" tIns="45720" rIns="91440" bIns="45720" rtlCol="0" anchor="b"/>
          <a:lstStyle>
            <a:lvl1pPr algn="l">
              <a:defRPr sz="1200"/>
            </a:lvl1pPr>
          </a:lstStyle>
          <a:p>
            <a:r>
              <a:rPr lang="en-US" smtClean="0">
                <a:latin typeface="Arial" pitchFamily="34" charset="0"/>
                <a:cs typeface="Arial" pitchFamily="34" charset="0"/>
              </a:rPr>
              <a:t>Curriculum for Agricultural Science Education Copyright 2015</a:t>
            </a:r>
            <a:endParaRPr lang="en-US" dirty="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51402E-0581-4045-9571-3EE683493364}" type="slidenum">
              <a:rPr lang="en-US" smtClean="0">
                <a:latin typeface="Arial" pitchFamily="34" charset="0"/>
                <a:cs typeface="Arial" pitchFamily="34" charset="0"/>
              </a:rPr>
              <a:t>‹#›</a:t>
            </a:fld>
            <a:endParaRPr lang="en-US">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513" y="8685213"/>
            <a:ext cx="1066892" cy="420660"/>
          </a:xfrm>
          <a:prstGeom prst="rect">
            <a:avLst/>
          </a:prstGeom>
        </p:spPr>
      </p:pic>
    </p:spTree>
    <p:extLst>
      <p:ext uri="{BB962C8B-B14F-4D97-AF65-F5344CB8AC3E}">
        <p14:creationId xmlns:p14="http://schemas.microsoft.com/office/powerpoint/2010/main" val="24814901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r>
              <a:rPr lang="en-US" dirty="0" smtClean="0"/>
              <a:t>Animal Conformation</a:t>
            </a:r>
            <a:endParaRPr lang="en-US" dirty="0"/>
          </a:p>
        </p:txBody>
      </p:sp>
      <p:sp>
        <p:nvSpPr>
          <p:cNvPr id="3" name="Date Placeholder 2"/>
          <p:cNvSpPr>
            <a:spLocks noGrp="1"/>
          </p:cNvSpPr>
          <p:nvPr>
            <p:ph type="dt" idx="1"/>
          </p:nvPr>
        </p:nvSpPr>
        <p:spPr>
          <a:xfrm>
            <a:off x="3200400" y="0"/>
            <a:ext cx="3656013" cy="457200"/>
          </a:xfrm>
          <a:prstGeom prst="rect">
            <a:avLst/>
          </a:prstGeom>
        </p:spPr>
        <p:txBody>
          <a:bodyPr vert="horz" lIns="91440" tIns="45720" rIns="91440" bIns="45720" rtlCol="0"/>
          <a:lstStyle>
            <a:lvl1pPr algn="r">
              <a:defRPr sz="1200"/>
            </a:lvl1pPr>
          </a:lstStyle>
          <a:p>
            <a:r>
              <a:rPr lang="en-US" dirty="0" smtClean="0">
                <a:latin typeface="Arial" pitchFamily="34" charset="0"/>
                <a:cs typeface="Arial" pitchFamily="34" charset="0"/>
              </a:rPr>
              <a:t>Principles of Agricultural Science – Animal</a:t>
            </a:r>
          </a:p>
          <a:p>
            <a:r>
              <a:rPr lang="en-US" smtClean="0">
                <a:latin typeface="Arial" pitchFamily="34" charset="0"/>
                <a:cs typeface="Arial" pitchFamily="34" charset="0"/>
              </a:rPr>
              <a:t>    Unit 9 – Lesson 9.2 In Search of the Ideal Animal</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3276600" cy="457200"/>
          </a:xfrm>
          <a:prstGeom prst="rect">
            <a:avLst/>
          </a:prstGeom>
        </p:spPr>
        <p:txBody>
          <a:bodyPr vert="horz" lIns="91440" tIns="45720" rIns="91440" bIns="45720" rtlCol="0" anchor="b"/>
          <a:lstStyle>
            <a:lvl1pPr algn="l">
              <a:defRPr sz="1200"/>
            </a:lvl1pPr>
          </a:lstStyle>
          <a:p>
            <a:r>
              <a:rPr lang="en-US" smtClean="0">
                <a:latin typeface="Arial" pitchFamily="34" charset="0"/>
                <a:cs typeface="Arial" pitchFamily="34" charset="0"/>
              </a:rPr>
              <a:t>Curriculum for Agricultural Science Education Copyright 2015</a:t>
            </a:r>
            <a:endParaRPr lang="en-US" dirty="0" smtClean="0">
              <a:latin typeface="Arial" pitchFamily="34" charset="0"/>
              <a:cs typeface="Arial"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36C789E7-B821-4804-81D0-B1DDBDB5FECC}" type="slidenum">
              <a:rPr lang="en-US" smtClean="0"/>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513" y="8685213"/>
            <a:ext cx="1066892" cy="420660"/>
          </a:xfrm>
          <a:prstGeom prst="rect">
            <a:avLst/>
          </a:prstGeom>
        </p:spPr>
      </p:pic>
    </p:spTree>
    <p:extLst>
      <p:ext uri="{BB962C8B-B14F-4D97-AF65-F5344CB8AC3E}">
        <p14:creationId xmlns:p14="http://schemas.microsoft.com/office/powerpoint/2010/main" val="104357138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6C789E7-B821-4804-81D0-B1DDBDB5FECC}" type="slidenum">
              <a:rPr lang="en-US" smtClean="0">
                <a:latin typeface="Arial" pitchFamily="34" charset="0"/>
                <a:cs typeface="Arial" pitchFamily="34" charset="0"/>
              </a:rPr>
              <a:t>1</a:t>
            </a:fld>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latin typeface="Arial" pitchFamily="34" charset="0"/>
                <a:cs typeface="Arial" pitchFamily="34" charset="0"/>
              </a:rPr>
              <a:t>Curriculum for Agricultural Science Education Copyright 2015</a:t>
            </a:r>
            <a:endParaRPr lang="en-US" dirty="0" smtClean="0">
              <a:latin typeface="Arial" pitchFamily="34" charset="0"/>
              <a:cs typeface="Arial" pitchFamily="34" charset="0"/>
            </a:endParaRPr>
          </a:p>
        </p:txBody>
      </p:sp>
      <p:sp>
        <p:nvSpPr>
          <p:cNvPr id="6" name="Header Placeholder 5"/>
          <p:cNvSpPr>
            <a:spLocks noGrp="1"/>
          </p:cNvSpPr>
          <p:nvPr>
            <p:ph type="hdr" sz="quarter" idx="12"/>
          </p:nvPr>
        </p:nvSpPr>
        <p:spPr/>
        <p:txBody>
          <a:bodyPr/>
          <a:lstStyle/>
          <a:p>
            <a:r>
              <a:rPr lang="en-US" dirty="0" smtClean="0"/>
              <a:t>Animal Conformation</a:t>
            </a:r>
            <a:endParaRPr lang="en-US" dirty="0"/>
          </a:p>
        </p:txBody>
      </p:sp>
      <p:sp>
        <p:nvSpPr>
          <p:cNvPr id="7" name="Date Placeholder 6"/>
          <p:cNvSpPr>
            <a:spLocks noGrp="1"/>
          </p:cNvSpPr>
          <p:nvPr>
            <p:ph type="dt" idx="13"/>
          </p:nvPr>
        </p:nvSpPr>
        <p:spPr>
          <a:xfrm>
            <a:off x="3352800" y="0"/>
            <a:ext cx="35036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Unit 9 – Lesson 9.2 In Search of the Ideal Animal</a:t>
            </a:r>
            <a:endParaRPr lang="en-US" dirty="0"/>
          </a:p>
        </p:txBody>
      </p:sp>
    </p:spTree>
    <p:extLst>
      <p:ext uri="{BB962C8B-B14F-4D97-AF65-F5344CB8AC3E}">
        <p14:creationId xmlns:p14="http://schemas.microsoft.com/office/powerpoint/2010/main" val="426632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9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75CE840-9EA6-4198-9672-9B019D54C8F2}" type="slidenum">
              <a:rPr lang="en-US" altLang="en-US" sz="1200"/>
              <a:pPr eaLnBrk="1" hangingPunct="1"/>
              <a:t>10</a:t>
            </a:fld>
            <a:endParaRPr lang="en-US" altLang="en-US" sz="1200"/>
          </a:p>
        </p:txBody>
      </p:sp>
      <p:sp>
        <p:nvSpPr>
          <p:cNvPr id="29700"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Animal Conformation</a:t>
            </a:r>
            <a:endParaRPr lang="en-US" altLang="en-US" smtClean="0"/>
          </a:p>
        </p:txBody>
      </p:sp>
      <p:sp>
        <p:nvSpPr>
          <p:cNvPr id="29701" name="Rectangle 10"/>
          <p:cNvSpPr>
            <a:spLocks noGrp="1" noChangeArrowheads="1"/>
          </p:cNvSpPr>
          <p:nvPr>
            <p:ph type="dt" sz="quarter" idx="1"/>
          </p:nvPr>
        </p:nvSpPr>
        <p:spPr>
          <a:xfrm>
            <a:off x="3357562" y="0"/>
            <a:ext cx="349885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smtClean="0"/>
              <a:t>Principles of Agricultural Science – Animal</a:t>
            </a:r>
          </a:p>
          <a:p>
            <a:pPr eaLnBrk="1" hangingPunct="1"/>
            <a:r>
              <a:rPr lang="en-US" sz="1200" dirty="0" smtClean="0">
                <a:cs typeface="Arial" pitchFamily="34" charset="0"/>
              </a:rPr>
              <a:t>Unit </a:t>
            </a:r>
            <a:r>
              <a:rPr lang="en-US" sz="1200" dirty="0">
                <a:cs typeface="Arial" pitchFamily="34" charset="0"/>
              </a:rPr>
              <a:t>9 – Lesson 9.2 In Search of the Ideal Animal</a:t>
            </a:r>
            <a:endParaRPr lang="en-US" altLang="en-US" dirty="0"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Balance can be the most challenging trait to describe and evaluate. It is how well an animal combines other traits into the ideal package. </a:t>
            </a:r>
          </a:p>
        </p:txBody>
      </p:sp>
    </p:spTree>
    <p:extLst>
      <p:ext uri="{BB962C8B-B14F-4D97-AF65-F5344CB8AC3E}">
        <p14:creationId xmlns:p14="http://schemas.microsoft.com/office/powerpoint/2010/main" val="63289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30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0EF89BA-4AA3-428E-8292-441F423EF70C}" type="slidenum">
              <a:rPr lang="en-US" altLang="en-US" sz="1200"/>
              <a:pPr eaLnBrk="1" hangingPunct="1"/>
              <a:t>11</a:t>
            </a:fld>
            <a:endParaRPr lang="en-US" altLang="en-US" sz="1200"/>
          </a:p>
        </p:txBody>
      </p:sp>
      <p:sp>
        <p:nvSpPr>
          <p:cNvPr id="30724"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Animal Conformation</a:t>
            </a:r>
            <a:endParaRPr lang="en-US" altLang="en-US" smtClean="0"/>
          </a:p>
        </p:txBody>
      </p:sp>
      <p:sp>
        <p:nvSpPr>
          <p:cNvPr id="30725" name="Rectangle 10"/>
          <p:cNvSpPr>
            <a:spLocks noGrp="1" noChangeArrowheads="1"/>
          </p:cNvSpPr>
          <p:nvPr>
            <p:ph type="dt" sz="quarter" idx="1"/>
          </p:nvPr>
        </p:nvSpPr>
        <p:spPr>
          <a:xfrm>
            <a:off x="3276600" y="0"/>
            <a:ext cx="357981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smtClean="0"/>
              <a:t>Principles of Agricultural Science – Animal</a:t>
            </a:r>
          </a:p>
          <a:p>
            <a:pPr eaLnBrk="1" hangingPunct="1"/>
            <a:r>
              <a:rPr lang="en-US" sz="1200" dirty="0" smtClean="0">
                <a:cs typeface="Arial" pitchFamily="34" charset="0"/>
              </a:rPr>
              <a:t>Unit </a:t>
            </a:r>
            <a:r>
              <a:rPr lang="en-US" sz="1200" dirty="0">
                <a:cs typeface="Arial" pitchFamily="34" charset="0"/>
              </a:rPr>
              <a:t>9 – Lesson 9.2 In Search of the Ideal Animal</a:t>
            </a:r>
            <a:endParaRPr lang="en-US" altLang="en-US" dirty="0" smtClean="0"/>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quality of an udder or underline is important in breeding females for efficiently producing offspring or fluid milk.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Udder quality is not important in market animal selection.</a:t>
            </a:r>
          </a:p>
        </p:txBody>
      </p:sp>
    </p:spTree>
    <p:extLst>
      <p:ext uri="{BB962C8B-B14F-4D97-AF65-F5344CB8AC3E}">
        <p14:creationId xmlns:p14="http://schemas.microsoft.com/office/powerpoint/2010/main" val="970546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6EB3048-1893-4189-B950-FDF6BDBA3D40}" type="slidenum">
              <a:rPr lang="en-US" altLang="en-US" sz="1200"/>
              <a:pPr eaLnBrk="1" hangingPunct="1"/>
              <a:t>12</a:t>
            </a:fld>
            <a:endParaRPr lang="en-US" altLang="en-US" sz="1200"/>
          </a:p>
        </p:txBody>
      </p:sp>
      <p:sp>
        <p:nvSpPr>
          <p:cNvPr id="31748"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Animal Conformation</a:t>
            </a:r>
            <a:endParaRPr lang="en-US" altLang="en-US" smtClean="0"/>
          </a:p>
        </p:txBody>
      </p:sp>
      <p:sp>
        <p:nvSpPr>
          <p:cNvPr id="31749" name="Rectangle 10"/>
          <p:cNvSpPr>
            <a:spLocks noGrp="1" noChangeArrowheads="1"/>
          </p:cNvSpPr>
          <p:nvPr>
            <p:ph type="dt" sz="quarter" idx="1"/>
          </p:nvPr>
        </p:nvSpPr>
        <p:spPr>
          <a:xfrm>
            <a:off x="3357562" y="0"/>
            <a:ext cx="349885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smtClean="0"/>
              <a:t>Principles of Agricultural Science – Animal</a:t>
            </a:r>
          </a:p>
          <a:p>
            <a:pPr eaLnBrk="1" hangingPunct="1"/>
            <a:r>
              <a:rPr lang="en-US" sz="1200" dirty="0" smtClean="0">
                <a:cs typeface="Arial" pitchFamily="34" charset="0"/>
              </a:rPr>
              <a:t>Unit </a:t>
            </a:r>
            <a:r>
              <a:rPr lang="en-US" sz="1200" dirty="0">
                <a:cs typeface="Arial" pitchFamily="34" charset="0"/>
              </a:rPr>
              <a:t>9 – Lesson 9.2 In Search of the Ideal Animal</a:t>
            </a:r>
            <a:endParaRPr lang="en-US" altLang="en-US" dirty="0" smtClean="0"/>
          </a:p>
        </p:txBody>
      </p:sp>
      <p:sp>
        <p:nvSpPr>
          <p:cNvPr id="31750" name="Rectangle 2"/>
          <p:cNvSpPr>
            <a:spLocks noGrp="1" noRot="1" noChangeAspect="1" noChangeArrowheads="1" noTextEdit="1"/>
          </p:cNvSpPr>
          <p:nvPr>
            <p:ph type="sldImg"/>
          </p:nvPr>
        </p:nvSpPr>
        <p:spPr>
          <a:ln/>
        </p:spPr>
      </p:sp>
      <p:sp>
        <p:nvSpPr>
          <p:cNvPr id="317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Breeding animals should look their sex.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Sex character is not an important priority in market animals.</a:t>
            </a:r>
          </a:p>
        </p:txBody>
      </p:sp>
    </p:spTree>
    <p:extLst>
      <p:ext uri="{BB962C8B-B14F-4D97-AF65-F5344CB8AC3E}">
        <p14:creationId xmlns:p14="http://schemas.microsoft.com/office/powerpoint/2010/main" val="3040733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a:xfrm>
            <a:off x="42862" y="8685213"/>
            <a:ext cx="3276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B084165-13C0-4F8B-B44A-1494769D3A01}" type="slidenum">
              <a:rPr lang="en-US" altLang="en-US" sz="1200"/>
              <a:pPr eaLnBrk="1" hangingPunct="1"/>
              <a:t>13</a:t>
            </a:fld>
            <a:endParaRPr lang="en-US" altLang="en-US" sz="1200"/>
          </a:p>
        </p:txBody>
      </p:sp>
      <p:sp>
        <p:nvSpPr>
          <p:cNvPr id="32772"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Animal Conformation</a:t>
            </a:r>
            <a:endParaRPr lang="en-US" altLang="en-US" smtClean="0"/>
          </a:p>
        </p:txBody>
      </p:sp>
      <p:sp>
        <p:nvSpPr>
          <p:cNvPr id="32773" name="Rectangle 10"/>
          <p:cNvSpPr>
            <a:spLocks noGrp="1" noChangeArrowheads="1"/>
          </p:cNvSpPr>
          <p:nvPr>
            <p:ph type="dt" sz="quarter" idx="1"/>
          </p:nvPr>
        </p:nvSpPr>
        <p:spPr>
          <a:xfrm>
            <a:off x="3357562" y="0"/>
            <a:ext cx="349885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smtClean="0"/>
              <a:t>Principles of Agricultural Science – Animal</a:t>
            </a:r>
          </a:p>
          <a:p>
            <a:pPr eaLnBrk="1" hangingPunct="1"/>
            <a:r>
              <a:rPr lang="en-US" sz="1200" dirty="0" smtClean="0">
                <a:cs typeface="Arial" pitchFamily="34" charset="0"/>
              </a:rPr>
              <a:t>Unit </a:t>
            </a:r>
            <a:r>
              <a:rPr lang="en-US" sz="1200" dirty="0">
                <a:cs typeface="Arial" pitchFamily="34" charset="0"/>
              </a:rPr>
              <a:t>9 – Lesson 9.2 In Search of the Ideal Animal</a:t>
            </a:r>
            <a:endParaRPr lang="en-US" altLang="en-US" dirty="0" smtClean="0"/>
          </a:p>
        </p:txBody>
      </p:sp>
      <p:sp>
        <p:nvSpPr>
          <p:cNvPr id="32774" name="Rectangle 2"/>
          <p:cNvSpPr>
            <a:spLocks noGrp="1" noRot="1" noChangeAspect="1" noChangeArrowheads="1" noTextEdit="1"/>
          </p:cNvSpPr>
          <p:nvPr>
            <p:ph type="sldImg"/>
          </p:nvPr>
        </p:nvSpPr>
        <p:spPr>
          <a:ln/>
        </p:spPr>
      </p:sp>
      <p:sp>
        <p:nvSpPr>
          <p:cNvPr id="327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Breeds have been established and developed over a long period of time. Purebred animals should exhibit the traits of that breed to continue passing those traits to future generations. Breed character is not a key priority in market animal selection.</a:t>
            </a:r>
          </a:p>
        </p:txBody>
      </p:sp>
    </p:spTree>
    <p:extLst>
      <p:ext uri="{BB962C8B-B14F-4D97-AF65-F5344CB8AC3E}">
        <p14:creationId xmlns:p14="http://schemas.microsoft.com/office/powerpoint/2010/main" val="314422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6C789E7-B821-4804-81D0-B1DDBDB5FECC}" type="slidenum">
              <a:rPr lang="en-US" smtClean="0">
                <a:latin typeface="Arial" pitchFamily="34" charset="0"/>
                <a:cs typeface="Arial" pitchFamily="34" charset="0"/>
              </a:rPr>
              <a:t>14</a:t>
            </a:fld>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Curriculum for Agricultural Science Education Copyright 2015</a:t>
            </a:r>
          </a:p>
        </p:txBody>
      </p:sp>
      <p:sp>
        <p:nvSpPr>
          <p:cNvPr id="6" name="Header Placeholder 5"/>
          <p:cNvSpPr>
            <a:spLocks noGrp="1"/>
          </p:cNvSpPr>
          <p:nvPr>
            <p:ph type="hdr" sz="quarter" idx="12"/>
          </p:nvPr>
        </p:nvSpPr>
        <p:spPr/>
        <p:txBody>
          <a:bodyPr/>
          <a:lstStyle/>
          <a:p>
            <a:r>
              <a:rPr lang="en-US" dirty="0" smtClean="0"/>
              <a:t>Animal Conformation</a:t>
            </a:r>
            <a:endParaRPr lang="en-US" dirty="0"/>
          </a:p>
        </p:txBody>
      </p:sp>
      <p:sp>
        <p:nvSpPr>
          <p:cNvPr id="7" name="Date Placeholder 6"/>
          <p:cNvSpPr>
            <a:spLocks noGrp="1"/>
          </p:cNvSpPr>
          <p:nvPr>
            <p:ph type="dt" idx="13"/>
          </p:nvPr>
        </p:nvSpPr>
        <p:spPr>
          <a:xfrm>
            <a:off x="3276600" y="0"/>
            <a:ext cx="3579813" cy="457200"/>
          </a:xfrm>
        </p:spPr>
        <p:txBody>
          <a:bodyPr/>
          <a:lstStyle/>
          <a:p>
            <a:r>
              <a:rPr lang="en-US" dirty="0" smtClean="0">
                <a:latin typeface="Arial" pitchFamily="34" charset="0"/>
                <a:cs typeface="Arial" pitchFamily="34" charset="0"/>
              </a:rPr>
              <a:t>Principles of Agricultural Science – Animal       </a:t>
            </a:r>
            <a:r>
              <a:rPr lang="en-US" dirty="0">
                <a:latin typeface="Arial" pitchFamily="34" charset="0"/>
                <a:cs typeface="Arial" pitchFamily="34" charset="0"/>
              </a:rPr>
              <a:t>Unit 9 – Lesson 9.2 In Search of the Ideal Animal</a:t>
            </a:r>
            <a:endParaRPr lang="en-US" dirty="0"/>
          </a:p>
        </p:txBody>
      </p:sp>
    </p:spTree>
    <p:extLst>
      <p:ext uri="{BB962C8B-B14F-4D97-AF65-F5344CB8AC3E}">
        <p14:creationId xmlns:p14="http://schemas.microsoft.com/office/powerpoint/2010/main" val="33643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6C789E7-B821-4804-81D0-B1DDBDB5FECC}" type="slidenum">
              <a:rPr lang="en-US" smtClean="0">
                <a:latin typeface="Arial" pitchFamily="34" charset="0"/>
                <a:cs typeface="Arial" pitchFamily="34" charset="0"/>
              </a:rPr>
              <a:t>2</a:t>
            </a:fld>
            <a:endParaRPr lang="en-US">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latin typeface="Arial" pitchFamily="34" charset="0"/>
                <a:cs typeface="Arial" pitchFamily="34" charset="0"/>
              </a:rPr>
              <a:t>Curriculum for Agricultural Science Education Copyright 2015</a:t>
            </a:r>
            <a:endParaRPr lang="en-US" dirty="0" smtClean="0">
              <a:latin typeface="Arial" pitchFamily="34" charset="0"/>
              <a:cs typeface="Arial" pitchFamily="34" charset="0"/>
            </a:endParaRPr>
          </a:p>
        </p:txBody>
      </p:sp>
      <p:sp>
        <p:nvSpPr>
          <p:cNvPr id="6" name="Header Placeholder 5"/>
          <p:cNvSpPr>
            <a:spLocks noGrp="1"/>
          </p:cNvSpPr>
          <p:nvPr>
            <p:ph type="hdr" sz="quarter" idx="12"/>
          </p:nvPr>
        </p:nvSpPr>
        <p:spPr/>
        <p:txBody>
          <a:bodyPr/>
          <a:lstStyle/>
          <a:p>
            <a:r>
              <a:rPr lang="en-US" dirty="0" smtClean="0"/>
              <a:t>Animal Conformation</a:t>
            </a:r>
            <a:endParaRPr lang="en-US" dirty="0"/>
          </a:p>
        </p:txBody>
      </p:sp>
      <p:sp>
        <p:nvSpPr>
          <p:cNvPr id="7" name="Date Placeholder 6"/>
          <p:cNvSpPr>
            <a:spLocks noGrp="1"/>
          </p:cNvSpPr>
          <p:nvPr>
            <p:ph type="dt" idx="13"/>
          </p:nvPr>
        </p:nvSpPr>
        <p:spPr>
          <a:xfrm>
            <a:off x="3352800" y="0"/>
            <a:ext cx="3503613" cy="457200"/>
          </a:xfrm>
        </p:spPr>
        <p:txBody>
          <a:body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Unit 9 </a:t>
            </a:r>
            <a:r>
              <a:rPr lang="en-US" dirty="0">
                <a:latin typeface="Arial" pitchFamily="34" charset="0"/>
                <a:cs typeface="Arial" pitchFamily="34" charset="0"/>
              </a:rPr>
              <a:t>– Lesson 9.2 In Search of the Ideal Animal</a:t>
            </a:r>
            <a:endParaRPr lang="en-US" dirty="0"/>
          </a:p>
        </p:txBody>
      </p:sp>
    </p:spTree>
    <p:extLst>
      <p:ext uri="{BB962C8B-B14F-4D97-AF65-F5344CB8AC3E}">
        <p14:creationId xmlns:p14="http://schemas.microsoft.com/office/powerpoint/2010/main" val="313145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1803E68-7AFC-4608-9795-A8394CA9D01B}" type="slidenum">
              <a:rPr lang="en-US" altLang="en-US" sz="1200"/>
              <a:pPr eaLnBrk="1" hangingPunct="1"/>
              <a:t>3</a:t>
            </a:fld>
            <a:endParaRPr lang="en-US" altLang="en-US" sz="1200"/>
          </a:p>
        </p:txBody>
      </p:sp>
      <p:sp>
        <p:nvSpPr>
          <p:cNvPr id="22532"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Animal Conformation</a:t>
            </a:r>
            <a:endParaRPr lang="en-US" altLang="en-US" smtClean="0"/>
          </a:p>
        </p:txBody>
      </p:sp>
      <p:sp>
        <p:nvSpPr>
          <p:cNvPr id="22533" name="Rectangle 10"/>
          <p:cNvSpPr>
            <a:spLocks noGrp="1" noChangeArrowheads="1"/>
          </p:cNvSpPr>
          <p:nvPr>
            <p:ph type="dt" sz="quarter" idx="1"/>
          </p:nvPr>
        </p:nvSpPr>
        <p:spPr>
          <a:xfrm>
            <a:off x="3357562" y="0"/>
            <a:ext cx="349885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smtClean="0"/>
              <a:t>Principles of Agricultural Science – Animal</a:t>
            </a:r>
          </a:p>
          <a:p>
            <a:pPr eaLnBrk="1" hangingPunct="1"/>
            <a:r>
              <a:rPr lang="en-US" sz="1200" dirty="0" smtClean="0">
                <a:cs typeface="Arial" pitchFamily="34" charset="0"/>
              </a:rPr>
              <a:t>Unit </a:t>
            </a:r>
            <a:r>
              <a:rPr lang="en-US" sz="1200" dirty="0">
                <a:cs typeface="Arial" pitchFamily="34" charset="0"/>
              </a:rPr>
              <a:t>9 – Lesson 9.2 In Search of the Ideal Animal</a:t>
            </a:r>
            <a:endParaRPr lang="en-US" altLang="en-US" dirty="0" smtClean="0"/>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When evaluating an animal, you are looking at the appearance or conformation of the animal. Conformation is how an animal is put together.</a:t>
            </a:r>
          </a:p>
        </p:txBody>
      </p:sp>
    </p:spTree>
    <p:extLst>
      <p:ext uri="{BB962C8B-B14F-4D97-AF65-F5344CB8AC3E}">
        <p14:creationId xmlns:p14="http://schemas.microsoft.com/office/powerpoint/2010/main" val="76424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35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E278719A-DF1B-4A64-89B0-B13A1F038C9B}" type="slidenum">
              <a:rPr lang="en-US" altLang="en-US" sz="1200"/>
              <a:pPr eaLnBrk="1" hangingPunct="1"/>
              <a:t>4</a:t>
            </a:fld>
            <a:endParaRPr lang="en-US" altLang="en-US" sz="1200"/>
          </a:p>
        </p:txBody>
      </p:sp>
      <p:sp>
        <p:nvSpPr>
          <p:cNvPr id="23556"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Animal Conformation</a:t>
            </a:r>
            <a:endParaRPr lang="en-US" altLang="en-US" smtClean="0"/>
          </a:p>
        </p:txBody>
      </p:sp>
      <p:sp>
        <p:nvSpPr>
          <p:cNvPr id="23557" name="Rectangle 10"/>
          <p:cNvSpPr>
            <a:spLocks noGrp="1" noChangeArrowheads="1"/>
          </p:cNvSpPr>
          <p:nvPr>
            <p:ph type="dt" sz="quarter" idx="1"/>
          </p:nvPr>
        </p:nvSpPr>
        <p:spPr>
          <a:xfrm>
            <a:off x="3357562" y="0"/>
            <a:ext cx="349885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smtClean="0"/>
              <a:t>Principles of Agricultural Science – Animal</a:t>
            </a:r>
          </a:p>
          <a:p>
            <a:pPr eaLnBrk="1" hangingPunct="1"/>
            <a:r>
              <a:rPr lang="en-US" sz="1200" dirty="0" smtClean="0">
                <a:cs typeface="Arial" pitchFamily="34" charset="0"/>
              </a:rPr>
              <a:t>Unit </a:t>
            </a:r>
            <a:r>
              <a:rPr lang="en-US" sz="1200" dirty="0">
                <a:cs typeface="Arial" pitchFamily="34" charset="0"/>
              </a:rPr>
              <a:t>9 – Lesson 9.2 In Search of the Ideal Animal</a:t>
            </a:r>
            <a:endParaRPr lang="en-US" altLang="en-US" dirty="0" smtClean="0"/>
          </a:p>
        </p:txBody>
      </p:sp>
      <p:sp>
        <p:nvSpPr>
          <p:cNvPr id="23558" name="Rectangle 2"/>
          <p:cNvSpPr>
            <a:spLocks noGrp="1" noRot="1" noChangeAspect="1" noChangeArrowheads="1" noTextEdit="1"/>
          </p:cNvSpPr>
          <p:nvPr>
            <p:ph type="sldImg"/>
          </p:nvPr>
        </p:nvSpPr>
        <p:spPr>
          <a:ln/>
        </p:spPr>
      </p:sp>
      <p:sp>
        <p:nvSpPr>
          <p:cNvPr id="23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Conformation is evaluated based on several priorities. Not every priority fits each type of animal nor the purpose of the animal. These are the most common priorities</a:t>
            </a:r>
            <a:r>
              <a:rPr lang="en-US" altLang="en-US" baseline="0" dirty="0" smtClean="0">
                <a:latin typeface="Arial" panose="020B0604020202020204" pitchFamily="34" charset="0"/>
              </a:rPr>
              <a:t> </a:t>
            </a:r>
            <a:r>
              <a:rPr lang="en-US" altLang="en-US" dirty="0" smtClean="0">
                <a:latin typeface="Arial" panose="020B0604020202020204" pitchFamily="34" charset="0"/>
              </a:rPr>
              <a:t>and have application in several species and uses of animals.</a:t>
            </a:r>
          </a:p>
        </p:txBody>
      </p:sp>
    </p:spTree>
    <p:extLst>
      <p:ext uri="{BB962C8B-B14F-4D97-AF65-F5344CB8AC3E}">
        <p14:creationId xmlns:p14="http://schemas.microsoft.com/office/powerpoint/2010/main" val="99462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DD02156F-7F35-49FF-BE63-9063F856AC46}" type="slidenum">
              <a:rPr lang="en-US" altLang="en-US" sz="1200"/>
              <a:pPr eaLnBrk="1" hangingPunct="1"/>
              <a:t>5</a:t>
            </a:fld>
            <a:endParaRPr lang="en-US" altLang="en-US" sz="1200"/>
          </a:p>
        </p:txBody>
      </p:sp>
      <p:sp>
        <p:nvSpPr>
          <p:cNvPr id="24580"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Animal Conformation</a:t>
            </a:r>
            <a:endParaRPr lang="en-US" altLang="en-US" smtClean="0"/>
          </a:p>
        </p:txBody>
      </p:sp>
      <p:sp>
        <p:nvSpPr>
          <p:cNvPr id="24581" name="Rectangle 10"/>
          <p:cNvSpPr>
            <a:spLocks noGrp="1" noChangeArrowheads="1"/>
          </p:cNvSpPr>
          <p:nvPr>
            <p:ph type="dt" sz="quarter" idx="1"/>
          </p:nvPr>
        </p:nvSpPr>
        <p:spPr>
          <a:xfrm>
            <a:off x="3357562" y="0"/>
            <a:ext cx="349885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smtClean="0"/>
              <a:t>Principles of Agricultural Science – Animal</a:t>
            </a:r>
          </a:p>
          <a:p>
            <a:pPr eaLnBrk="1" hangingPunct="1"/>
            <a:r>
              <a:rPr lang="en-US" sz="1200" dirty="0" smtClean="0">
                <a:cs typeface="Arial" pitchFamily="34" charset="0"/>
              </a:rPr>
              <a:t>Unit </a:t>
            </a:r>
            <a:r>
              <a:rPr lang="en-US" sz="1200" dirty="0">
                <a:cs typeface="Arial" pitchFamily="34" charset="0"/>
              </a:rPr>
              <a:t>9 – Lesson 9.2 In Search of the Ideal Animal</a:t>
            </a:r>
            <a:endParaRPr lang="en-US" altLang="en-US" dirty="0" smtClean="0"/>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Muscling is an important trait in nearly all species and for nearly all uses. For most producers, the purpose of raising livestock is the production of meat, which comes from muscle. The muscularity of breeding animals is passed on to their offspring.</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Other performance animals, such as horses, require muscling to compete or perform work.</a:t>
            </a:r>
          </a:p>
        </p:txBody>
      </p:sp>
    </p:spTree>
    <p:extLst>
      <p:ext uri="{BB962C8B-B14F-4D97-AF65-F5344CB8AC3E}">
        <p14:creationId xmlns:p14="http://schemas.microsoft.com/office/powerpoint/2010/main" val="32785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56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40BD00C-0267-4994-A9BB-8EB8C047F642}" type="slidenum">
              <a:rPr lang="en-US" altLang="en-US" sz="1200"/>
              <a:pPr eaLnBrk="1" hangingPunct="1"/>
              <a:t>6</a:t>
            </a:fld>
            <a:endParaRPr lang="en-US" altLang="en-US" sz="1200"/>
          </a:p>
        </p:txBody>
      </p:sp>
      <p:sp>
        <p:nvSpPr>
          <p:cNvPr id="25604"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Animal Conformation</a:t>
            </a:r>
            <a:endParaRPr lang="en-US" altLang="en-US" smtClean="0"/>
          </a:p>
        </p:txBody>
      </p:sp>
      <p:sp>
        <p:nvSpPr>
          <p:cNvPr id="25605" name="Rectangle 10"/>
          <p:cNvSpPr>
            <a:spLocks noGrp="1" noChangeArrowheads="1"/>
          </p:cNvSpPr>
          <p:nvPr>
            <p:ph type="dt" sz="quarter" idx="1"/>
          </p:nvPr>
        </p:nvSpPr>
        <p:spPr>
          <a:xfrm>
            <a:off x="3357562" y="0"/>
            <a:ext cx="349885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smtClean="0"/>
              <a:t>Principles of Agricultural Science – Animal</a:t>
            </a:r>
          </a:p>
          <a:p>
            <a:pPr eaLnBrk="1" hangingPunct="1"/>
            <a:r>
              <a:rPr lang="en-US" sz="1200" dirty="0" smtClean="0">
                <a:cs typeface="Arial" pitchFamily="34" charset="0"/>
              </a:rPr>
              <a:t>Unit </a:t>
            </a:r>
            <a:r>
              <a:rPr lang="en-US" sz="1200" dirty="0">
                <a:cs typeface="Arial" pitchFamily="34" charset="0"/>
              </a:rPr>
              <a:t>9 – Lesson 9.2 In Search of the Ideal Animal</a:t>
            </a:r>
            <a:endParaRPr lang="en-US" altLang="en-US" dirty="0" smtClean="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Capacity refers to the amount of body volume an animal possesses. This volume is necessary to allow animals to perform at high levels while maintaining body condition. Capacity is typically associated with production and performance traits. </a:t>
            </a:r>
          </a:p>
        </p:txBody>
      </p:sp>
    </p:spTree>
    <p:extLst>
      <p:ext uri="{BB962C8B-B14F-4D97-AF65-F5344CB8AC3E}">
        <p14:creationId xmlns:p14="http://schemas.microsoft.com/office/powerpoint/2010/main" val="207747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6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DE0929D6-233A-4A22-AFB6-CE48300A1B0E}" type="slidenum">
              <a:rPr lang="en-US" altLang="en-US" sz="1200"/>
              <a:pPr eaLnBrk="1" hangingPunct="1"/>
              <a:t>7</a:t>
            </a:fld>
            <a:endParaRPr lang="en-US" altLang="en-US" sz="1200"/>
          </a:p>
        </p:txBody>
      </p:sp>
      <p:sp>
        <p:nvSpPr>
          <p:cNvPr id="26628"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Animal Conformation</a:t>
            </a:r>
            <a:endParaRPr lang="en-US" altLang="en-US" smtClean="0"/>
          </a:p>
        </p:txBody>
      </p:sp>
      <p:sp>
        <p:nvSpPr>
          <p:cNvPr id="26629" name="Rectangle 10"/>
          <p:cNvSpPr>
            <a:spLocks noGrp="1" noChangeArrowheads="1"/>
          </p:cNvSpPr>
          <p:nvPr>
            <p:ph type="dt" sz="quarter" idx="1"/>
          </p:nvPr>
        </p:nvSpPr>
        <p:spPr>
          <a:xfrm>
            <a:off x="3357562" y="0"/>
            <a:ext cx="349885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smtClean="0"/>
              <a:t>Principles of Agricultural Science – Animal</a:t>
            </a:r>
          </a:p>
          <a:p>
            <a:pPr eaLnBrk="1" hangingPunct="1"/>
            <a:r>
              <a:rPr lang="en-US" sz="1200" dirty="0" smtClean="0">
                <a:cs typeface="Arial" pitchFamily="34" charset="0"/>
              </a:rPr>
              <a:t>Unit </a:t>
            </a:r>
            <a:r>
              <a:rPr lang="en-US" sz="1200" dirty="0">
                <a:cs typeface="Arial" pitchFamily="34" charset="0"/>
              </a:rPr>
              <a:t>9 – Lesson 9.2 In Search of the Ideal Animal</a:t>
            </a:r>
            <a:endParaRPr lang="en-US" altLang="en-US" dirty="0" smtClean="0"/>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Frame or skeletal size determines the overall size of an animal. While bigger is not always better, larger framed animals tend to produce more meat and have greater capacity.</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In young animals, frame can be used to evaluate growth potential, particularly by looking at the length of the cannon bone. Young animals with a long cannon bone in relation to their body have a greater potential for growth than those with a short cannon bone.</a:t>
            </a:r>
          </a:p>
        </p:txBody>
      </p:sp>
    </p:spTree>
    <p:extLst>
      <p:ext uri="{BB962C8B-B14F-4D97-AF65-F5344CB8AC3E}">
        <p14:creationId xmlns:p14="http://schemas.microsoft.com/office/powerpoint/2010/main" val="164661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F6DB3F9-3C61-4FDD-8DBF-8DE5B7AE084B}" type="slidenum">
              <a:rPr lang="en-US" altLang="en-US" sz="1200"/>
              <a:pPr eaLnBrk="1" hangingPunct="1"/>
              <a:t>8</a:t>
            </a:fld>
            <a:endParaRPr lang="en-US" altLang="en-US" sz="1200"/>
          </a:p>
        </p:txBody>
      </p:sp>
      <p:sp>
        <p:nvSpPr>
          <p:cNvPr id="27652"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Animal Conformation</a:t>
            </a:r>
            <a:endParaRPr lang="en-US" altLang="en-US" smtClean="0"/>
          </a:p>
        </p:txBody>
      </p:sp>
      <p:sp>
        <p:nvSpPr>
          <p:cNvPr id="27653" name="Rectangle 10"/>
          <p:cNvSpPr>
            <a:spLocks noGrp="1" noChangeArrowheads="1"/>
          </p:cNvSpPr>
          <p:nvPr>
            <p:ph type="dt" sz="quarter" idx="1"/>
          </p:nvPr>
        </p:nvSpPr>
        <p:spPr>
          <a:xfrm>
            <a:off x="3357562" y="0"/>
            <a:ext cx="349885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smtClean="0"/>
              <a:t>Principles of Agricultural Science – Animal</a:t>
            </a:r>
          </a:p>
          <a:p>
            <a:pPr eaLnBrk="1" hangingPunct="1"/>
            <a:r>
              <a:rPr lang="en-US" sz="1200" dirty="0" smtClean="0">
                <a:cs typeface="Arial" pitchFamily="34" charset="0"/>
              </a:rPr>
              <a:t>Unit </a:t>
            </a:r>
            <a:r>
              <a:rPr lang="en-US" sz="1200" dirty="0">
                <a:cs typeface="Arial" pitchFamily="34" charset="0"/>
              </a:rPr>
              <a:t>9 – Lesson 9.2 In Search of the Ideal Animal</a:t>
            </a:r>
            <a:endParaRPr lang="en-US" altLang="en-US" dirty="0" smtClean="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degree of fatness of an animal is referred to as condition, finish, or leanness. The term is dependent on the production goal. Condition is used for breeding animals, while finish and leanness are typically used in market animals.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amount of fat a market animal has is economically important in both meat quality and cost of production. Meat animals with too little fat tend to produce meat that is dry and low in flavor. On the other hand, animals with too much fat require more trim during processing and have wasted feed resources and increased costs.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Breeding animals need to carry enough condition to maintain health, produce offspring and milk, and to maintain reproductive soundness. An excess of condition can decrease fertility and costs producers money. </a:t>
            </a:r>
          </a:p>
        </p:txBody>
      </p:sp>
      <p:sp>
        <p:nvSpPr>
          <p:cNvPr id="8" name="Rectangle 6"/>
          <p:cNvSpPr>
            <a:spLocks noGrp="1" noChangeArrowheads="1"/>
          </p:cNvSpPr>
          <p:nvPr>
            <p:ph type="ftr" sz="quarter" idx="4"/>
          </p:nvPr>
        </p:nvSpPr>
        <p:spPr>
          <a:xfrm>
            <a:off x="0" y="8685213"/>
            <a:ext cx="3276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Tree>
    <p:extLst>
      <p:ext uri="{BB962C8B-B14F-4D97-AF65-F5344CB8AC3E}">
        <p14:creationId xmlns:p14="http://schemas.microsoft.com/office/powerpoint/2010/main" val="16216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lvl="0" defTabSz="914400" eaLnBrk="1" hangingPunct="1"/>
            <a:r>
              <a:rPr lang="en-US" sz="1200" dirty="0">
                <a:solidFill>
                  <a:prstClr val="black"/>
                </a:solidFill>
                <a:cs typeface="Arial" pitchFamily="34" charset="0"/>
              </a:rPr>
              <a:t>Curriculum for Agricultural Science Education Copyright 2015</a:t>
            </a:r>
          </a:p>
        </p:txBody>
      </p:sp>
      <p:sp>
        <p:nvSpPr>
          <p:cNvPr id="28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2535B9CD-4637-44F1-9480-412D0B9CCD36}" type="slidenum">
              <a:rPr lang="en-US" altLang="en-US" sz="1200"/>
              <a:pPr eaLnBrk="1" hangingPunct="1"/>
              <a:t>9</a:t>
            </a:fld>
            <a:endParaRPr lang="en-US" altLang="en-US" sz="1200"/>
          </a:p>
        </p:txBody>
      </p:sp>
      <p:sp>
        <p:nvSpPr>
          <p:cNvPr id="28676"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smtClean="0"/>
              <a:t>Animal Conformation</a:t>
            </a:r>
            <a:endParaRPr lang="en-US" altLang="en-US" smtClean="0"/>
          </a:p>
        </p:txBody>
      </p:sp>
      <p:sp>
        <p:nvSpPr>
          <p:cNvPr id="28677" name="Rectangle 10"/>
          <p:cNvSpPr>
            <a:spLocks noGrp="1" noChangeArrowheads="1"/>
          </p:cNvSpPr>
          <p:nvPr>
            <p:ph type="dt" sz="quarter" idx="1"/>
          </p:nvPr>
        </p:nvSpPr>
        <p:spPr>
          <a:xfrm>
            <a:off x="3357562" y="0"/>
            <a:ext cx="349885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smtClean="0"/>
              <a:t>Principles of Agricultural Science – Animal</a:t>
            </a:r>
          </a:p>
          <a:p>
            <a:pPr eaLnBrk="1" hangingPunct="1"/>
            <a:r>
              <a:rPr lang="en-US" sz="1200" dirty="0" smtClean="0">
                <a:cs typeface="Arial" pitchFamily="34" charset="0"/>
              </a:rPr>
              <a:t>Unit </a:t>
            </a:r>
            <a:r>
              <a:rPr lang="en-US" sz="1200" dirty="0">
                <a:cs typeface="Arial" pitchFamily="34" charset="0"/>
              </a:rPr>
              <a:t>9 – Lesson 9.2 In Search of the Ideal Animal</a:t>
            </a:r>
            <a:endParaRPr lang="en-US" altLang="en-US" dirty="0" smtClean="0"/>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Structural soundness is one of the most important traits in every species. The structural soundness of an animal determines how efficiently it can move, longevity, and the quality of offspring produced.</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Structure is extremely important in breeding animals.</a:t>
            </a:r>
          </a:p>
        </p:txBody>
      </p:sp>
    </p:spTree>
    <p:extLst>
      <p:ext uri="{BB962C8B-B14F-4D97-AF65-F5344CB8AC3E}">
        <p14:creationId xmlns:p14="http://schemas.microsoft.com/office/powerpoint/2010/main" val="1724805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10"/>
          <p:cNvGrpSpPr>
            <a:grpSpLocks/>
          </p:cNvGrpSpPr>
          <p:nvPr userDrawn="1"/>
        </p:nvGrpSpPr>
        <p:grpSpPr bwMode="auto">
          <a:xfrm>
            <a:off x="838200" y="228600"/>
            <a:ext cx="8305800" cy="5480050"/>
            <a:chOff x="528" y="144"/>
            <a:chExt cx="5232" cy="3452"/>
          </a:xfrm>
        </p:grpSpPr>
        <p:pic>
          <p:nvPicPr>
            <p:cNvPr id="8" name="Picture 7"/>
            <p:cNvPicPr>
              <a:picLocks noChangeAspect="1" noChangeArrowheads="1"/>
            </p:cNvPicPr>
            <p:nvPr/>
          </p:nvPicPr>
          <p:blipFill>
            <a:blip r:embed="rId2" cstate="print"/>
            <a:srcRect/>
            <a:stretch>
              <a:fillRect/>
            </a:stretch>
          </p:blipFill>
          <p:spPr bwMode="auto">
            <a:xfrm>
              <a:off x="1200" y="144"/>
              <a:ext cx="3452" cy="3452"/>
            </a:xfrm>
            <a:prstGeom prst="rect">
              <a:avLst/>
            </a:prstGeom>
            <a:noFill/>
            <a:ln w="9525">
              <a:noFill/>
              <a:miter lim="800000"/>
              <a:headEnd/>
              <a:tailEnd/>
            </a:ln>
          </p:spPr>
        </p:pic>
        <p:sp>
          <p:nvSpPr>
            <p:cNvPr id="9" name="Text Box 8"/>
            <p:cNvSpPr txBox="1">
              <a:spLocks noChangeArrowheads="1"/>
            </p:cNvSpPr>
            <p:nvPr/>
          </p:nvSpPr>
          <p:spPr bwMode="auto">
            <a:xfrm>
              <a:off x="528" y="3072"/>
              <a:ext cx="5232" cy="330"/>
            </a:xfrm>
            <a:prstGeom prst="rect">
              <a:avLst/>
            </a:prstGeom>
            <a:solidFill>
              <a:srgbClr val="FF6600"/>
            </a:solidFill>
            <a:ln w="9525">
              <a:noFill/>
              <a:miter lim="800000"/>
              <a:headEnd/>
              <a:tailEnd/>
            </a:ln>
            <a:effectLst/>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Arial" pitchFamily="34" charset="0"/>
                  <a:cs typeface="Arial" pitchFamily="34" charset="0"/>
                </a:rPr>
                <a:t>Principles of Agricultural Science – Animal</a:t>
              </a:r>
              <a:endParaRPr kumimoji="0" lang="en-US" sz="28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grpSp>
    </p:spTree>
    <p:extLst>
      <p:ext uri="{BB962C8B-B14F-4D97-AF65-F5344CB8AC3E}">
        <p14:creationId xmlns:p14="http://schemas.microsoft.com/office/powerpoint/2010/main" val="374268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258887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2938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73936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130958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195904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842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70776"/>
            <a:ext cx="8229600" cy="44093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8D9DB-9F03-49E4-BBAA-20DA05506B06}" type="slidenum">
              <a:rPr lang="en-US" smtClean="0"/>
              <a:t>‹#›</a:t>
            </a:fld>
            <a:endParaRPr lang="en-US"/>
          </a:p>
        </p:txBody>
      </p:sp>
      <p:sp>
        <p:nvSpPr>
          <p:cNvPr id="7" name="Text Box 7"/>
          <p:cNvSpPr txBox="1">
            <a:spLocks noChangeArrowheads="1"/>
          </p:cNvSpPr>
          <p:nvPr/>
        </p:nvSpPr>
        <p:spPr bwMode="auto">
          <a:xfrm>
            <a:off x="838200" y="1396180"/>
            <a:ext cx="8305800" cy="366713"/>
          </a:xfrm>
          <a:prstGeom prst="rect">
            <a:avLst/>
          </a:prstGeom>
          <a:solidFill>
            <a:srgbClr val="FF6600"/>
          </a:solid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15200" y="6328582"/>
            <a:ext cx="1066892" cy="420660"/>
          </a:xfrm>
          <a:prstGeom prst="rect">
            <a:avLst/>
          </a:prstGeom>
        </p:spPr>
      </p:pic>
    </p:spTree>
    <p:extLst>
      <p:ext uri="{BB962C8B-B14F-4D97-AF65-F5344CB8AC3E}">
        <p14:creationId xmlns:p14="http://schemas.microsoft.com/office/powerpoint/2010/main" val="3234115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a.uky.edu/agc/pubs/asc/asc118/asc118.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32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C61519B4-A5A8-4CC8-AE50-BF771ECB5870}" type="slidenum">
              <a:rPr lang="en-US" altLang="en-US" sz="1400"/>
              <a:pPr eaLnBrk="1" hangingPunct="1"/>
              <a:t>10</a:t>
            </a:fld>
            <a:endParaRPr lang="en-US" altLang="en-US" sz="1400"/>
          </a:p>
        </p:txBody>
      </p:sp>
      <p:sp>
        <p:nvSpPr>
          <p:cNvPr id="12291" name="Rectangle 2"/>
          <p:cNvSpPr>
            <a:spLocks noGrp="1" noChangeArrowheads="1"/>
          </p:cNvSpPr>
          <p:nvPr>
            <p:ph type="title"/>
          </p:nvPr>
        </p:nvSpPr>
        <p:spPr/>
        <p:txBody>
          <a:bodyPr/>
          <a:lstStyle/>
          <a:p>
            <a:pPr eaLnBrk="1" hangingPunct="1"/>
            <a:r>
              <a:rPr lang="en-US" altLang="en-US" smtClean="0"/>
              <a:t>Balance</a:t>
            </a:r>
          </a:p>
        </p:txBody>
      </p:sp>
      <p:sp>
        <p:nvSpPr>
          <p:cNvPr id="12292" name="Rectangle 3"/>
          <p:cNvSpPr>
            <a:spLocks noGrp="1" noChangeArrowheads="1"/>
          </p:cNvSpPr>
          <p:nvPr>
            <p:ph type="body" idx="1"/>
          </p:nvPr>
        </p:nvSpPr>
        <p:spPr/>
        <p:txBody>
          <a:bodyPr/>
          <a:lstStyle/>
          <a:p>
            <a:pPr eaLnBrk="1" hangingPunct="1"/>
            <a:r>
              <a:rPr lang="en-US" altLang="en-US" sz="3600" smtClean="0"/>
              <a:t>The way an animal puts other traits together in proportion</a:t>
            </a:r>
          </a:p>
          <a:p>
            <a:pPr eaLnBrk="1" hangingPunct="1"/>
            <a:r>
              <a:rPr lang="en-US" altLang="en-US" sz="3600" smtClean="0"/>
              <a:t>Combination of desirable qualities</a:t>
            </a:r>
          </a:p>
        </p:txBody>
      </p:sp>
      <p:pic>
        <p:nvPicPr>
          <p:cNvPr id="122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9624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Oval 7"/>
          <p:cNvSpPr>
            <a:spLocks noChangeArrowheads="1"/>
          </p:cNvSpPr>
          <p:nvPr/>
        </p:nvSpPr>
        <p:spPr bwMode="auto">
          <a:xfrm>
            <a:off x="4495800" y="4648200"/>
            <a:ext cx="762000" cy="762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295" name="Oval 8"/>
          <p:cNvSpPr>
            <a:spLocks noChangeArrowheads="1"/>
          </p:cNvSpPr>
          <p:nvPr/>
        </p:nvSpPr>
        <p:spPr bwMode="auto">
          <a:xfrm>
            <a:off x="3886200" y="4648200"/>
            <a:ext cx="762000" cy="762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296" name="Oval 9"/>
          <p:cNvSpPr>
            <a:spLocks noChangeArrowheads="1"/>
          </p:cNvSpPr>
          <p:nvPr/>
        </p:nvSpPr>
        <p:spPr bwMode="auto">
          <a:xfrm>
            <a:off x="3352800" y="4648200"/>
            <a:ext cx="762000" cy="762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86924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A9281A7-FDDE-40D7-8B62-2E6C047787AE}" type="slidenum">
              <a:rPr lang="en-US" altLang="en-US" sz="1400"/>
              <a:pPr eaLnBrk="1" hangingPunct="1"/>
              <a:t>11</a:t>
            </a:fld>
            <a:endParaRPr lang="en-US" altLang="en-US" sz="1400"/>
          </a:p>
        </p:txBody>
      </p:sp>
      <p:sp>
        <p:nvSpPr>
          <p:cNvPr id="13315" name="Rectangle 2"/>
          <p:cNvSpPr>
            <a:spLocks noGrp="1" noChangeArrowheads="1"/>
          </p:cNvSpPr>
          <p:nvPr>
            <p:ph type="title"/>
          </p:nvPr>
        </p:nvSpPr>
        <p:spPr/>
        <p:txBody>
          <a:bodyPr/>
          <a:lstStyle/>
          <a:p>
            <a:pPr eaLnBrk="1" hangingPunct="1"/>
            <a:r>
              <a:rPr lang="en-US" altLang="en-US" smtClean="0"/>
              <a:t>Udder or Underline</a:t>
            </a:r>
          </a:p>
        </p:txBody>
      </p:sp>
      <p:sp>
        <p:nvSpPr>
          <p:cNvPr id="13316" name="Rectangle 3"/>
          <p:cNvSpPr>
            <a:spLocks noGrp="1" noChangeArrowheads="1"/>
          </p:cNvSpPr>
          <p:nvPr>
            <p:ph type="body" idx="1"/>
          </p:nvPr>
        </p:nvSpPr>
        <p:spPr/>
        <p:txBody>
          <a:bodyPr/>
          <a:lstStyle/>
          <a:p>
            <a:pPr eaLnBrk="1" hangingPunct="1"/>
            <a:r>
              <a:rPr lang="en-US" altLang="en-US" smtClean="0"/>
              <a:t>Important in producing females, particularly dairy animals</a:t>
            </a:r>
          </a:p>
          <a:p>
            <a:pPr eaLnBrk="1" hangingPunct="1"/>
            <a:r>
              <a:rPr lang="en-US" altLang="en-US" smtClean="0"/>
              <a:t>Inheritable trait - sires can pass desirable and undesirable traits to female offspring </a:t>
            </a:r>
          </a:p>
        </p:txBody>
      </p:sp>
      <p:pic>
        <p:nvPicPr>
          <p:cNvPr id="13317" name="Picture 5" descr="dairyhei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005263"/>
            <a:ext cx="42672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977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63B8B59D-F624-4B8B-8C94-FB1E61B9C154}" type="slidenum">
              <a:rPr lang="en-US" altLang="en-US" sz="1400"/>
              <a:pPr eaLnBrk="1" hangingPunct="1"/>
              <a:t>12</a:t>
            </a:fld>
            <a:endParaRPr lang="en-US" altLang="en-US" sz="1400"/>
          </a:p>
        </p:txBody>
      </p:sp>
      <p:sp>
        <p:nvSpPr>
          <p:cNvPr id="14339" name="Rectangle 2"/>
          <p:cNvSpPr>
            <a:spLocks noGrp="1" noChangeArrowheads="1"/>
          </p:cNvSpPr>
          <p:nvPr>
            <p:ph type="title"/>
          </p:nvPr>
        </p:nvSpPr>
        <p:spPr/>
        <p:txBody>
          <a:bodyPr/>
          <a:lstStyle/>
          <a:p>
            <a:pPr eaLnBrk="1" hangingPunct="1"/>
            <a:r>
              <a:rPr lang="en-US" altLang="en-US" smtClean="0"/>
              <a:t>Sex Character</a:t>
            </a:r>
          </a:p>
        </p:txBody>
      </p:sp>
      <p:sp>
        <p:nvSpPr>
          <p:cNvPr id="14340" name="Rectangle 3"/>
          <p:cNvSpPr>
            <a:spLocks noGrp="1" noChangeArrowheads="1"/>
          </p:cNvSpPr>
          <p:nvPr>
            <p:ph type="body" idx="1"/>
          </p:nvPr>
        </p:nvSpPr>
        <p:spPr/>
        <p:txBody>
          <a:bodyPr/>
          <a:lstStyle/>
          <a:p>
            <a:pPr eaLnBrk="1" hangingPunct="1"/>
            <a:r>
              <a:rPr lang="en-US" altLang="en-US" smtClean="0"/>
              <a:t>Masculinity</a:t>
            </a:r>
          </a:p>
          <a:p>
            <a:pPr lvl="1" eaLnBrk="1" hangingPunct="1"/>
            <a:r>
              <a:rPr lang="en-US" altLang="en-US" smtClean="0"/>
              <a:t>More rugged appearing</a:t>
            </a:r>
          </a:p>
          <a:p>
            <a:pPr lvl="1" eaLnBrk="1" hangingPunct="1"/>
            <a:r>
              <a:rPr lang="en-US" altLang="en-US" smtClean="0"/>
              <a:t>i.e., broad shoulders, thick neck, wide head, thick musculature</a:t>
            </a:r>
          </a:p>
          <a:p>
            <a:pPr eaLnBrk="1" hangingPunct="1"/>
            <a:r>
              <a:rPr lang="en-US" altLang="en-US" smtClean="0"/>
              <a:t>Femininity</a:t>
            </a:r>
          </a:p>
          <a:p>
            <a:pPr lvl="1" eaLnBrk="1" hangingPunct="1"/>
            <a:r>
              <a:rPr lang="en-US" altLang="en-US" smtClean="0"/>
              <a:t>Daintier appearance</a:t>
            </a:r>
          </a:p>
          <a:p>
            <a:pPr lvl="1" eaLnBrk="1" hangingPunct="1"/>
            <a:r>
              <a:rPr lang="en-US" altLang="en-US" smtClean="0"/>
              <a:t>i.e., refined head, neck, and shoulders, lighter muscling</a:t>
            </a:r>
          </a:p>
        </p:txBody>
      </p:sp>
    </p:spTree>
    <p:extLst>
      <p:ext uri="{BB962C8B-B14F-4D97-AF65-F5344CB8AC3E}">
        <p14:creationId xmlns:p14="http://schemas.microsoft.com/office/powerpoint/2010/main" val="284872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5D74F03-C02B-4A53-B672-A0545F65E3BF}" type="slidenum">
              <a:rPr lang="en-US" altLang="en-US" sz="1400"/>
              <a:pPr eaLnBrk="1" hangingPunct="1"/>
              <a:t>13</a:t>
            </a:fld>
            <a:endParaRPr lang="en-US" altLang="en-US" sz="1400"/>
          </a:p>
        </p:txBody>
      </p:sp>
      <p:sp>
        <p:nvSpPr>
          <p:cNvPr id="15363" name="Rectangle 2"/>
          <p:cNvSpPr>
            <a:spLocks noGrp="1" noChangeArrowheads="1"/>
          </p:cNvSpPr>
          <p:nvPr>
            <p:ph type="title"/>
          </p:nvPr>
        </p:nvSpPr>
        <p:spPr/>
        <p:txBody>
          <a:bodyPr/>
          <a:lstStyle/>
          <a:p>
            <a:pPr eaLnBrk="1" hangingPunct="1"/>
            <a:r>
              <a:rPr lang="en-US" altLang="en-US" smtClean="0"/>
              <a:t>Breed Character</a:t>
            </a:r>
          </a:p>
        </p:txBody>
      </p:sp>
      <p:sp>
        <p:nvSpPr>
          <p:cNvPr id="15364" name="Rectangle 3"/>
          <p:cNvSpPr>
            <a:spLocks noGrp="1" noChangeArrowheads="1"/>
          </p:cNvSpPr>
          <p:nvPr>
            <p:ph type="body" idx="1"/>
          </p:nvPr>
        </p:nvSpPr>
        <p:spPr/>
        <p:txBody>
          <a:bodyPr/>
          <a:lstStyle/>
          <a:p>
            <a:pPr eaLnBrk="1" hangingPunct="1"/>
            <a:r>
              <a:rPr lang="en-US" altLang="en-US" smtClean="0"/>
              <a:t>Animals should exhibit the traits that make their breed desirable and identifiable.</a:t>
            </a:r>
          </a:p>
          <a:p>
            <a:pPr eaLnBrk="1" hangingPunct="1"/>
            <a:r>
              <a:rPr lang="en-US" altLang="en-US" smtClean="0"/>
              <a:t>Examples:</a:t>
            </a:r>
          </a:p>
          <a:p>
            <a:pPr lvl="1" eaLnBrk="1" hangingPunct="1"/>
            <a:r>
              <a:rPr lang="en-US" altLang="en-US" smtClean="0"/>
              <a:t>Arabian horse – dished face; long, arched neck; high tail set</a:t>
            </a:r>
          </a:p>
          <a:p>
            <a:pPr lvl="1" eaLnBrk="1" hangingPunct="1"/>
            <a:r>
              <a:rPr lang="en-US" altLang="en-US" smtClean="0"/>
              <a:t>Holstein dairy cattle – black and white spots, large frame size</a:t>
            </a:r>
          </a:p>
        </p:txBody>
      </p:sp>
    </p:spTree>
    <p:extLst>
      <p:ext uri="{BB962C8B-B14F-4D97-AF65-F5344CB8AC3E}">
        <p14:creationId xmlns:p14="http://schemas.microsoft.com/office/powerpoint/2010/main" val="259451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828800"/>
            <a:ext cx="8229600" cy="4351282"/>
          </a:xfrm>
        </p:spPr>
        <p:txBody>
          <a:bodyPr/>
          <a:lstStyle/>
          <a:p>
            <a:pPr>
              <a:buNone/>
            </a:pPr>
            <a:r>
              <a:rPr lang="en-US" altLang="en-US" dirty="0"/>
              <a:t>Wood, C.H., &amp; Jackson, S.G. (2004). </a:t>
            </a:r>
            <a:r>
              <a:rPr lang="en-US" altLang="en-US" i="1" dirty="0"/>
              <a:t>Horse judging manual</a:t>
            </a:r>
            <a:r>
              <a:rPr lang="en-US" altLang="en-US" dirty="0"/>
              <a:t>. </a:t>
            </a:r>
            <a:r>
              <a:rPr lang="en-US" altLang="en-US" dirty="0" smtClean="0"/>
              <a:t>Retrieved </a:t>
            </a:r>
            <a:r>
              <a:rPr lang="en-US" altLang="en-US" dirty="0"/>
              <a:t>from </a:t>
            </a:r>
            <a:r>
              <a:rPr lang="en-US" altLang="en-US" dirty="0">
                <a:hlinkClick r:id="rId3"/>
              </a:rPr>
              <a:t>http://</a:t>
            </a:r>
            <a:r>
              <a:rPr lang="en-US" altLang="en-US" dirty="0" smtClean="0">
                <a:hlinkClick r:id="rId3"/>
              </a:rPr>
              <a:t>www.ca.uky.edu/agc/pubs/asc/asc118/asc118.pdf</a:t>
            </a:r>
            <a:endParaRPr lang="en-US" altLang="en-US" dirty="0"/>
          </a:p>
        </p:txBody>
      </p:sp>
      <p:sp>
        <p:nvSpPr>
          <p:cNvPr id="4" name="Slide Number Placeholder 3"/>
          <p:cNvSpPr>
            <a:spLocks noGrp="1"/>
          </p:cNvSpPr>
          <p:nvPr>
            <p:ph type="sldNum" sz="quarter" idx="12"/>
          </p:nvPr>
        </p:nvSpPr>
        <p:spPr/>
        <p:txBody>
          <a:bodyPr/>
          <a:lstStyle/>
          <a:p>
            <a:fld id="{4B98D9DB-9F03-49E4-BBAA-20DA05506B06}" type="slidenum">
              <a:rPr lang="en-US" smtClean="0"/>
              <a:t>14</a:t>
            </a:fld>
            <a:endParaRPr lang="en-US"/>
          </a:p>
        </p:txBody>
      </p:sp>
    </p:spTree>
    <p:extLst>
      <p:ext uri="{BB962C8B-B14F-4D97-AF65-F5344CB8AC3E}">
        <p14:creationId xmlns:p14="http://schemas.microsoft.com/office/powerpoint/2010/main" val="86484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762000" y="1345227"/>
            <a:ext cx="8382000" cy="523220"/>
          </a:xfrm>
          <a:prstGeom prst="rect">
            <a:avLst/>
          </a:prstGeom>
          <a:solidFill>
            <a:srgbClr val="FF6600"/>
          </a:solidFill>
          <a:ln w="9525">
            <a:noFill/>
            <a:miter lim="800000"/>
            <a:headEnd/>
            <a:tailEnd/>
          </a:ln>
          <a:effectLst/>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Arial" pitchFamily="34" charset="0"/>
                <a:cs typeface="Arial" pitchFamily="34" charset="0"/>
              </a:rPr>
              <a:t>Principles of Agricultural Science – Animal</a:t>
            </a:r>
            <a:endParaRPr kumimoji="0" lang="en-US" sz="28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7" name="Rectangle 4"/>
          <p:cNvSpPr>
            <a:spLocks noGrp="1" noChangeArrowheads="1"/>
          </p:cNvSpPr>
          <p:nvPr>
            <p:ph type="title"/>
          </p:nvPr>
        </p:nvSpPr>
        <p:spPr>
          <a:xfrm>
            <a:off x="533400" y="2667000"/>
            <a:ext cx="8229600" cy="1173163"/>
          </a:xfrm>
          <a:prstGeom prst="rect">
            <a:avLst/>
          </a:prstGeom>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Animal Conformation</a:t>
            </a:r>
            <a:endParaRPr kumimoji="0" lang="en-US" sz="4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8" name="TextBox 7"/>
          <p:cNvSpPr txBox="1"/>
          <p:nvPr/>
        </p:nvSpPr>
        <p:spPr>
          <a:xfrm>
            <a:off x="533400" y="4328359"/>
            <a:ext cx="8077200"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Unit 9 – Lesson </a:t>
            </a:r>
            <a:r>
              <a:rPr lang="en-US" sz="3200" kern="0" noProof="0" dirty="0" smtClean="0">
                <a:solidFill>
                  <a:sysClr val="windowText" lastClr="000000"/>
                </a:solidFill>
                <a:latin typeface="Arial" pitchFamily="34" charset="0"/>
                <a:cs typeface="Arial" pitchFamily="34" charset="0"/>
              </a:rPr>
              <a:t>9.2 In Search of the Ideal Animal</a:t>
            </a:r>
            <a:endParaRPr kumimoji="0" lang="en-US" sz="3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lide Number Placeholder 8"/>
          <p:cNvSpPr>
            <a:spLocks noGrp="1"/>
          </p:cNvSpPr>
          <p:nvPr>
            <p:ph type="sldNum" sz="quarter" idx="4294967295"/>
          </p:nvPr>
        </p:nvSpPr>
        <p:spPr>
          <a:xfrm>
            <a:off x="6553200" y="6356350"/>
            <a:ext cx="2133600" cy="365125"/>
          </a:xfrm>
        </p:spPr>
        <p:txBody>
          <a:bodyPr/>
          <a:lstStyle/>
          <a:p>
            <a:fld id="{4B98D9DB-9F03-49E4-BBAA-20DA05506B06}" type="slidenum">
              <a:rPr lang="en-US" smtClean="0"/>
              <a:t>2</a:t>
            </a:fld>
            <a:endParaRPr lang="en-US"/>
          </a:p>
        </p:txBody>
      </p:sp>
    </p:spTree>
    <p:extLst>
      <p:ext uri="{BB962C8B-B14F-4D97-AF65-F5344CB8AC3E}">
        <p14:creationId xmlns:p14="http://schemas.microsoft.com/office/powerpoint/2010/main" val="2933766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C0437D5B-AD13-4B57-944B-0DB6D9C6A714}" type="slidenum">
              <a:rPr lang="en-US" altLang="en-US" sz="1400"/>
              <a:pPr eaLnBrk="1" hangingPunct="1"/>
              <a:t>3</a:t>
            </a:fld>
            <a:endParaRPr lang="en-US" altLang="en-US" sz="1400"/>
          </a:p>
        </p:txBody>
      </p:sp>
      <p:sp>
        <p:nvSpPr>
          <p:cNvPr id="5123" name="Rectangle 2"/>
          <p:cNvSpPr>
            <a:spLocks noGrp="1" noChangeArrowheads="1"/>
          </p:cNvSpPr>
          <p:nvPr>
            <p:ph type="title"/>
          </p:nvPr>
        </p:nvSpPr>
        <p:spPr/>
        <p:txBody>
          <a:bodyPr/>
          <a:lstStyle/>
          <a:p>
            <a:pPr eaLnBrk="1" hangingPunct="1"/>
            <a:r>
              <a:rPr lang="en-US" altLang="en-US" dirty="0" smtClean="0"/>
              <a:t>What Is Conformation?</a:t>
            </a:r>
          </a:p>
        </p:txBody>
      </p:sp>
      <p:sp>
        <p:nvSpPr>
          <p:cNvPr id="5124" name="Rectangle 3"/>
          <p:cNvSpPr>
            <a:spLocks noGrp="1" noChangeArrowheads="1"/>
          </p:cNvSpPr>
          <p:nvPr>
            <p:ph type="body" idx="1"/>
          </p:nvPr>
        </p:nvSpPr>
        <p:spPr>
          <a:xfrm>
            <a:off x="457200" y="1828800"/>
            <a:ext cx="8229600" cy="1295400"/>
          </a:xfrm>
        </p:spPr>
        <p:txBody>
          <a:bodyPr/>
          <a:lstStyle/>
          <a:p>
            <a:pPr marL="0" indent="0" eaLnBrk="1" hangingPunct="1">
              <a:buFontTx/>
              <a:buNone/>
            </a:pPr>
            <a:r>
              <a:rPr lang="en-US" altLang="en-US" smtClean="0"/>
              <a:t>The appearance or type, form, and shape of a live animal.</a:t>
            </a:r>
          </a:p>
        </p:txBody>
      </p:sp>
      <p:pic>
        <p:nvPicPr>
          <p:cNvPr id="5125" name="Picture 7" descr="horseco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53532"/>
            <a:ext cx="5864225"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432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4BFDC22-4FD1-47BF-ADA2-59A040063EE5}" type="slidenum">
              <a:rPr lang="en-US" altLang="en-US" sz="1400"/>
              <a:pPr eaLnBrk="1" hangingPunct="1"/>
              <a:t>4</a:t>
            </a:fld>
            <a:endParaRPr lang="en-US" altLang="en-US" sz="1400"/>
          </a:p>
        </p:txBody>
      </p:sp>
      <p:sp>
        <p:nvSpPr>
          <p:cNvPr id="6147" name="Rectangle 2"/>
          <p:cNvSpPr>
            <a:spLocks noGrp="1" noChangeArrowheads="1"/>
          </p:cNvSpPr>
          <p:nvPr>
            <p:ph type="title"/>
          </p:nvPr>
        </p:nvSpPr>
        <p:spPr/>
        <p:txBody>
          <a:bodyPr>
            <a:normAutofit fontScale="90000"/>
          </a:bodyPr>
          <a:lstStyle/>
          <a:p>
            <a:pPr eaLnBrk="1" hangingPunct="1"/>
            <a:r>
              <a:rPr lang="en-US" altLang="en-US" sz="4000" smtClean="0"/>
              <a:t>Conformation Priorities in </a:t>
            </a:r>
            <a:br>
              <a:rPr lang="en-US" altLang="en-US" sz="4000" smtClean="0"/>
            </a:br>
            <a:r>
              <a:rPr lang="en-US" altLang="en-US" sz="4000" smtClean="0"/>
              <a:t>Animal Selection</a:t>
            </a:r>
          </a:p>
        </p:txBody>
      </p:sp>
      <p:sp>
        <p:nvSpPr>
          <p:cNvPr id="6148" name="Rectangle 4"/>
          <p:cNvSpPr>
            <a:spLocks noGrp="1" noChangeArrowheads="1"/>
          </p:cNvSpPr>
          <p:nvPr>
            <p:ph type="body" sz="half" idx="1"/>
          </p:nvPr>
        </p:nvSpPr>
        <p:spPr>
          <a:xfrm>
            <a:off x="381000" y="2209800"/>
            <a:ext cx="4038600" cy="4297363"/>
          </a:xfrm>
        </p:spPr>
        <p:txBody>
          <a:bodyPr/>
          <a:lstStyle/>
          <a:p>
            <a:r>
              <a:rPr lang="en-US" altLang="en-US" sz="3600" dirty="0" smtClean="0"/>
              <a:t>Muscularity</a:t>
            </a:r>
          </a:p>
          <a:p>
            <a:r>
              <a:rPr lang="en-US" altLang="en-US" sz="3600" dirty="0" smtClean="0"/>
              <a:t>Capacity</a:t>
            </a:r>
          </a:p>
          <a:p>
            <a:r>
              <a:rPr lang="en-US" altLang="en-US" sz="3600" dirty="0" smtClean="0"/>
              <a:t>Frame Size</a:t>
            </a:r>
          </a:p>
          <a:p>
            <a:r>
              <a:rPr lang="en-US" altLang="en-US" sz="3600" dirty="0" smtClean="0"/>
              <a:t>Condition</a:t>
            </a:r>
          </a:p>
          <a:p>
            <a:r>
              <a:rPr lang="en-US" altLang="en-US" sz="3600" dirty="0" smtClean="0"/>
              <a:t>Structure</a:t>
            </a:r>
          </a:p>
          <a:p>
            <a:pPr eaLnBrk="1" hangingPunct="1">
              <a:buFontTx/>
              <a:buBlip>
                <a:blip r:embed="rId3"/>
              </a:buBlip>
            </a:pPr>
            <a:endParaRPr lang="en-US" altLang="en-US" sz="3600" dirty="0" smtClean="0"/>
          </a:p>
        </p:txBody>
      </p:sp>
      <p:sp>
        <p:nvSpPr>
          <p:cNvPr id="6149" name="Rectangle 5"/>
          <p:cNvSpPr>
            <a:spLocks noGrp="1" noChangeArrowheads="1"/>
          </p:cNvSpPr>
          <p:nvPr>
            <p:ph type="body" sz="half" idx="2"/>
          </p:nvPr>
        </p:nvSpPr>
        <p:spPr>
          <a:xfrm>
            <a:off x="4648200" y="2209800"/>
            <a:ext cx="4038600" cy="4297363"/>
          </a:xfrm>
        </p:spPr>
        <p:txBody>
          <a:bodyPr/>
          <a:lstStyle/>
          <a:p>
            <a:r>
              <a:rPr lang="en-US" altLang="en-US" sz="3600" dirty="0" smtClean="0"/>
              <a:t>Balance </a:t>
            </a:r>
          </a:p>
          <a:p>
            <a:r>
              <a:rPr lang="en-US" altLang="en-US" sz="3600" dirty="0" smtClean="0"/>
              <a:t>Udder</a:t>
            </a:r>
          </a:p>
          <a:p>
            <a:r>
              <a:rPr lang="en-US" altLang="en-US" sz="3600" dirty="0" smtClean="0"/>
              <a:t>Sex Character</a:t>
            </a:r>
          </a:p>
          <a:p>
            <a:r>
              <a:rPr lang="en-US" altLang="en-US" sz="3600" dirty="0" smtClean="0"/>
              <a:t>Breed Character</a:t>
            </a:r>
          </a:p>
          <a:p>
            <a:pPr eaLnBrk="1" hangingPunct="1">
              <a:buFontTx/>
              <a:buBlip>
                <a:blip r:embed="rId3"/>
              </a:buBlip>
            </a:pPr>
            <a:endParaRPr lang="en-US" altLang="en-US" sz="3600" dirty="0" smtClean="0"/>
          </a:p>
        </p:txBody>
      </p:sp>
    </p:spTree>
    <p:extLst>
      <p:ext uri="{BB962C8B-B14F-4D97-AF65-F5344CB8AC3E}">
        <p14:creationId xmlns:p14="http://schemas.microsoft.com/office/powerpoint/2010/main" val="2511067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FD1599E-ADDE-40C3-8D44-23681D7171E1}" type="slidenum">
              <a:rPr lang="en-US" altLang="en-US" sz="1400"/>
              <a:pPr eaLnBrk="1" hangingPunct="1"/>
              <a:t>5</a:t>
            </a:fld>
            <a:endParaRPr lang="en-US" altLang="en-US" sz="1400"/>
          </a:p>
        </p:txBody>
      </p:sp>
      <p:sp>
        <p:nvSpPr>
          <p:cNvPr id="7171" name="Rectangle 2"/>
          <p:cNvSpPr>
            <a:spLocks noGrp="1" noChangeArrowheads="1"/>
          </p:cNvSpPr>
          <p:nvPr>
            <p:ph type="title"/>
          </p:nvPr>
        </p:nvSpPr>
        <p:spPr/>
        <p:txBody>
          <a:bodyPr/>
          <a:lstStyle/>
          <a:p>
            <a:pPr eaLnBrk="1" hangingPunct="1"/>
            <a:r>
              <a:rPr lang="en-US" altLang="en-US" smtClean="0"/>
              <a:t>Muscularity</a:t>
            </a:r>
          </a:p>
        </p:txBody>
      </p:sp>
      <p:sp>
        <p:nvSpPr>
          <p:cNvPr id="7172" name="Rectangle 3"/>
          <p:cNvSpPr>
            <a:spLocks noGrp="1" noChangeArrowheads="1"/>
          </p:cNvSpPr>
          <p:nvPr>
            <p:ph type="body" idx="1"/>
          </p:nvPr>
        </p:nvSpPr>
        <p:spPr/>
        <p:txBody>
          <a:bodyPr/>
          <a:lstStyle/>
          <a:p>
            <a:r>
              <a:rPr lang="en-US" altLang="en-US" sz="3600" dirty="0" smtClean="0"/>
              <a:t> The natural fleshing of an animal</a:t>
            </a:r>
          </a:p>
          <a:p>
            <a:r>
              <a:rPr lang="en-US" altLang="en-US" sz="3600" dirty="0" smtClean="0"/>
              <a:t> Inheritable trait</a:t>
            </a:r>
          </a:p>
          <a:p>
            <a:r>
              <a:rPr lang="en-US" altLang="en-US" sz="3600" dirty="0" smtClean="0"/>
              <a:t> Evaluate at the</a:t>
            </a:r>
          </a:p>
          <a:p>
            <a:pPr marL="990600" lvl="1" indent="-533400" eaLnBrk="1" hangingPunct="1"/>
            <a:r>
              <a:rPr lang="en-US" altLang="en-US" sz="3200" dirty="0" smtClean="0"/>
              <a:t>Hip and rump</a:t>
            </a:r>
          </a:p>
          <a:p>
            <a:pPr marL="990600" lvl="1" indent="-533400" eaLnBrk="1" hangingPunct="1"/>
            <a:r>
              <a:rPr lang="en-US" altLang="en-US" sz="3200" dirty="0" smtClean="0"/>
              <a:t>Back</a:t>
            </a:r>
          </a:p>
          <a:p>
            <a:pPr marL="990600" lvl="1" indent="-533400" eaLnBrk="1" hangingPunct="1"/>
            <a:r>
              <a:rPr lang="en-US" altLang="en-US" sz="3200" dirty="0" smtClean="0"/>
              <a:t>Shoulder</a:t>
            </a:r>
          </a:p>
          <a:p>
            <a:pPr marL="609600" indent="-609600" eaLnBrk="1" hangingPunct="1">
              <a:buFontTx/>
              <a:buBlip>
                <a:blip r:embed="rId3"/>
              </a:buBlip>
            </a:pPr>
            <a:endParaRPr lang="en-US" altLang="en-US" dirty="0" smtClean="0"/>
          </a:p>
        </p:txBody>
      </p:sp>
      <p:pic>
        <p:nvPicPr>
          <p:cNvPr id="7173" name="Picture 4" descr="musclepigbut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19400"/>
            <a:ext cx="2578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50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27E9118-A9E9-4151-B3CE-149D06AC8369}" type="slidenum">
              <a:rPr lang="en-US" altLang="en-US" sz="1400"/>
              <a:pPr eaLnBrk="1" hangingPunct="1"/>
              <a:t>6</a:t>
            </a:fld>
            <a:endParaRPr lang="en-US" altLang="en-US" sz="1400"/>
          </a:p>
        </p:txBody>
      </p:sp>
      <p:sp>
        <p:nvSpPr>
          <p:cNvPr id="8195" name="Rectangle 2"/>
          <p:cNvSpPr>
            <a:spLocks noGrp="1" noChangeArrowheads="1"/>
          </p:cNvSpPr>
          <p:nvPr>
            <p:ph type="title"/>
          </p:nvPr>
        </p:nvSpPr>
        <p:spPr/>
        <p:txBody>
          <a:bodyPr/>
          <a:lstStyle/>
          <a:p>
            <a:pPr eaLnBrk="1" hangingPunct="1"/>
            <a:r>
              <a:rPr lang="en-US" altLang="en-US" smtClean="0"/>
              <a:t>Capacity</a:t>
            </a:r>
          </a:p>
        </p:txBody>
      </p:sp>
      <p:sp>
        <p:nvSpPr>
          <p:cNvPr id="8196" name="Rectangle 3"/>
          <p:cNvSpPr>
            <a:spLocks noGrp="1" noChangeArrowheads="1"/>
          </p:cNvSpPr>
          <p:nvPr>
            <p:ph type="body" idx="1"/>
          </p:nvPr>
        </p:nvSpPr>
        <p:spPr/>
        <p:txBody>
          <a:bodyPr/>
          <a:lstStyle/>
          <a:p>
            <a:r>
              <a:rPr lang="en-US" altLang="en-US" sz="3600" dirty="0" smtClean="0"/>
              <a:t>Also referred to as volume</a:t>
            </a:r>
          </a:p>
          <a:p>
            <a:r>
              <a:rPr lang="en-US" altLang="en-US" sz="3600" dirty="0" smtClean="0"/>
              <a:t>Considerations:</a:t>
            </a:r>
          </a:p>
          <a:p>
            <a:pPr lvl="1"/>
            <a:r>
              <a:rPr lang="en-US" altLang="en-US" sz="3200" dirty="0" smtClean="0"/>
              <a:t>Spring and shape of rib</a:t>
            </a:r>
          </a:p>
          <a:p>
            <a:pPr lvl="1"/>
            <a:r>
              <a:rPr lang="en-US" altLang="en-US" sz="3200" dirty="0" smtClean="0"/>
              <a:t>Depth of body</a:t>
            </a:r>
          </a:p>
          <a:p>
            <a:pPr lvl="1"/>
            <a:r>
              <a:rPr lang="en-US" altLang="en-US" sz="3200" dirty="0" smtClean="0"/>
              <a:t>Length of body</a:t>
            </a:r>
          </a:p>
          <a:p>
            <a:pPr lvl="1"/>
            <a:r>
              <a:rPr lang="en-US" altLang="en-US" sz="3200" dirty="0" smtClean="0"/>
              <a:t>Width of body</a:t>
            </a:r>
          </a:p>
        </p:txBody>
      </p:sp>
      <p:pic>
        <p:nvPicPr>
          <p:cNvPr id="8197" name="Picture 4" descr="flabr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3300413"/>
            <a:ext cx="31210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5"/>
          <p:cNvSpPr>
            <a:spLocks noChangeArrowheads="1"/>
          </p:cNvSpPr>
          <p:nvPr/>
        </p:nvSpPr>
        <p:spPr bwMode="auto">
          <a:xfrm>
            <a:off x="5791200" y="3276600"/>
            <a:ext cx="3048000" cy="2667000"/>
          </a:xfrm>
          <a:custGeom>
            <a:avLst/>
            <a:gdLst>
              <a:gd name="T0" fmla="*/ 215053333 w 21600"/>
              <a:gd name="T1" fmla="*/ 0 h 21600"/>
              <a:gd name="T2" fmla="*/ 62982687 w 21600"/>
              <a:gd name="T3" fmla="*/ 48221212 h 21600"/>
              <a:gd name="T4" fmla="*/ 0 w 21600"/>
              <a:gd name="T5" fmla="*/ 164650208 h 21600"/>
              <a:gd name="T6" fmla="*/ 62982687 w 21600"/>
              <a:gd name="T7" fmla="*/ 281079328 h 21600"/>
              <a:gd name="T8" fmla="*/ 215053333 w 21600"/>
              <a:gd name="T9" fmla="*/ 329300417 h 21600"/>
              <a:gd name="T10" fmla="*/ 367123980 w 21600"/>
              <a:gd name="T11" fmla="*/ 281079328 h 21600"/>
              <a:gd name="T12" fmla="*/ 430106667 w 21600"/>
              <a:gd name="T13" fmla="*/ 164650208 h 21600"/>
              <a:gd name="T14" fmla="*/ 367123980 w 21600"/>
              <a:gd name="T15" fmla="*/ 4822121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102" y="17450"/>
                </a:moveTo>
                <a:cubicBezTo>
                  <a:pt x="19758" y="15631"/>
                  <a:pt x="20677" y="13260"/>
                  <a:pt x="20677" y="10800"/>
                </a:cubicBezTo>
                <a:cubicBezTo>
                  <a:pt x="20677" y="5345"/>
                  <a:pt x="16254" y="923"/>
                  <a:pt x="10800" y="923"/>
                </a:cubicBezTo>
                <a:cubicBezTo>
                  <a:pt x="8339" y="922"/>
                  <a:pt x="5968" y="1841"/>
                  <a:pt x="4149" y="3497"/>
                </a:cubicBezTo>
                <a:lnTo>
                  <a:pt x="18102" y="17450"/>
                </a:lnTo>
                <a:close/>
                <a:moveTo>
                  <a:pt x="3497" y="4149"/>
                </a:moveTo>
                <a:cubicBezTo>
                  <a:pt x="1841" y="5968"/>
                  <a:pt x="923" y="8339"/>
                  <a:pt x="923" y="10799"/>
                </a:cubicBezTo>
                <a:cubicBezTo>
                  <a:pt x="923" y="16254"/>
                  <a:pt x="5345" y="20677"/>
                  <a:pt x="10800" y="20677"/>
                </a:cubicBezTo>
                <a:cubicBezTo>
                  <a:pt x="13260" y="20677"/>
                  <a:pt x="15631" y="19758"/>
                  <a:pt x="17450" y="18102"/>
                </a:cubicBezTo>
                <a:lnTo>
                  <a:pt x="3497" y="4149"/>
                </a:lnTo>
                <a:close/>
              </a:path>
            </a:pathLst>
          </a:cu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98997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46FEA42-BE7C-4049-84FF-551DF1A4A2E2}" type="slidenum">
              <a:rPr lang="en-US" altLang="en-US" sz="1400"/>
              <a:pPr eaLnBrk="1" hangingPunct="1"/>
              <a:t>7</a:t>
            </a:fld>
            <a:endParaRPr lang="en-US" altLang="en-US" sz="1400"/>
          </a:p>
        </p:txBody>
      </p:sp>
      <p:sp>
        <p:nvSpPr>
          <p:cNvPr id="9219" name="Rectangle 2"/>
          <p:cNvSpPr>
            <a:spLocks noGrp="1" noChangeArrowheads="1"/>
          </p:cNvSpPr>
          <p:nvPr>
            <p:ph type="title"/>
          </p:nvPr>
        </p:nvSpPr>
        <p:spPr/>
        <p:txBody>
          <a:bodyPr/>
          <a:lstStyle/>
          <a:p>
            <a:pPr eaLnBrk="1" hangingPunct="1"/>
            <a:r>
              <a:rPr lang="en-US" altLang="en-US" smtClean="0"/>
              <a:t>Frame Size</a:t>
            </a:r>
          </a:p>
        </p:txBody>
      </p:sp>
      <p:sp>
        <p:nvSpPr>
          <p:cNvPr id="9220" name="Rectangle 3"/>
          <p:cNvSpPr>
            <a:spLocks noGrp="1" noChangeArrowheads="1"/>
          </p:cNvSpPr>
          <p:nvPr>
            <p:ph type="body" idx="1"/>
          </p:nvPr>
        </p:nvSpPr>
        <p:spPr/>
        <p:txBody>
          <a:bodyPr/>
          <a:lstStyle/>
          <a:p>
            <a:r>
              <a:rPr lang="en-US" altLang="en-US" sz="3600" dirty="0" smtClean="0"/>
              <a:t>Skeletal size</a:t>
            </a:r>
          </a:p>
          <a:p>
            <a:r>
              <a:rPr lang="en-US" altLang="en-US" sz="3600" dirty="0" smtClean="0"/>
              <a:t>Used in moderation in beef cattle</a:t>
            </a:r>
          </a:p>
          <a:p>
            <a:r>
              <a:rPr lang="en-US" altLang="en-US" sz="3600" dirty="0" smtClean="0"/>
              <a:t>Indicators:</a:t>
            </a:r>
          </a:p>
          <a:p>
            <a:pPr lvl="1" eaLnBrk="1" hangingPunct="1"/>
            <a:r>
              <a:rPr lang="en-US" altLang="en-US" sz="3200" dirty="0" smtClean="0"/>
              <a:t>Length of body</a:t>
            </a:r>
          </a:p>
          <a:p>
            <a:pPr lvl="1" eaLnBrk="1" hangingPunct="1"/>
            <a:r>
              <a:rPr lang="en-US" altLang="en-US" sz="3200" dirty="0" smtClean="0"/>
              <a:t>Length of cannon bone</a:t>
            </a:r>
          </a:p>
          <a:p>
            <a:pPr lvl="1" eaLnBrk="1" hangingPunct="1"/>
            <a:r>
              <a:rPr lang="en-US" altLang="en-US" sz="3200" dirty="0" smtClean="0"/>
              <a:t>Height</a:t>
            </a:r>
          </a:p>
          <a:p>
            <a:pPr lvl="1" eaLnBrk="1" hangingPunct="1"/>
            <a:r>
              <a:rPr lang="en-US" altLang="en-US" sz="3200" dirty="0" smtClean="0"/>
              <a:t>Length of face and neck</a:t>
            </a:r>
          </a:p>
        </p:txBody>
      </p:sp>
      <p:pic>
        <p:nvPicPr>
          <p:cNvPr id="9221" name="Picture 7" descr="horsele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887" y="2971800"/>
            <a:ext cx="37306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539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1EB5817-AEF9-4184-AA88-BD25483FC221}" type="slidenum">
              <a:rPr lang="en-US" altLang="en-US" sz="1400"/>
              <a:pPr eaLnBrk="1" hangingPunct="1"/>
              <a:t>8</a:t>
            </a:fld>
            <a:endParaRPr lang="en-US" altLang="en-US" sz="1400"/>
          </a:p>
        </p:txBody>
      </p:sp>
      <p:sp>
        <p:nvSpPr>
          <p:cNvPr id="10243" name="Rectangle 2"/>
          <p:cNvSpPr>
            <a:spLocks noGrp="1" noChangeArrowheads="1"/>
          </p:cNvSpPr>
          <p:nvPr>
            <p:ph type="title"/>
          </p:nvPr>
        </p:nvSpPr>
        <p:spPr/>
        <p:txBody>
          <a:bodyPr/>
          <a:lstStyle/>
          <a:p>
            <a:pPr eaLnBrk="1" hangingPunct="1"/>
            <a:r>
              <a:rPr lang="en-US" altLang="en-US" smtClean="0"/>
              <a:t>Condition</a:t>
            </a:r>
          </a:p>
        </p:txBody>
      </p:sp>
      <p:sp>
        <p:nvSpPr>
          <p:cNvPr id="10244" name="Rectangle 3"/>
          <p:cNvSpPr>
            <a:spLocks noGrp="1" noChangeArrowheads="1"/>
          </p:cNvSpPr>
          <p:nvPr>
            <p:ph type="body" idx="1"/>
          </p:nvPr>
        </p:nvSpPr>
        <p:spPr/>
        <p:txBody>
          <a:bodyPr/>
          <a:lstStyle/>
          <a:p>
            <a:r>
              <a:rPr lang="en-US" altLang="en-US" dirty="0" smtClean="0"/>
              <a:t>The degree of fatness</a:t>
            </a:r>
          </a:p>
          <a:p>
            <a:pPr lvl="1" eaLnBrk="1" hangingPunct="1">
              <a:buFont typeface="Arial" panose="020B0604020202020204" pitchFamily="34" charset="0"/>
              <a:buChar char="‒"/>
            </a:pPr>
            <a:r>
              <a:rPr lang="en-US" altLang="en-US" dirty="0" smtClean="0"/>
              <a:t>Also referred to as finish or leanness in market animals</a:t>
            </a:r>
          </a:p>
          <a:p>
            <a:r>
              <a:rPr lang="en-US" altLang="en-US" dirty="0" smtClean="0"/>
              <a:t>Market animals need adequate quantity for meat quality</a:t>
            </a:r>
          </a:p>
          <a:p>
            <a:r>
              <a:rPr lang="en-US" altLang="en-US" dirty="0" smtClean="0"/>
              <a:t>Breeding animals need adequate quantity for health and reproductive soundness</a:t>
            </a:r>
          </a:p>
        </p:txBody>
      </p:sp>
    </p:spTree>
    <p:extLst>
      <p:ext uri="{BB962C8B-B14F-4D97-AF65-F5344CB8AC3E}">
        <p14:creationId xmlns:p14="http://schemas.microsoft.com/office/powerpoint/2010/main" val="1140415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8CEE5F8-EC21-4141-BB35-12D8272F1E35}" type="slidenum">
              <a:rPr lang="en-US" altLang="en-US" sz="1400"/>
              <a:pPr eaLnBrk="1" hangingPunct="1"/>
              <a:t>9</a:t>
            </a:fld>
            <a:endParaRPr lang="en-US" altLang="en-US" sz="1400"/>
          </a:p>
        </p:txBody>
      </p:sp>
      <p:sp>
        <p:nvSpPr>
          <p:cNvPr id="11267" name="Rectangle 2"/>
          <p:cNvSpPr>
            <a:spLocks noGrp="1" noChangeArrowheads="1"/>
          </p:cNvSpPr>
          <p:nvPr>
            <p:ph type="title"/>
          </p:nvPr>
        </p:nvSpPr>
        <p:spPr/>
        <p:txBody>
          <a:bodyPr/>
          <a:lstStyle/>
          <a:p>
            <a:pPr eaLnBrk="1" hangingPunct="1"/>
            <a:r>
              <a:rPr lang="en-US" altLang="en-US" smtClean="0"/>
              <a:t>Structural Soundness</a:t>
            </a:r>
          </a:p>
        </p:txBody>
      </p:sp>
      <p:sp>
        <p:nvSpPr>
          <p:cNvPr id="11268" name="Rectangle 3"/>
          <p:cNvSpPr>
            <a:spLocks noGrp="1" noChangeArrowheads="1"/>
          </p:cNvSpPr>
          <p:nvPr>
            <p:ph type="body" idx="1"/>
          </p:nvPr>
        </p:nvSpPr>
        <p:spPr/>
        <p:txBody>
          <a:bodyPr/>
          <a:lstStyle/>
          <a:p>
            <a:r>
              <a:rPr lang="en-US" altLang="en-US" dirty="0" smtClean="0"/>
              <a:t>The physical condition of the skeletal structure, especially the feet and legs, of an animal.</a:t>
            </a:r>
          </a:p>
          <a:p>
            <a:r>
              <a:rPr lang="en-US" altLang="en-US" dirty="0" smtClean="0"/>
              <a:t>Considerations</a:t>
            </a:r>
          </a:p>
          <a:p>
            <a:pPr lvl="1"/>
            <a:r>
              <a:rPr lang="en-US" altLang="en-US" dirty="0" smtClean="0"/>
              <a:t>Levelness of top and hip</a:t>
            </a:r>
          </a:p>
          <a:p>
            <a:pPr lvl="1"/>
            <a:r>
              <a:rPr lang="en-US" altLang="en-US" dirty="0" smtClean="0"/>
              <a:t>Angle to shoulder, pastern, hock</a:t>
            </a:r>
          </a:p>
          <a:p>
            <a:pPr lvl="1"/>
            <a:r>
              <a:rPr lang="en-US" altLang="en-US" dirty="0" smtClean="0"/>
              <a:t>Ease of movement</a:t>
            </a:r>
          </a:p>
          <a:p>
            <a:pPr eaLnBrk="1" hangingPunct="1">
              <a:buFontTx/>
              <a:buBlip>
                <a:blip r:embed="rId3"/>
              </a:buBlip>
            </a:pPr>
            <a:endParaRPr lang="en-US" altLang="en-US" dirty="0" smtClean="0"/>
          </a:p>
        </p:txBody>
      </p:sp>
    </p:spTree>
    <p:extLst>
      <p:ext uri="{BB962C8B-B14F-4D97-AF65-F5344CB8AC3E}">
        <p14:creationId xmlns:p14="http://schemas.microsoft.com/office/powerpoint/2010/main" val="4111748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NRE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4A4B9C7-0CBB-4085-BC5B-DF58E3FDDE9E}" vid="{C8A44CDA-ABAE-4FB4-89C2-E4368F67DA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ASA_PPT</Template>
  <TotalTime>85</TotalTime>
  <Words>1268</Words>
  <Application>Microsoft Office PowerPoint</Application>
  <PresentationFormat>On-screen Show (4:3)</PresentationFormat>
  <Paragraphs>175</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NRE_PowerPoint_Template</vt:lpstr>
      <vt:lpstr>PowerPoint Presentation</vt:lpstr>
      <vt:lpstr>Animal Conformation</vt:lpstr>
      <vt:lpstr>What Is Conformation?</vt:lpstr>
      <vt:lpstr>Conformation Priorities in  Animal Selection</vt:lpstr>
      <vt:lpstr>Muscularity</vt:lpstr>
      <vt:lpstr>Capacity</vt:lpstr>
      <vt:lpstr>Frame Size</vt:lpstr>
      <vt:lpstr>Condition</vt:lpstr>
      <vt:lpstr>Structural Soundness</vt:lpstr>
      <vt:lpstr>Balance</vt:lpstr>
      <vt:lpstr>Udder or Underline</vt:lpstr>
      <vt:lpstr>Sex Character</vt:lpstr>
      <vt:lpstr>Breed Character</vt:lpstr>
      <vt:lpstr>References</vt:lpstr>
    </vt:vector>
  </TitlesOfParts>
  <Manager>Dan Jansen</Manager>
  <Company>Curriculum for Agricultural Science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Conformation</dc:title>
  <dc:subject>ASA - Lesson 9.2 In Search of the Ideal Animal</dc:subject>
  <dc:creator>Marlene Mensch</dc:creator>
  <cp:lastModifiedBy>Leslie Fairchild</cp:lastModifiedBy>
  <cp:revision>14</cp:revision>
  <dcterms:created xsi:type="dcterms:W3CDTF">2015-01-14T17:31:24Z</dcterms:created>
  <dcterms:modified xsi:type="dcterms:W3CDTF">2015-04-13T18:10:33Z</dcterms:modified>
</cp:coreProperties>
</file>