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56" r:id="rId2"/>
    <p:sldId id="258" r:id="rId3"/>
    <p:sldId id="272" r:id="rId4"/>
    <p:sldId id="274" r:id="rId5"/>
    <p:sldId id="273" r:id="rId6"/>
    <p:sldId id="275" r:id="rId7"/>
    <p:sldId id="276" r:id="rId8"/>
    <p:sldId id="277" r:id="rId9"/>
    <p:sldId id="278" r:id="rId10"/>
    <p:sldId id="279" r:id="rId11"/>
    <p:sldId id="280" r:id="rId12"/>
    <p:sldId id="281" r:id="rId13"/>
    <p:sldId id="282" r:id="rId14"/>
    <p:sldId id="283" r:id="rId15"/>
    <p:sldId id="257"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2729" autoAdjust="0"/>
  </p:normalViewPr>
  <p:slideViewPr>
    <p:cSldViewPr>
      <p:cViewPr varScale="1">
        <p:scale>
          <a:sx n="54" d="100"/>
          <a:sy n="54" d="100"/>
        </p:scale>
        <p:origin x="1594"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324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latin typeface="Arial" pitchFamily="34" charset="0"/>
                <a:cs typeface="Arial" pitchFamily="34" charset="0"/>
              </a:rPr>
              <a:t>Animal Behavior and Handling</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733800" y="0"/>
            <a:ext cx="31226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    </a:t>
            </a:r>
          </a:p>
          <a:p>
            <a:r>
              <a:rPr lang="en-US" dirty="0" smtClean="0">
                <a:latin typeface="Arial" pitchFamily="34" charset="0"/>
                <a:cs typeface="Arial" pitchFamily="34" charset="0"/>
              </a:rPr>
              <a:t>Unit 3 – Lesson 3.2 Manipulating Manners</a:t>
            </a:r>
            <a:endParaRPr lang="en-US"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33528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cs typeface="Arial" pitchFamily="34" charset="0"/>
              </a:defRPr>
            </a:lvl1pPr>
          </a:lstStyle>
          <a:p>
            <a:r>
              <a:rPr lang="en-US" dirty="0" smtClean="0"/>
              <a:t>Animal Behavior and Handling</a:t>
            </a:r>
            <a:endParaRPr lang="en-US" dirty="0"/>
          </a:p>
        </p:txBody>
      </p:sp>
      <p:sp>
        <p:nvSpPr>
          <p:cNvPr id="3" name="Date Placeholder 2"/>
          <p:cNvSpPr>
            <a:spLocks noGrp="1"/>
          </p:cNvSpPr>
          <p:nvPr>
            <p:ph type="dt" idx="1"/>
          </p:nvPr>
        </p:nvSpPr>
        <p:spPr>
          <a:xfrm>
            <a:off x="3657600" y="0"/>
            <a:ext cx="3198813" cy="457200"/>
          </a:xfrm>
          <a:prstGeom prst="rect">
            <a:avLst/>
          </a:prstGeom>
        </p:spPr>
        <p:txBody>
          <a:bodyPr vert="horz" lIns="91440" tIns="45720" rIns="91440" bIns="45720"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3– Lesson 3.2 Manipulating Manners</a:t>
            </a:r>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3276600" cy="457200"/>
          </a:xfrm>
          <a:prstGeom prst="rect">
            <a:avLst/>
          </a:prstGeom>
        </p:spPr>
        <p:txBody>
          <a:bodyPr vert="horz" lIns="91440" tIns="45720" rIns="91440" bIns="45720"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70513" y="8685213"/>
            <a:ext cx="1066892" cy="420660"/>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Animal Behavior and Handling</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3 – </a:t>
            </a:r>
            <a:r>
              <a:rPr lang="en-US" dirty="0">
                <a:latin typeface="Arial" pitchFamily="34" charset="0"/>
                <a:cs typeface="Arial" pitchFamily="34" charset="0"/>
              </a:rPr>
              <a:t>Lesson 3.2 Manipulating Manners</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867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867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51AAE250-A642-45F9-A523-38DA8855824B}" type="slidenum">
              <a:rPr lang="en-US" altLang="en-US" sz="1200"/>
              <a:pPr/>
              <a:t>10</a:t>
            </a:fld>
            <a:endParaRPr lang="en-US" altLang="en-US" sz="1200"/>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b="1" dirty="0" smtClean="0">
                <a:latin typeface="Arial" panose="020B0604020202020204" pitchFamily="34" charset="0"/>
              </a:rPr>
              <a:t>Teacher Note</a:t>
            </a:r>
            <a:r>
              <a:rPr lang="en-US" altLang="en-US" b="1" baseline="0" dirty="0" smtClean="0">
                <a:latin typeface="Arial" panose="020B0604020202020204" pitchFamily="34" charset="0"/>
              </a:rPr>
              <a:t> - </a:t>
            </a:r>
            <a:r>
              <a:rPr lang="en-US" altLang="en-US" b="1" dirty="0" smtClean="0">
                <a:latin typeface="Arial" panose="020B0604020202020204" pitchFamily="34" charset="0"/>
              </a:rPr>
              <a:t>Illusions</a:t>
            </a:r>
            <a:r>
              <a:rPr lang="en-US" altLang="en-US" dirty="0" smtClean="0">
                <a:latin typeface="Arial" panose="020B0604020202020204" pitchFamily="34" charset="0"/>
              </a:rPr>
              <a:t>: Give each student two pennies and ask them to hold the pennies stacked between their thumb and forefinger. Instruct students to rub the pennies back and forth quickly. Ask students what they see. Many will respond that they see three pennies. Ask why that is. As students discuss the illusion, ask them how they can rationalize the appearance of a third penny. If an animal sees something they do not immediately recognize and understand, how do they react?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Animals will typically react with fear to visual objects they do not understand. This triggers a fight or flight response. Some very tame animals can overcome the fear and remain calm.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Their range of vision is much wider than that of a person causing them to be easily distracted. The blind spot of animals is directly behind them and a person in that area will cause the animal to turn around and face the person.</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When designing livestock facilities, solid-siding is ideal as it allows fewer distractions. Any changes in lighting, flooring, and color may cause an animal to balk. Trash, clothing, or other items left laying or hanging around animal handling areas may frighten animals. </a:t>
            </a:r>
          </a:p>
        </p:txBody>
      </p:sp>
    </p:spTree>
    <p:extLst>
      <p:ext uri="{BB962C8B-B14F-4D97-AF65-F5344CB8AC3E}">
        <p14:creationId xmlns:p14="http://schemas.microsoft.com/office/powerpoint/2010/main" val="11126341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969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97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4A42B578-6BA4-4AB4-BCBD-8F8E73CF6332}" type="slidenum">
              <a:rPr lang="en-US" altLang="en-US" sz="1200"/>
              <a:pPr/>
              <a:t>11</a:t>
            </a:fld>
            <a:endParaRPr lang="en-US" altLang="en-US" sz="1200"/>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Animals do not possess logic that allows them to reason and rationalize sound or visual distractions. They react instinctively and tend to move away from distractions. Unexpected and loud noises in areas may cause stress and fright in animals and they may associate those handling facilities with that stress and fear in the future.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Think about when you were young and had to get shots to go to school. The next time you were supposed to visit the doctor, did you want to go? Probably not, because you associated the doctor’s office with the pain of shots. That is why they typically give children stickers and suckers at the end of a visit – to leave kids with a positive association.</a:t>
            </a:r>
          </a:p>
        </p:txBody>
      </p:sp>
    </p:spTree>
    <p:extLst>
      <p:ext uri="{BB962C8B-B14F-4D97-AF65-F5344CB8AC3E}">
        <p14:creationId xmlns:p14="http://schemas.microsoft.com/office/powerpoint/2010/main" val="1511058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3072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3072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307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4E156CBD-011E-4D36-BAB3-139215CE06EC}" type="slidenum">
              <a:rPr lang="en-US" altLang="en-US" sz="1200"/>
              <a:pPr/>
              <a:t>12</a:t>
            </a:fld>
            <a:endParaRPr lang="en-US" altLang="en-US" sz="1200"/>
          </a:p>
        </p:txBody>
      </p:sp>
      <p:sp>
        <p:nvSpPr>
          <p:cNvPr id="30726" name="Rectangle 2"/>
          <p:cNvSpPr>
            <a:spLocks noGrp="1" noRot="1" noChangeAspect="1" noChangeArrowheads="1" noTextEdit="1"/>
          </p:cNvSpPr>
          <p:nvPr>
            <p:ph type="sldImg"/>
          </p:nvPr>
        </p:nvSpPr>
        <p:spPr>
          <a:ln/>
        </p:spPr>
      </p:sp>
      <p:sp>
        <p:nvSpPr>
          <p:cNvPr id="307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 flight zone of an animal is its personal space or bubble. The size of a flight zone is dependent on the tameness of the animal. Very tame animals will have little to no flight zone and allow people to approach and touch them. Wild animals may have a very large flight zone and spook at the appearance or smell of other animals and people. </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When a person enters the flight zone of an animal, the animal turns and moves away. When a person is outside the flight zone, animals will face and look at the person.</a:t>
            </a:r>
          </a:p>
        </p:txBody>
      </p:sp>
    </p:spTree>
    <p:extLst>
      <p:ext uri="{BB962C8B-B14F-4D97-AF65-F5344CB8AC3E}">
        <p14:creationId xmlns:p14="http://schemas.microsoft.com/office/powerpoint/2010/main" val="28662824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3174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3174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317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4CBA8CA1-13B8-476B-B007-29FF2F040D02}" type="slidenum">
              <a:rPr lang="en-US" altLang="en-US" sz="1200"/>
              <a:pPr/>
              <a:t>13</a:t>
            </a:fld>
            <a:endParaRPr lang="en-US" altLang="en-US" sz="1200"/>
          </a:p>
        </p:txBody>
      </p:sp>
      <p:sp>
        <p:nvSpPr>
          <p:cNvPr id="31750" name="Rectangle 2"/>
          <p:cNvSpPr>
            <a:spLocks noGrp="1" noRot="1" noChangeAspect="1" noChangeArrowheads="1" noTextEdit="1"/>
          </p:cNvSpPr>
          <p:nvPr>
            <p:ph type="sldImg"/>
          </p:nvPr>
        </p:nvSpPr>
        <p:spPr>
          <a:ln/>
        </p:spPr>
      </p:sp>
      <p:sp>
        <p:nvSpPr>
          <p:cNvPr id="317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20000"/>
              </a:spcBef>
            </a:pPr>
            <a:r>
              <a:rPr lang="en-US" altLang="en-US" smtClean="0">
                <a:latin typeface="Arial" panose="020B0604020202020204" pitchFamily="34" charset="0"/>
              </a:rPr>
              <a:t>When studying a flight zone, the point of balance or area where an animal will change direction of movement, is the shoulder. Within the flight zone, a handler standing in front of the shoulder will cause the animal to move backward whereas a handler standing behind the shoulder will cause the animal to move forward.</a:t>
            </a:r>
          </a:p>
          <a:p>
            <a:pPr>
              <a:lnSpc>
                <a:spcPct val="80000"/>
              </a:lnSpc>
              <a:spcBef>
                <a:spcPct val="20000"/>
              </a:spcBef>
            </a:pPr>
            <a:endParaRPr lang="en-US" altLang="en-US" smtClean="0">
              <a:latin typeface="Arial" panose="020B0604020202020204" pitchFamily="34" charset="0"/>
            </a:endParaRPr>
          </a:p>
          <a:p>
            <a:pPr>
              <a:lnSpc>
                <a:spcPct val="80000"/>
              </a:lnSpc>
              <a:spcBef>
                <a:spcPct val="20000"/>
              </a:spcBef>
            </a:pPr>
            <a:r>
              <a:rPr lang="en-US" altLang="en-US" smtClean="0">
                <a:latin typeface="Arial" panose="020B0604020202020204" pitchFamily="34" charset="0"/>
              </a:rPr>
              <a:t>Reference:</a:t>
            </a:r>
          </a:p>
          <a:p>
            <a:pPr>
              <a:lnSpc>
                <a:spcPct val="80000"/>
              </a:lnSpc>
              <a:spcBef>
                <a:spcPct val="20000"/>
              </a:spcBef>
            </a:pPr>
            <a:r>
              <a:rPr lang="en-US" altLang="en-US" smtClean="0">
                <a:latin typeface="Arial" panose="020B0604020202020204" pitchFamily="34" charset="0"/>
              </a:rPr>
              <a:t>Grandin, T. (2008). </a:t>
            </a:r>
            <a:r>
              <a:rPr lang="en-US" altLang="en-US" i="1" smtClean="0">
                <a:latin typeface="Arial" panose="020B0604020202020204" pitchFamily="34" charset="0"/>
              </a:rPr>
              <a:t>Understanding flight zone and point of balance</a:t>
            </a:r>
            <a:r>
              <a:rPr lang="en-US" altLang="en-US" smtClean="0">
                <a:latin typeface="Arial" panose="020B0604020202020204" pitchFamily="34" charset="0"/>
              </a:rPr>
              <a:t>. Retrieved December 31, 2008, from http://www.grandin.com/behaviour/principles/flight.zone.html. </a:t>
            </a:r>
          </a:p>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188585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3277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32772" name="Slide Image Placeholder 1"/>
          <p:cNvSpPr>
            <a:spLocks noGrp="1" noRot="1" noChangeAspect="1" noTextEdit="1"/>
          </p:cNvSpPr>
          <p:nvPr>
            <p:ph type="sldImg"/>
          </p:nvPr>
        </p:nvSpPr>
        <p:spPr>
          <a:ln/>
        </p:spPr>
      </p:sp>
      <p:sp>
        <p:nvSpPr>
          <p:cNvPr id="3277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Safe and calm handling of animals lowers stress of both the handler and the animal. </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FCDDD4FA-1A4D-492C-879D-FC6C7A450DAE}" type="slidenum">
              <a:rPr lang="en-US" altLang="en-US" sz="1200"/>
              <a:pPr/>
              <a:t>14</a:t>
            </a:fld>
            <a:endParaRPr lang="en-US" altLang="en-US" sz="1200"/>
          </a:p>
        </p:txBody>
      </p:sp>
    </p:spTree>
    <p:extLst>
      <p:ext uri="{BB962C8B-B14F-4D97-AF65-F5344CB8AC3E}">
        <p14:creationId xmlns:p14="http://schemas.microsoft.com/office/powerpoint/2010/main" val="36601500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15</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smtClean="0">
                <a:latin typeface="Arial" pitchFamily="34" charset="0"/>
                <a:cs typeface="Arial"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a:t>Animal Behavior and Handling</a:t>
            </a:r>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3 – </a:t>
            </a:r>
            <a:r>
              <a:rPr lang="en-US" dirty="0">
                <a:latin typeface="Arial" pitchFamily="34" charset="0"/>
                <a:cs typeface="Arial" pitchFamily="34" charset="0"/>
              </a:rPr>
              <a:t>Lesson 3.2 Manipulating Manners</a:t>
            </a:r>
            <a:endParaRPr lang="en-US" dirty="0"/>
          </a:p>
        </p:txBody>
      </p:sp>
    </p:spTree>
    <p:extLst>
      <p:ext uri="{BB962C8B-B14F-4D97-AF65-F5344CB8AC3E}">
        <p14:creationId xmlns:p14="http://schemas.microsoft.com/office/powerpoint/2010/main" val="336436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6" name="Header Placeholder 5"/>
          <p:cNvSpPr>
            <a:spLocks noGrp="1"/>
          </p:cNvSpPr>
          <p:nvPr>
            <p:ph type="hdr" sz="quarter" idx="12"/>
          </p:nvPr>
        </p:nvSpPr>
        <p:spPr/>
        <p:txBody>
          <a:bodyPr/>
          <a:lstStyle/>
          <a:p>
            <a:r>
              <a:rPr lang="en-US" dirty="0" smtClean="0"/>
              <a:t>Animal Behavior and Handling</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3 – Lesson 3.2 Manipulating Manners</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150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150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15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5235A00E-1B2B-4279-8303-B5F3AEA41D6F}" type="slidenum">
              <a:rPr lang="en-US" altLang="en-US" sz="1200"/>
              <a:pPr/>
              <a:t>3</a:t>
            </a:fld>
            <a:endParaRPr lang="en-US" altLang="en-US" sz="1200"/>
          </a:p>
        </p:txBody>
      </p:sp>
      <p:sp>
        <p:nvSpPr>
          <p:cNvPr id="21510" name="Rectangle 2"/>
          <p:cNvSpPr>
            <a:spLocks noGrp="1" noRot="1" noChangeAspect="1" noChangeArrowheads="1" noTextEdit="1"/>
          </p:cNvSpPr>
          <p:nvPr>
            <p:ph type="sldImg"/>
          </p:nvPr>
        </p:nvSpPr>
        <p:spPr>
          <a:ln/>
        </p:spPr>
      </p:sp>
      <p:sp>
        <p:nvSpPr>
          <p:cNvPr id="215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The study of animal behavior allows producers to predict and modify the reactions of animals to their environment. An understanding of basic animal behaviors is necessary before working with, handling, or training animals.</a:t>
            </a:r>
          </a:p>
          <a:p>
            <a:pPr eaLnBrk="1" hangingPunct="1"/>
            <a:endParaRPr lang="en-US" altLang="en-US" dirty="0" smtClean="0">
              <a:latin typeface="Arial" panose="020B0604020202020204" pitchFamily="34" charset="0"/>
            </a:endParaRP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12682929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355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355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35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3562C7F9-4584-46FF-B222-C4FACFB8F321}" type="slidenum">
              <a:rPr lang="en-US" altLang="en-US" sz="1200"/>
              <a:pPr/>
              <a:t>4</a:t>
            </a:fld>
            <a:endParaRPr lang="en-US" altLang="en-US" sz="1200"/>
          </a:p>
        </p:txBody>
      </p:sp>
      <p:sp>
        <p:nvSpPr>
          <p:cNvPr id="23558" name="Rectangle 2"/>
          <p:cNvSpPr>
            <a:spLocks noGrp="1" noRot="1" noChangeAspect="1" noChangeArrowheads="1" noTextEdit="1"/>
          </p:cNvSpPr>
          <p:nvPr>
            <p:ph type="sldImg"/>
          </p:nvPr>
        </p:nvSpPr>
        <p:spPr>
          <a:ln/>
        </p:spPr>
      </p:sp>
      <p:sp>
        <p:nvSpPr>
          <p:cNvPr id="235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There are many types of behaviors of animals that have been studied. Common behaviors include the ones listed on this slide.</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Other behaviors include eliminative – patterns of urination and defecation, and investigative – curiosity about new and different surroundings.</a:t>
            </a:r>
          </a:p>
        </p:txBody>
      </p:sp>
    </p:spTree>
    <p:extLst>
      <p:ext uri="{BB962C8B-B14F-4D97-AF65-F5344CB8AC3E}">
        <p14:creationId xmlns:p14="http://schemas.microsoft.com/office/powerpoint/2010/main" val="1001551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253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253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253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69AB7065-632D-4F7F-937C-7E8258841F4F}" type="slidenum">
              <a:rPr lang="en-US" altLang="en-US" sz="1200"/>
              <a:pPr/>
              <a:t>5</a:t>
            </a:fld>
            <a:endParaRPr lang="en-US" altLang="en-US" sz="1200"/>
          </a:p>
        </p:txBody>
      </p:sp>
      <p:sp>
        <p:nvSpPr>
          <p:cNvPr id="22534" name="Rectangle 2"/>
          <p:cNvSpPr>
            <a:spLocks noGrp="1" noRot="1" noChangeAspect="1" noChangeArrowheads="1" noTextEdit="1"/>
          </p:cNvSpPr>
          <p:nvPr>
            <p:ph type="sldImg"/>
          </p:nvPr>
        </p:nvSpPr>
        <p:spPr>
          <a:ln/>
        </p:spPr>
      </p:sp>
      <p:sp>
        <p:nvSpPr>
          <p:cNvPr id="225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Instinct is the most basic animal behavior. When an animal is exposed to a stimulus they do not recognize, they will react automatically whether it is to fight the stimulus or to turn and run. This is the flight or fight response. These reactions are genetic and animals do not need to learn them. Training can overcome some instinctive behaviors as animals are tamed.</a:t>
            </a:r>
          </a:p>
        </p:txBody>
      </p:sp>
    </p:spTree>
    <p:extLst>
      <p:ext uri="{BB962C8B-B14F-4D97-AF65-F5344CB8AC3E}">
        <p14:creationId xmlns:p14="http://schemas.microsoft.com/office/powerpoint/2010/main" val="4218904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457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458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458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FCAE0412-33E6-4C29-8C36-880C99E3DD69}" type="slidenum">
              <a:rPr lang="en-US" altLang="en-US" sz="1200"/>
              <a:pPr/>
              <a:t>6</a:t>
            </a:fld>
            <a:endParaRPr lang="en-US" altLang="en-US" sz="1200"/>
          </a:p>
        </p:txBody>
      </p:sp>
      <p:sp>
        <p:nvSpPr>
          <p:cNvPr id="24582" name="Rectangle 2"/>
          <p:cNvSpPr>
            <a:spLocks noGrp="1" noRot="1" noChangeAspect="1" noChangeArrowheads="1" noTextEdit="1"/>
          </p:cNvSpPr>
          <p:nvPr>
            <p:ph type="sldImg"/>
          </p:nvPr>
        </p:nvSpPr>
        <p:spPr>
          <a:ln/>
        </p:spPr>
      </p:sp>
      <p:sp>
        <p:nvSpPr>
          <p:cNvPr id="245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Animals communicate in many ways. They often use their body positions to relay messages. The ears laid back on an animal typically communicates anger or aggression whereas ears upright and forward indicates interest and curiosity. Body posture and stance may also be used to determine signs of aggression, fear, dominance, and social order.</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While animals may not use words to communicate, many species talk in a variety of ways. A mother pig will grunt to tell her litter that it is time to eat. Horses whinny and neigh to express fear or concern. A dog may bark to warn of danger or growl aggressively.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Animals will also use smell to mark their territory and rely heavily on smell for many reproductive behaviors.</a:t>
            </a:r>
          </a:p>
          <a:p>
            <a:pPr eaLnBrk="1" hangingPunct="1"/>
            <a:endParaRPr lang="en-US" altLang="en-US" dirty="0" smtClean="0">
              <a:latin typeface="Arial" panose="020B0604020202020204" pitchFamily="34" charset="0"/>
            </a:endParaRPr>
          </a:p>
        </p:txBody>
      </p:sp>
    </p:spTree>
    <p:extLst>
      <p:ext uri="{BB962C8B-B14F-4D97-AF65-F5344CB8AC3E}">
        <p14:creationId xmlns:p14="http://schemas.microsoft.com/office/powerpoint/2010/main" val="725290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56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56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56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653F5717-7BD2-4CD6-A464-3D2A154333F2}" type="slidenum">
              <a:rPr lang="en-US" altLang="en-US" sz="1200"/>
              <a:pPr/>
              <a:t>7</a:t>
            </a:fld>
            <a:endParaRPr lang="en-US" altLang="en-US" sz="1200"/>
          </a:p>
        </p:txBody>
      </p:sp>
      <p:sp>
        <p:nvSpPr>
          <p:cNvPr id="25606" name="Rectangle 2"/>
          <p:cNvSpPr>
            <a:spLocks noGrp="1" noRot="1" noChangeAspect="1" noChangeArrowheads="1" noTextEdit="1"/>
          </p:cNvSpPr>
          <p:nvPr>
            <p:ph type="sldImg"/>
          </p:nvPr>
        </p:nvSpPr>
        <p:spPr>
          <a:ln/>
        </p:spPr>
      </p:sp>
      <p:sp>
        <p:nvSpPr>
          <p:cNvPr id="256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Animals can be trained and can learn many behaviors.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Imprinting can often be done on young animals. One of the most famous cases of imprinting is of the goslings in Austria. Many breeds of ducks and geese will adopt a human or other animal as its companion if it is introduced shortly after hatching. Imprinting also occurs in bottle-raised animals. These animals may become a nuisance as they tend to rely on people throughout life and socialize poorly with other animals. Imprinting is often used to socialize puppies and foals early to interact with people.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Conditioning teaches animals to react to certain conditions. Animals minding an electric fence or cows entering a milking parlor and letting their milk down are examples of conditioning. Operant conditioning trains animals to use certain objects or tools. The automatic </a:t>
            </a:r>
            <a:r>
              <a:rPr lang="en-US" altLang="en-US" dirty="0" err="1" smtClean="0">
                <a:latin typeface="Arial" panose="020B0604020202020204" pitchFamily="34" charset="0"/>
              </a:rPr>
              <a:t>waterers</a:t>
            </a:r>
            <a:r>
              <a:rPr lang="en-US" altLang="en-US" dirty="0" smtClean="0">
                <a:latin typeface="Arial" panose="020B0604020202020204" pitchFamily="34" charset="0"/>
              </a:rPr>
              <a:t> or feeders in hog facilities use operant conditioning to train animals to use the devices.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Habituation occurs when animals get used to a stimulus and choose to ignore it. A good example is training horses not to spook when objects flutter by. This is often done by waving a plastic bag around them progressing to touching them with the bag.</a:t>
            </a:r>
          </a:p>
        </p:txBody>
      </p:sp>
    </p:spTree>
    <p:extLst>
      <p:ext uri="{BB962C8B-B14F-4D97-AF65-F5344CB8AC3E}">
        <p14:creationId xmlns:p14="http://schemas.microsoft.com/office/powerpoint/2010/main" val="4050080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662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662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7FCC95FC-1667-4ED8-BB65-1098D3A1E3D5}" type="slidenum">
              <a:rPr lang="en-US" altLang="en-US" sz="1200"/>
              <a:pPr/>
              <a:t>8</a:t>
            </a:fld>
            <a:endParaRPr lang="en-US" altLang="en-US" sz="1200"/>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Animal producers must understand animal behavior in order to safely and effectively work with them. Three considerations to be aware of before handling an animal are its temperament, how tame it is, and how animals perceive things.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temperament of an animal is highly influenced by its genetics. Several breeds of animals have flightier tendencies than other breeds. Temperament is influenced by the level of fear of an animal and the way in which animals are handled. The level of fear may be lessened through good management practices, such as low-stress handling techniques, training of animals, and positive reinforcement.</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The tameness of an animal also affects the handling strategies. Very tame animals can be challenging to work because they may seek human affection. On the other hand, wild animals are challenging to handle as they are very fearful of humans and seek to be as far away from humans as possible.</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Animals “see” things very differently than people do. They also lack logic and the ability to reason when presented with new or different situations. The next slides discuss animal perceptions in greater detail.</a:t>
            </a:r>
          </a:p>
        </p:txBody>
      </p:sp>
    </p:spTree>
    <p:extLst>
      <p:ext uri="{BB962C8B-B14F-4D97-AF65-F5344CB8AC3E}">
        <p14:creationId xmlns:p14="http://schemas.microsoft.com/office/powerpoint/2010/main" val="901427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smtClean="0"/>
              <a:t>Animal Behavior and Handling</a:t>
            </a:r>
          </a:p>
        </p:txBody>
      </p:sp>
      <p:sp>
        <p:nvSpPr>
          <p:cNvPr id="2765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r>
              <a:rPr lang="en-US" altLang="en-US" sz="1200" dirty="0" smtClean="0"/>
              <a:t>Principles of Agricultural Science – Animal</a:t>
            </a:r>
          </a:p>
          <a:p>
            <a:r>
              <a:rPr lang="en-US" sz="1200" dirty="0">
                <a:cs typeface="Arial" pitchFamily="34" charset="0"/>
              </a:rPr>
              <a:t>Unit </a:t>
            </a:r>
            <a:r>
              <a:rPr lang="en-US" sz="1200" dirty="0" smtClean="0">
                <a:cs typeface="Arial" pitchFamily="34" charset="0"/>
              </a:rPr>
              <a:t>3 – </a:t>
            </a:r>
            <a:r>
              <a:rPr lang="en-US" sz="1200" dirty="0">
                <a:cs typeface="Arial" pitchFamily="34" charset="0"/>
              </a:rPr>
              <a:t>Lesson 3.2 Manipulating Manners</a:t>
            </a:r>
            <a:endParaRPr lang="en-US" sz="1200" dirty="0"/>
          </a:p>
        </p:txBody>
      </p:sp>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lvl="0" defTabSz="914400"/>
            <a:r>
              <a:rPr lang="en-US" sz="1200" dirty="0">
                <a:solidFill>
                  <a:prstClr val="black"/>
                </a:solidFill>
                <a:cs typeface="Arial" pitchFamily="34" charset="0"/>
              </a:rPr>
              <a:t>Curriculum for Agricultural Science Education Copyright 2015</a:t>
            </a:r>
          </a:p>
        </p:txBody>
      </p:sp>
      <p:sp>
        <p:nvSpPr>
          <p:cNvPr id="276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600">
                <a:solidFill>
                  <a:schemeClr val="tx1"/>
                </a:solidFill>
                <a:latin typeface="Arial" panose="020B0604020202020204" pitchFamily="34" charset="0"/>
              </a:defRPr>
            </a:lvl1pPr>
            <a:lvl2pPr marL="742950" indent="-285750" defTabSz="933450">
              <a:defRPr sz="1600">
                <a:solidFill>
                  <a:schemeClr val="tx1"/>
                </a:solidFill>
                <a:latin typeface="Arial" panose="020B0604020202020204" pitchFamily="34" charset="0"/>
              </a:defRPr>
            </a:lvl2pPr>
            <a:lvl3pPr marL="1143000" indent="-228600" defTabSz="933450">
              <a:defRPr sz="1600">
                <a:solidFill>
                  <a:schemeClr val="tx1"/>
                </a:solidFill>
                <a:latin typeface="Arial" panose="020B0604020202020204" pitchFamily="34" charset="0"/>
              </a:defRPr>
            </a:lvl3pPr>
            <a:lvl4pPr marL="1600200" indent="-228600" defTabSz="933450">
              <a:defRPr sz="1600">
                <a:solidFill>
                  <a:schemeClr val="tx1"/>
                </a:solidFill>
                <a:latin typeface="Arial" panose="020B0604020202020204" pitchFamily="34" charset="0"/>
              </a:defRPr>
            </a:lvl4pPr>
            <a:lvl5pPr marL="2057400" indent="-228600" defTabSz="933450">
              <a:defRPr sz="1600">
                <a:solidFill>
                  <a:schemeClr val="tx1"/>
                </a:solidFill>
                <a:latin typeface="Arial" panose="020B0604020202020204" pitchFamily="34" charset="0"/>
              </a:defRPr>
            </a:lvl5pPr>
            <a:lvl6pPr marL="25146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defTabSz="93345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8954BB45-6E14-4D03-8001-E52D8F235150}" type="slidenum">
              <a:rPr lang="en-US" altLang="en-US" sz="1200"/>
              <a:pPr/>
              <a:t>9</a:t>
            </a:fld>
            <a:endParaRPr lang="en-US" altLang="en-US" sz="1200"/>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New items or noises are referred to as novelty. Novel items both intrigue animals and frighten them. </a:t>
            </a:r>
          </a:p>
        </p:txBody>
      </p:sp>
    </p:spTree>
    <p:extLst>
      <p:ext uri="{BB962C8B-B14F-4D97-AF65-F5344CB8AC3E}">
        <p14:creationId xmlns:p14="http://schemas.microsoft.com/office/powerpoint/2010/main" val="26361634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grandin.com/behaviour/principles/flight.zone.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randin.com/index.htm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494A7632-21BF-439E-AC0C-7470CED3BAAE}" type="slidenum">
              <a:rPr lang="en-US" altLang="en-US" sz="1400"/>
              <a:pPr/>
              <a:t>10</a:t>
            </a:fld>
            <a:endParaRPr lang="en-US" altLang="en-US" sz="1400"/>
          </a:p>
        </p:txBody>
      </p:sp>
      <p:sp>
        <p:nvSpPr>
          <p:cNvPr id="12291" name="Rectangle 2"/>
          <p:cNvSpPr>
            <a:spLocks noGrp="1" noChangeArrowheads="1"/>
          </p:cNvSpPr>
          <p:nvPr>
            <p:ph type="title"/>
          </p:nvPr>
        </p:nvSpPr>
        <p:spPr/>
        <p:txBody>
          <a:bodyPr/>
          <a:lstStyle/>
          <a:p>
            <a:pPr eaLnBrk="1" hangingPunct="1"/>
            <a:r>
              <a:rPr lang="en-US" altLang="en-US" smtClean="0"/>
              <a:t>Vision</a:t>
            </a:r>
          </a:p>
        </p:txBody>
      </p:sp>
      <p:sp>
        <p:nvSpPr>
          <p:cNvPr id="12292" name="Rectangle 3"/>
          <p:cNvSpPr>
            <a:spLocks noGrp="1" noChangeArrowheads="1"/>
          </p:cNvSpPr>
          <p:nvPr>
            <p:ph type="body" idx="1"/>
          </p:nvPr>
        </p:nvSpPr>
        <p:spPr/>
        <p:txBody>
          <a:bodyPr/>
          <a:lstStyle/>
          <a:p>
            <a:pPr eaLnBrk="1" hangingPunct="1">
              <a:buFontTx/>
              <a:buBlip>
                <a:blip r:embed="rId3"/>
              </a:buBlip>
            </a:pPr>
            <a:r>
              <a:rPr lang="en-US" altLang="en-US" smtClean="0"/>
              <a:t>Livestock can see a wider range than humans</a:t>
            </a:r>
          </a:p>
          <a:p>
            <a:pPr eaLnBrk="1" hangingPunct="1">
              <a:buFontTx/>
              <a:buBlip>
                <a:blip r:embed="rId3"/>
              </a:buBlip>
            </a:pPr>
            <a:r>
              <a:rPr lang="en-US" altLang="en-US" smtClean="0"/>
              <a:t>Blind spot is directly behind them</a:t>
            </a:r>
          </a:p>
          <a:p>
            <a:pPr eaLnBrk="1" hangingPunct="1">
              <a:buFontTx/>
              <a:buBlip>
                <a:blip r:embed="rId3"/>
              </a:buBlip>
            </a:pPr>
            <a:r>
              <a:rPr lang="en-US" altLang="en-US" smtClean="0"/>
              <a:t>Depth perception tends to be poor</a:t>
            </a:r>
          </a:p>
          <a:p>
            <a:pPr eaLnBrk="1" hangingPunct="1">
              <a:buFontTx/>
              <a:buBlip>
                <a:blip r:embed="rId3"/>
              </a:buBlip>
            </a:pPr>
            <a:r>
              <a:rPr lang="en-US" altLang="en-US" smtClean="0"/>
              <a:t>Changes in flooring surface, lighting, color, and movement cause distraction and possible fright and balking</a:t>
            </a:r>
          </a:p>
        </p:txBody>
      </p:sp>
    </p:spTree>
    <p:extLst>
      <p:ext uri="{BB962C8B-B14F-4D97-AF65-F5344CB8AC3E}">
        <p14:creationId xmlns:p14="http://schemas.microsoft.com/office/powerpoint/2010/main" val="3372530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89D5D87F-7157-4ADA-9E74-CFD8D3929152}" type="slidenum">
              <a:rPr lang="en-US" altLang="en-US" sz="1400"/>
              <a:pPr/>
              <a:t>11</a:t>
            </a:fld>
            <a:endParaRPr lang="en-US" altLang="en-US" sz="1400"/>
          </a:p>
        </p:txBody>
      </p:sp>
      <p:sp>
        <p:nvSpPr>
          <p:cNvPr id="13315" name="Rectangle 2"/>
          <p:cNvSpPr>
            <a:spLocks noGrp="1" noChangeArrowheads="1"/>
          </p:cNvSpPr>
          <p:nvPr>
            <p:ph type="title"/>
          </p:nvPr>
        </p:nvSpPr>
        <p:spPr/>
        <p:txBody>
          <a:bodyPr/>
          <a:lstStyle/>
          <a:p>
            <a:pPr eaLnBrk="1" hangingPunct="1"/>
            <a:r>
              <a:rPr lang="en-US" altLang="en-US" smtClean="0"/>
              <a:t>Noise</a:t>
            </a:r>
          </a:p>
        </p:txBody>
      </p:sp>
      <p:sp>
        <p:nvSpPr>
          <p:cNvPr id="13316" name="Rectangle 3"/>
          <p:cNvSpPr>
            <a:spLocks noGrp="1" noChangeArrowheads="1"/>
          </p:cNvSpPr>
          <p:nvPr>
            <p:ph type="body" idx="1"/>
          </p:nvPr>
        </p:nvSpPr>
        <p:spPr/>
        <p:txBody>
          <a:bodyPr/>
          <a:lstStyle/>
          <a:p>
            <a:pPr eaLnBrk="1" hangingPunct="1"/>
            <a:r>
              <a:rPr lang="en-US" altLang="en-US" dirty="0" smtClean="0"/>
              <a:t>Animals have a different sensitivity to noise than people</a:t>
            </a:r>
          </a:p>
          <a:p>
            <a:pPr eaLnBrk="1" hangingPunct="1"/>
            <a:r>
              <a:rPr lang="en-US" altLang="en-US" dirty="0" smtClean="0"/>
              <a:t>Unexpected and loud noises increase the likelihood of stress </a:t>
            </a:r>
          </a:p>
          <a:p>
            <a:pPr eaLnBrk="1" hangingPunct="1"/>
            <a:r>
              <a:rPr lang="en-US" altLang="en-US" dirty="0" smtClean="0"/>
              <a:t>Continuous sound, such as music, can condition animals to be less stressed around noise</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62400" y="4906108"/>
            <a:ext cx="2819400" cy="1951892"/>
          </a:xfrm>
          <a:prstGeom prst="rect">
            <a:avLst/>
          </a:prstGeom>
        </p:spPr>
      </p:pic>
    </p:spTree>
    <p:extLst>
      <p:ext uri="{BB962C8B-B14F-4D97-AF65-F5344CB8AC3E}">
        <p14:creationId xmlns:p14="http://schemas.microsoft.com/office/powerpoint/2010/main" val="161844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C61656F9-DBE5-4CBE-B601-F387384CF25B}" type="slidenum">
              <a:rPr lang="en-US" altLang="en-US" sz="1400"/>
              <a:pPr/>
              <a:t>12</a:t>
            </a:fld>
            <a:endParaRPr lang="en-US" altLang="en-US" sz="1400"/>
          </a:p>
        </p:txBody>
      </p:sp>
      <p:sp>
        <p:nvSpPr>
          <p:cNvPr id="14339" name="Rectangle 2"/>
          <p:cNvSpPr>
            <a:spLocks noGrp="1" noChangeArrowheads="1"/>
          </p:cNvSpPr>
          <p:nvPr>
            <p:ph type="title"/>
          </p:nvPr>
        </p:nvSpPr>
        <p:spPr/>
        <p:txBody>
          <a:bodyPr/>
          <a:lstStyle/>
          <a:p>
            <a:pPr eaLnBrk="1" hangingPunct="1"/>
            <a:r>
              <a:rPr lang="en-US" altLang="en-US" smtClean="0"/>
              <a:t>Flight Zones</a:t>
            </a:r>
          </a:p>
        </p:txBody>
      </p:sp>
      <p:sp>
        <p:nvSpPr>
          <p:cNvPr id="14340" name="Rectangle 3"/>
          <p:cNvSpPr>
            <a:spLocks noGrp="1" noChangeArrowheads="1"/>
          </p:cNvSpPr>
          <p:nvPr>
            <p:ph type="body" idx="1"/>
          </p:nvPr>
        </p:nvSpPr>
        <p:spPr/>
        <p:txBody>
          <a:bodyPr/>
          <a:lstStyle/>
          <a:p>
            <a:pPr eaLnBrk="1" hangingPunct="1"/>
            <a:r>
              <a:rPr lang="en-US" altLang="en-US" dirty="0" smtClean="0"/>
              <a:t>Personal space of an animal</a:t>
            </a:r>
          </a:p>
          <a:p>
            <a:pPr eaLnBrk="1" hangingPunct="1"/>
            <a:r>
              <a:rPr lang="en-US" altLang="en-US" dirty="0" smtClean="0"/>
              <a:t>Size is based on familiarity with people</a:t>
            </a:r>
          </a:p>
          <a:p>
            <a:pPr lvl="1" eaLnBrk="1" hangingPunct="1"/>
            <a:r>
              <a:rPr lang="en-US" altLang="en-US" dirty="0" smtClean="0"/>
              <a:t>Tame animals have no flight zone</a:t>
            </a:r>
          </a:p>
          <a:p>
            <a:pPr eaLnBrk="1" hangingPunct="1"/>
            <a:r>
              <a:rPr lang="en-US" altLang="en-US" dirty="0" smtClean="0"/>
              <a:t>In the flight zone</a:t>
            </a:r>
          </a:p>
          <a:p>
            <a:pPr lvl="1" eaLnBrk="1" hangingPunct="1"/>
            <a:r>
              <a:rPr lang="en-US" altLang="en-US" dirty="0" smtClean="0"/>
              <a:t>Animals turn and move away</a:t>
            </a:r>
          </a:p>
          <a:p>
            <a:pPr eaLnBrk="1" hangingPunct="1"/>
            <a:r>
              <a:rPr lang="en-US" altLang="en-US" dirty="0" smtClean="0"/>
              <a:t>Outside the flight zone</a:t>
            </a:r>
          </a:p>
          <a:p>
            <a:pPr lvl="1" eaLnBrk="1" hangingPunct="1"/>
            <a:r>
              <a:rPr lang="en-US" altLang="en-US" dirty="0" smtClean="0"/>
              <a:t>Animals face and look at person</a:t>
            </a:r>
          </a:p>
        </p:txBody>
      </p:sp>
    </p:spTree>
    <p:extLst>
      <p:ext uri="{BB962C8B-B14F-4D97-AF65-F5344CB8AC3E}">
        <p14:creationId xmlns:p14="http://schemas.microsoft.com/office/powerpoint/2010/main" val="334711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flyzon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1828800"/>
            <a:ext cx="4705350" cy="380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86271545-A5A1-44F4-8D0F-62107E37E20C}" type="slidenum">
              <a:rPr lang="en-US" altLang="en-US" sz="1400"/>
              <a:pPr/>
              <a:t>13</a:t>
            </a:fld>
            <a:endParaRPr lang="en-US" altLang="en-US" sz="1400"/>
          </a:p>
        </p:txBody>
      </p:sp>
      <p:sp>
        <p:nvSpPr>
          <p:cNvPr id="15364" name="Rectangle 2"/>
          <p:cNvSpPr>
            <a:spLocks noGrp="1" noChangeArrowheads="1"/>
          </p:cNvSpPr>
          <p:nvPr>
            <p:ph type="title"/>
          </p:nvPr>
        </p:nvSpPr>
        <p:spPr/>
        <p:txBody>
          <a:bodyPr/>
          <a:lstStyle/>
          <a:p>
            <a:pPr eaLnBrk="1" hangingPunct="1"/>
            <a:r>
              <a:rPr lang="en-US" altLang="en-US" smtClean="0"/>
              <a:t>Flight Zones continued</a:t>
            </a:r>
          </a:p>
        </p:txBody>
      </p:sp>
      <p:sp>
        <p:nvSpPr>
          <p:cNvPr id="15365" name="Rectangle 3"/>
          <p:cNvSpPr>
            <a:spLocks noGrp="1" noChangeArrowheads="1"/>
          </p:cNvSpPr>
          <p:nvPr>
            <p:ph type="body" idx="1"/>
          </p:nvPr>
        </p:nvSpPr>
        <p:spPr>
          <a:xfrm>
            <a:off x="304800" y="1981200"/>
            <a:ext cx="4191000" cy="4297363"/>
          </a:xfrm>
        </p:spPr>
        <p:txBody>
          <a:bodyPr/>
          <a:lstStyle/>
          <a:p>
            <a:pPr eaLnBrk="1" hangingPunct="1"/>
            <a:r>
              <a:rPr lang="en-US" altLang="en-US" sz="3600" smtClean="0"/>
              <a:t>Point of balance</a:t>
            </a:r>
          </a:p>
          <a:p>
            <a:pPr lvl="1" eaLnBrk="1" hangingPunct="1"/>
            <a:r>
              <a:rPr lang="en-US" altLang="en-US" smtClean="0"/>
              <a:t>Shoulder</a:t>
            </a:r>
          </a:p>
          <a:p>
            <a:pPr lvl="1" eaLnBrk="1" hangingPunct="1"/>
            <a:r>
              <a:rPr lang="en-US" altLang="en-US" smtClean="0"/>
              <a:t>Stand in front of it and animals will move backward</a:t>
            </a:r>
          </a:p>
          <a:p>
            <a:pPr lvl="1" eaLnBrk="1" hangingPunct="1"/>
            <a:r>
              <a:rPr lang="en-US" altLang="en-US" smtClean="0"/>
              <a:t>Stand behind and they will move forward</a:t>
            </a:r>
          </a:p>
        </p:txBody>
      </p:sp>
      <p:sp>
        <p:nvSpPr>
          <p:cNvPr id="15366" name="Text Box 7"/>
          <p:cNvSpPr txBox="1">
            <a:spLocks noChangeArrowheads="1"/>
          </p:cNvSpPr>
          <p:nvPr/>
        </p:nvSpPr>
        <p:spPr bwMode="auto">
          <a:xfrm>
            <a:off x="1143000" y="6361113"/>
            <a:ext cx="6172200" cy="760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a:lnSpc>
                <a:spcPct val="80000"/>
              </a:lnSpc>
            </a:pPr>
            <a:r>
              <a:rPr lang="en-US" altLang="en-US" sz="1400" dirty="0"/>
              <a:t>Grandin, T. (2008). Understanding flight zone and point of balance. Retrieved </a:t>
            </a:r>
            <a:r>
              <a:rPr lang="en-US" altLang="en-US" sz="1400" dirty="0" smtClean="0"/>
              <a:t>from </a:t>
            </a:r>
            <a:r>
              <a:rPr lang="en-US" altLang="en-US" sz="1400" dirty="0">
                <a:hlinkClick r:id="rId4"/>
              </a:rPr>
              <a:t>http://www.grandin.com/behaviour/principles/flight.zone.html</a:t>
            </a:r>
            <a:r>
              <a:rPr lang="en-US" altLang="en-US" sz="1400" dirty="0"/>
              <a:t>. </a:t>
            </a:r>
          </a:p>
          <a:p>
            <a:pPr eaLnBrk="1" hangingPunct="1">
              <a:lnSpc>
                <a:spcPct val="100000"/>
              </a:lnSpc>
              <a:spcBef>
                <a:spcPct val="50000"/>
              </a:spcBef>
            </a:pPr>
            <a:endParaRPr lang="en-US" altLang="en-US" sz="1400" dirty="0"/>
          </a:p>
        </p:txBody>
      </p:sp>
    </p:spTree>
    <p:extLst>
      <p:ext uri="{BB962C8B-B14F-4D97-AF65-F5344CB8AC3E}">
        <p14:creationId xmlns:p14="http://schemas.microsoft.com/office/powerpoint/2010/main" val="745818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Safe Handling</a:t>
            </a:r>
          </a:p>
        </p:txBody>
      </p:sp>
      <p:sp>
        <p:nvSpPr>
          <p:cNvPr id="16387" name="Content Placeholder 2"/>
          <p:cNvSpPr>
            <a:spLocks noGrp="1"/>
          </p:cNvSpPr>
          <p:nvPr>
            <p:ph idx="1"/>
          </p:nvPr>
        </p:nvSpPr>
        <p:spPr/>
        <p:txBody>
          <a:bodyPr/>
          <a:lstStyle/>
          <a:p>
            <a:pPr eaLnBrk="1" hangingPunct="1"/>
            <a:r>
              <a:rPr lang="en-US" altLang="en-US" smtClean="0"/>
              <a:t>Calm and orderly movements and mannerisms</a:t>
            </a:r>
          </a:p>
          <a:p>
            <a:pPr eaLnBrk="1" hangingPunct="1"/>
            <a:r>
              <a:rPr lang="en-US" altLang="en-US" smtClean="0"/>
              <a:t>Avoid yelling, running, or entering the blind spot of an animal</a:t>
            </a:r>
          </a:p>
          <a:p>
            <a:pPr eaLnBrk="1" hangingPunct="1"/>
            <a:r>
              <a:rPr lang="en-US" altLang="en-US" smtClean="0"/>
              <a:t>Move into the flight zone behind the point of balance to start animals moving forward</a:t>
            </a:r>
          </a:p>
          <a:p>
            <a:pPr eaLnBrk="1" hangingPunct="1">
              <a:buFontTx/>
              <a:buNone/>
            </a:pPr>
            <a:endParaRPr lang="en-US" altLang="en-US" smtClean="0"/>
          </a:p>
          <a:p>
            <a:pPr eaLnBrk="1" hangingPunct="1"/>
            <a:endParaRPr lang="en-US" altLang="en-US" smtClean="0"/>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D6204242-4DD2-41A9-9AFB-59CA1DD578E0}" type="slidenum">
              <a:rPr lang="en-US" altLang="en-US" sz="1400"/>
              <a:pPr/>
              <a:t>14</a:t>
            </a:fld>
            <a:endParaRPr lang="en-US" altLang="en-US" sz="1400"/>
          </a:p>
        </p:txBody>
      </p:sp>
    </p:spTree>
    <p:extLst>
      <p:ext uri="{BB962C8B-B14F-4D97-AF65-F5344CB8AC3E}">
        <p14:creationId xmlns:p14="http://schemas.microsoft.com/office/powerpoint/2010/main" val="367737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normAutofit fontScale="85000" lnSpcReduction="20000"/>
          </a:bodyPr>
          <a:lstStyle/>
          <a:p>
            <a:pPr>
              <a:buFontTx/>
              <a:buNone/>
            </a:pPr>
            <a:r>
              <a:rPr lang="en-US" altLang="en-US" dirty="0"/>
              <a:t>Damron, W.E. (2000). </a:t>
            </a:r>
            <a:r>
              <a:rPr lang="en-US" altLang="en-US" i="1" dirty="0"/>
              <a:t>Introduction to animal science: Global, biological, social, and industry perspectives</a:t>
            </a:r>
            <a:r>
              <a:rPr lang="en-US" altLang="en-US" dirty="0"/>
              <a:t>. Upper Saddle River, NJ: Prentice Hall, Inc.</a:t>
            </a:r>
          </a:p>
          <a:p>
            <a:pPr>
              <a:buFontTx/>
              <a:buNone/>
            </a:pPr>
            <a:r>
              <a:rPr lang="en-US" altLang="en-US" dirty="0" err="1"/>
              <a:t>Ensminger</a:t>
            </a:r>
            <a:r>
              <a:rPr lang="en-US" altLang="en-US" dirty="0"/>
              <a:t>, M.E. (1991). </a:t>
            </a:r>
            <a:r>
              <a:rPr lang="en-US" altLang="en-US" i="1" dirty="0"/>
              <a:t>Animal science</a:t>
            </a:r>
            <a:r>
              <a:rPr lang="en-US" altLang="en-US" dirty="0"/>
              <a:t>. Danville, IL: Interstate Publishers, Inc.</a:t>
            </a:r>
          </a:p>
          <a:p>
            <a:pPr>
              <a:buFontTx/>
              <a:buNone/>
            </a:pPr>
            <a:r>
              <a:rPr lang="en-US" altLang="en-US" dirty="0"/>
              <a:t>Grandin, T. (2008). </a:t>
            </a:r>
            <a:r>
              <a:rPr lang="en-US" altLang="en-US" i="1" dirty="0"/>
              <a:t>Livestock behavior, design of facilities and humane slaughter</a:t>
            </a:r>
            <a:r>
              <a:rPr lang="en-US" altLang="en-US" dirty="0"/>
              <a:t>. </a:t>
            </a:r>
            <a:r>
              <a:rPr lang="en-US" altLang="en-US" dirty="0" smtClean="0"/>
              <a:t>Retrieved </a:t>
            </a:r>
            <a:r>
              <a:rPr lang="en-US" altLang="en-US" dirty="0"/>
              <a:t>from </a:t>
            </a:r>
            <a:r>
              <a:rPr lang="en-US" altLang="en-US" b="1" dirty="0">
                <a:hlinkClick r:id="rId3"/>
              </a:rPr>
              <a:t>http://www.grandin.com/index.html</a:t>
            </a:r>
            <a:r>
              <a:rPr lang="en-US" altLang="en-US" dirty="0"/>
              <a:t>. </a:t>
            </a:r>
          </a:p>
          <a:p>
            <a:pPr>
              <a:buFontTx/>
              <a:buNone/>
            </a:pPr>
            <a:r>
              <a:rPr lang="en-US" altLang="en-US" dirty="0"/>
              <a:t>Herren, R.V. (2007). </a:t>
            </a:r>
            <a:r>
              <a:rPr lang="en-US" altLang="en-US" i="1" dirty="0"/>
              <a:t>The science of animal agriculture (3rd ed.)</a:t>
            </a:r>
            <a:r>
              <a:rPr lang="en-US" altLang="en-US" dirty="0"/>
              <a:t>. Clifton Park, NY: </a:t>
            </a:r>
            <a:r>
              <a:rPr lang="en-US" altLang="en-US" dirty="0" smtClean="0"/>
              <a:t>Delmar.</a:t>
            </a:r>
            <a:endParaRPr lang="en-US" dirty="0"/>
          </a:p>
        </p:txBody>
      </p:sp>
      <p:sp>
        <p:nvSpPr>
          <p:cNvPr id="4" name="Slide Number Placeholder 3"/>
          <p:cNvSpPr>
            <a:spLocks noGrp="1"/>
          </p:cNvSpPr>
          <p:nvPr>
            <p:ph type="sldNum" sz="quarter" idx="12"/>
          </p:nvPr>
        </p:nvSpPr>
        <p:spPr/>
        <p:txBody>
          <a:bodyPr/>
          <a:lstStyle/>
          <a:p>
            <a:fld id="{4B98D9DB-9F03-49E4-BBAA-20DA05506B06}" type="slidenum">
              <a:rPr lang="en-US" smtClean="0"/>
              <a:t>15</a:t>
            </a:fld>
            <a:endParaRPr lang="en-US"/>
          </a:p>
        </p:txBody>
      </p:sp>
    </p:spTree>
    <p:extLst>
      <p:ext uri="{BB962C8B-B14F-4D97-AF65-F5344CB8AC3E}">
        <p14:creationId xmlns:p14="http://schemas.microsoft.com/office/powerpoint/2010/main" val="86484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Animal Behavior and Handling</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3 – Lesson </a:t>
            </a:r>
            <a:r>
              <a:rPr lang="en-US" sz="3200" kern="0" noProof="0" dirty="0" smtClean="0">
                <a:solidFill>
                  <a:sysClr val="windowText" lastClr="000000"/>
                </a:solidFill>
                <a:latin typeface="Arial" pitchFamily="34" charset="0"/>
                <a:cs typeface="Arial" pitchFamily="34" charset="0"/>
              </a:rPr>
              <a:t>3.2 Manipulating Manners</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1DC3CC48-4BDF-4CE8-B243-F8D8B1C3F974}" type="slidenum">
              <a:rPr lang="en-US" altLang="en-US" sz="1400"/>
              <a:pPr/>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z="6000" smtClean="0"/>
              <a:t>Animal Behavior</a:t>
            </a:r>
          </a:p>
        </p:txBody>
      </p:sp>
      <p:sp>
        <p:nvSpPr>
          <p:cNvPr id="5124" name="Rectangle 3"/>
          <p:cNvSpPr>
            <a:spLocks noGrp="1" noChangeArrowheads="1"/>
          </p:cNvSpPr>
          <p:nvPr>
            <p:ph type="body" idx="1"/>
          </p:nvPr>
        </p:nvSpPr>
        <p:spPr/>
        <p:txBody>
          <a:bodyPr/>
          <a:lstStyle/>
          <a:p>
            <a:r>
              <a:rPr lang="en-US" altLang="en-US" sz="3600" dirty="0" smtClean="0"/>
              <a:t>Reaction of organism to stimuli or the environment</a:t>
            </a:r>
          </a:p>
          <a:p>
            <a:r>
              <a:rPr lang="en-US" altLang="en-US" sz="3600" dirty="0" smtClean="0"/>
              <a:t>Ethology – The study of animal behavior in their natural habitat</a:t>
            </a:r>
          </a:p>
          <a:p>
            <a:r>
              <a:rPr lang="en-US" altLang="en-US" sz="3600" dirty="0" smtClean="0"/>
              <a:t>Behaviors:</a:t>
            </a:r>
          </a:p>
          <a:p>
            <a:pPr lvl="1" eaLnBrk="1" hangingPunct="1"/>
            <a:r>
              <a:rPr lang="en-US" altLang="en-US" sz="3200" dirty="0" smtClean="0"/>
              <a:t>Instinctive</a:t>
            </a:r>
          </a:p>
          <a:p>
            <a:pPr lvl="1" eaLnBrk="1" hangingPunct="1"/>
            <a:r>
              <a:rPr lang="en-US" altLang="en-US" sz="3200" dirty="0" smtClean="0"/>
              <a:t>Learned</a:t>
            </a:r>
            <a:endParaRPr lang="en-US" altLang="en-US" dirty="0"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0" y="4132499"/>
            <a:ext cx="3276600" cy="2579451"/>
          </a:xfrm>
          <a:prstGeom prst="rect">
            <a:avLst/>
          </a:prstGeom>
        </p:spPr>
      </p:pic>
    </p:spTree>
    <p:extLst>
      <p:ext uri="{BB962C8B-B14F-4D97-AF65-F5344CB8AC3E}">
        <p14:creationId xmlns:p14="http://schemas.microsoft.com/office/powerpoint/2010/main" val="1714567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6"/>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030787F8-4D0E-4B4F-9E7D-735D1C63A282}" type="slidenum">
              <a:rPr lang="en-US" altLang="en-US" sz="1400"/>
              <a:pPr/>
              <a:t>4</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mtClean="0"/>
              <a:t>Types of Behaviors</a:t>
            </a:r>
          </a:p>
        </p:txBody>
      </p:sp>
      <p:sp>
        <p:nvSpPr>
          <p:cNvPr id="7172" name="Rectangle 3"/>
          <p:cNvSpPr>
            <a:spLocks noGrp="1" noChangeArrowheads="1"/>
          </p:cNvSpPr>
          <p:nvPr>
            <p:ph type="body" sz="half" idx="1"/>
          </p:nvPr>
        </p:nvSpPr>
        <p:spPr/>
        <p:txBody>
          <a:bodyPr/>
          <a:lstStyle/>
          <a:p>
            <a:pPr eaLnBrk="1" hangingPunct="1">
              <a:lnSpc>
                <a:spcPct val="90000"/>
              </a:lnSpc>
            </a:pPr>
            <a:r>
              <a:rPr lang="en-US" altLang="en-US" sz="3200" smtClean="0"/>
              <a:t>Social</a:t>
            </a:r>
          </a:p>
          <a:p>
            <a:pPr lvl="1" eaLnBrk="1" hangingPunct="1">
              <a:lnSpc>
                <a:spcPct val="90000"/>
              </a:lnSpc>
            </a:pPr>
            <a:r>
              <a:rPr lang="en-US" altLang="en-US" sz="2800" smtClean="0"/>
              <a:t>Interactions with each other – herding/flocking</a:t>
            </a:r>
          </a:p>
          <a:p>
            <a:pPr eaLnBrk="1" hangingPunct="1">
              <a:lnSpc>
                <a:spcPct val="90000"/>
              </a:lnSpc>
            </a:pPr>
            <a:r>
              <a:rPr lang="en-US" altLang="en-US" sz="3200" smtClean="0"/>
              <a:t>Reproductive</a:t>
            </a:r>
          </a:p>
          <a:p>
            <a:pPr lvl="1" eaLnBrk="1" hangingPunct="1">
              <a:lnSpc>
                <a:spcPct val="90000"/>
              </a:lnSpc>
            </a:pPr>
            <a:r>
              <a:rPr lang="en-US" altLang="en-US" sz="2800" smtClean="0"/>
              <a:t>Courtship and mating</a:t>
            </a:r>
          </a:p>
          <a:p>
            <a:pPr eaLnBrk="1" hangingPunct="1">
              <a:lnSpc>
                <a:spcPct val="90000"/>
              </a:lnSpc>
            </a:pPr>
            <a:r>
              <a:rPr lang="en-US" altLang="en-US" sz="3200" smtClean="0"/>
              <a:t>Ingestive</a:t>
            </a:r>
          </a:p>
          <a:p>
            <a:pPr lvl="1" eaLnBrk="1" hangingPunct="1">
              <a:lnSpc>
                <a:spcPct val="90000"/>
              </a:lnSpc>
            </a:pPr>
            <a:r>
              <a:rPr lang="en-US" altLang="en-US" sz="2800" smtClean="0"/>
              <a:t>Eating and drinking</a:t>
            </a:r>
          </a:p>
          <a:p>
            <a:pPr eaLnBrk="1" hangingPunct="1">
              <a:lnSpc>
                <a:spcPct val="90000"/>
              </a:lnSpc>
            </a:pPr>
            <a:endParaRPr lang="en-US" altLang="en-US" sz="3200" smtClean="0"/>
          </a:p>
        </p:txBody>
      </p:sp>
      <p:sp>
        <p:nvSpPr>
          <p:cNvPr id="7173" name="Rectangle 4"/>
          <p:cNvSpPr>
            <a:spLocks noGrp="1" noChangeArrowheads="1"/>
          </p:cNvSpPr>
          <p:nvPr>
            <p:ph type="body" sz="half" idx="2"/>
          </p:nvPr>
        </p:nvSpPr>
        <p:spPr/>
        <p:txBody>
          <a:bodyPr/>
          <a:lstStyle/>
          <a:p>
            <a:pPr eaLnBrk="1" hangingPunct="1">
              <a:lnSpc>
                <a:spcPct val="90000"/>
              </a:lnSpc>
            </a:pPr>
            <a:r>
              <a:rPr lang="en-US" altLang="en-US" sz="3200" smtClean="0"/>
              <a:t>Maternal</a:t>
            </a:r>
          </a:p>
          <a:p>
            <a:pPr lvl="1" eaLnBrk="1" hangingPunct="1">
              <a:lnSpc>
                <a:spcPct val="90000"/>
              </a:lnSpc>
            </a:pPr>
            <a:r>
              <a:rPr lang="en-US" altLang="en-US" sz="2800" smtClean="0"/>
              <a:t>Caring for young</a:t>
            </a:r>
          </a:p>
          <a:p>
            <a:pPr lvl="1" eaLnBrk="1" hangingPunct="1">
              <a:lnSpc>
                <a:spcPct val="90000"/>
              </a:lnSpc>
            </a:pPr>
            <a:r>
              <a:rPr lang="en-US" altLang="en-US" sz="2800" smtClean="0"/>
              <a:t>Protective of newly born offspring</a:t>
            </a:r>
          </a:p>
          <a:p>
            <a:pPr eaLnBrk="1" hangingPunct="1">
              <a:lnSpc>
                <a:spcPct val="90000"/>
              </a:lnSpc>
            </a:pPr>
            <a:r>
              <a:rPr lang="en-US" altLang="en-US" sz="3200" smtClean="0"/>
              <a:t>Combative</a:t>
            </a:r>
          </a:p>
          <a:p>
            <a:pPr lvl="1" eaLnBrk="1" hangingPunct="1">
              <a:lnSpc>
                <a:spcPct val="90000"/>
              </a:lnSpc>
            </a:pPr>
            <a:r>
              <a:rPr lang="en-US" altLang="en-US" sz="2800" smtClean="0"/>
              <a:t>Positioning for dominance within group</a:t>
            </a:r>
          </a:p>
          <a:p>
            <a:pPr lvl="1" eaLnBrk="1" hangingPunct="1">
              <a:lnSpc>
                <a:spcPct val="90000"/>
              </a:lnSpc>
            </a:pPr>
            <a:r>
              <a:rPr lang="en-US" altLang="en-US" sz="2800" smtClean="0"/>
              <a:t>Defensive</a:t>
            </a:r>
          </a:p>
        </p:txBody>
      </p:sp>
    </p:spTree>
    <p:extLst>
      <p:ext uri="{BB962C8B-B14F-4D97-AF65-F5344CB8AC3E}">
        <p14:creationId xmlns:p14="http://schemas.microsoft.com/office/powerpoint/2010/main" val="205490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C74AE593-A306-4FF2-937D-79E7BE250DF3}" type="slidenum">
              <a:rPr lang="en-US" altLang="en-US" sz="1400"/>
              <a:pPr/>
              <a:t>5</a:t>
            </a:fld>
            <a:endParaRPr lang="en-US" altLang="en-US" sz="1400"/>
          </a:p>
        </p:txBody>
      </p:sp>
      <p:sp>
        <p:nvSpPr>
          <p:cNvPr id="6147" name="Rectangle 2"/>
          <p:cNvSpPr>
            <a:spLocks noGrp="1" noChangeArrowheads="1"/>
          </p:cNvSpPr>
          <p:nvPr>
            <p:ph type="title"/>
          </p:nvPr>
        </p:nvSpPr>
        <p:spPr/>
        <p:txBody>
          <a:bodyPr/>
          <a:lstStyle/>
          <a:p>
            <a:pPr eaLnBrk="1" hangingPunct="1"/>
            <a:r>
              <a:rPr lang="en-US" altLang="en-US" smtClean="0"/>
              <a:t>Instinct</a:t>
            </a:r>
          </a:p>
        </p:txBody>
      </p:sp>
      <p:sp>
        <p:nvSpPr>
          <p:cNvPr id="6148" name="Rectangle 3"/>
          <p:cNvSpPr>
            <a:spLocks noGrp="1" noChangeArrowheads="1"/>
          </p:cNvSpPr>
          <p:nvPr>
            <p:ph type="body" idx="1"/>
          </p:nvPr>
        </p:nvSpPr>
        <p:spPr/>
        <p:txBody>
          <a:bodyPr/>
          <a:lstStyle/>
          <a:p>
            <a:pPr lvl="1" eaLnBrk="1" hangingPunct="1"/>
            <a:r>
              <a:rPr lang="en-US" altLang="en-US" sz="3200" dirty="0" smtClean="0"/>
              <a:t>Behavior that occurs automatically to a stimulus </a:t>
            </a:r>
          </a:p>
          <a:p>
            <a:pPr lvl="1" eaLnBrk="1" hangingPunct="1"/>
            <a:r>
              <a:rPr lang="en-US" altLang="en-US" sz="3200" dirty="0" smtClean="0"/>
              <a:t>Genetic</a:t>
            </a:r>
          </a:p>
          <a:p>
            <a:pPr lvl="1" eaLnBrk="1" hangingPunct="1"/>
            <a:r>
              <a:rPr lang="en-US" altLang="en-US" sz="3200" dirty="0" smtClean="0"/>
              <a:t>Examples: eating, drinking, and breeding</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0" y="4064000"/>
            <a:ext cx="2590800" cy="2533227"/>
          </a:xfrm>
          <a:prstGeom prst="rect">
            <a:avLst/>
          </a:prstGeom>
        </p:spPr>
      </p:pic>
    </p:spTree>
    <p:extLst>
      <p:ext uri="{BB962C8B-B14F-4D97-AF65-F5344CB8AC3E}">
        <p14:creationId xmlns:p14="http://schemas.microsoft.com/office/powerpoint/2010/main" val="9005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F317108F-F58F-4309-8F93-B1D7A904BB38}" type="slidenum">
              <a:rPr lang="en-US" altLang="en-US" sz="1400"/>
              <a:pPr/>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mtClean="0"/>
              <a:t>Communication</a:t>
            </a:r>
          </a:p>
        </p:txBody>
      </p:sp>
      <p:sp>
        <p:nvSpPr>
          <p:cNvPr id="8196" name="Rectangle 3"/>
          <p:cNvSpPr>
            <a:spLocks noGrp="1" noChangeArrowheads="1"/>
          </p:cNvSpPr>
          <p:nvPr>
            <p:ph type="body" idx="1"/>
          </p:nvPr>
        </p:nvSpPr>
        <p:spPr>
          <a:xfrm>
            <a:off x="457200" y="1676400"/>
            <a:ext cx="8229600" cy="1447800"/>
          </a:xfrm>
        </p:spPr>
        <p:txBody>
          <a:bodyPr/>
          <a:lstStyle/>
          <a:p>
            <a:pPr algn="ctr" eaLnBrk="1" hangingPunct="1">
              <a:buFontTx/>
              <a:buNone/>
            </a:pPr>
            <a:r>
              <a:rPr lang="en-US" altLang="en-US" sz="3600" smtClean="0"/>
              <a:t>Animals communicate with sight, sound, and smell.</a:t>
            </a:r>
            <a:endParaRPr lang="en-US" altLang="en-US" smtClean="0"/>
          </a:p>
        </p:txBody>
      </p:sp>
      <p:sp>
        <p:nvSpPr>
          <p:cNvPr id="8197" name="Rectangle 4"/>
          <p:cNvSpPr>
            <a:spLocks noChangeArrowheads="1"/>
          </p:cNvSpPr>
          <p:nvPr/>
        </p:nvSpPr>
        <p:spPr bwMode="auto">
          <a:xfrm>
            <a:off x="533400" y="2819400"/>
            <a:ext cx="46482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eaLnBrk="1" hangingPunct="1">
              <a:lnSpc>
                <a:spcPct val="100000"/>
              </a:lnSpc>
              <a:buFontTx/>
              <a:buChar char="•"/>
            </a:pPr>
            <a:r>
              <a:rPr lang="en-US" altLang="en-US" sz="3200"/>
              <a:t>Visual signs:</a:t>
            </a:r>
          </a:p>
          <a:p>
            <a:pPr lvl="1" eaLnBrk="1" hangingPunct="1">
              <a:lnSpc>
                <a:spcPct val="100000"/>
              </a:lnSpc>
              <a:buFontTx/>
              <a:buChar char="–"/>
            </a:pPr>
            <a:r>
              <a:rPr lang="en-US" altLang="en-US" sz="2800"/>
              <a:t>Position of ears and tail</a:t>
            </a:r>
          </a:p>
          <a:p>
            <a:pPr lvl="1" eaLnBrk="1" hangingPunct="1">
              <a:lnSpc>
                <a:spcPct val="100000"/>
              </a:lnSpc>
              <a:buFontTx/>
              <a:buChar char="–"/>
            </a:pPr>
            <a:r>
              <a:rPr lang="en-US" altLang="en-US" sz="2800"/>
              <a:t>Posture</a:t>
            </a:r>
          </a:p>
          <a:p>
            <a:pPr eaLnBrk="1" hangingPunct="1">
              <a:lnSpc>
                <a:spcPct val="100000"/>
              </a:lnSpc>
              <a:buFontTx/>
              <a:buChar char="•"/>
            </a:pPr>
            <a:r>
              <a:rPr lang="en-US" altLang="en-US" sz="3200"/>
              <a:t>Sounds:</a:t>
            </a:r>
          </a:p>
          <a:p>
            <a:pPr lvl="1" eaLnBrk="1" hangingPunct="1">
              <a:lnSpc>
                <a:spcPct val="100000"/>
              </a:lnSpc>
              <a:buFontTx/>
              <a:buChar char="–"/>
            </a:pPr>
            <a:r>
              <a:rPr lang="en-US" altLang="en-US" sz="2800"/>
              <a:t>Grunts</a:t>
            </a:r>
          </a:p>
          <a:p>
            <a:pPr lvl="1" eaLnBrk="1" hangingPunct="1">
              <a:lnSpc>
                <a:spcPct val="100000"/>
              </a:lnSpc>
              <a:buFontTx/>
              <a:buChar char="–"/>
            </a:pPr>
            <a:r>
              <a:rPr lang="en-US" altLang="en-US" sz="2800"/>
              <a:t>Squeal</a:t>
            </a:r>
          </a:p>
          <a:p>
            <a:pPr lvl="1" eaLnBrk="1" hangingPunct="1">
              <a:lnSpc>
                <a:spcPct val="100000"/>
              </a:lnSpc>
              <a:buFontTx/>
              <a:buChar char="–"/>
            </a:pPr>
            <a:r>
              <a:rPr lang="en-US" altLang="en-US" sz="2800"/>
              <a:t>Whinny</a:t>
            </a:r>
          </a:p>
        </p:txBody>
      </p:sp>
      <p:sp>
        <p:nvSpPr>
          <p:cNvPr id="8198" name="Rectangle 5"/>
          <p:cNvSpPr>
            <a:spLocks noChangeArrowheads="1"/>
          </p:cNvSpPr>
          <p:nvPr/>
        </p:nvSpPr>
        <p:spPr bwMode="auto">
          <a:xfrm>
            <a:off x="5410200" y="2895600"/>
            <a:ext cx="3124200"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pPr eaLnBrk="1" hangingPunct="1">
              <a:lnSpc>
                <a:spcPct val="100000"/>
              </a:lnSpc>
              <a:buFontTx/>
              <a:buChar char="•"/>
            </a:pPr>
            <a:r>
              <a:rPr lang="en-US" altLang="en-US" sz="3200"/>
              <a:t>Smell:</a:t>
            </a:r>
          </a:p>
          <a:p>
            <a:pPr lvl="1" eaLnBrk="1" hangingPunct="1">
              <a:lnSpc>
                <a:spcPct val="100000"/>
              </a:lnSpc>
              <a:buFontTx/>
              <a:buChar char="–"/>
            </a:pPr>
            <a:r>
              <a:rPr lang="en-US" altLang="en-US" sz="2800"/>
              <a:t>Marking</a:t>
            </a:r>
          </a:p>
          <a:p>
            <a:pPr lvl="1" eaLnBrk="1" hangingPunct="1">
              <a:lnSpc>
                <a:spcPct val="100000"/>
              </a:lnSpc>
              <a:buFontTx/>
              <a:buChar char="–"/>
            </a:pPr>
            <a:r>
              <a:rPr lang="en-US" altLang="en-US" sz="2800"/>
              <a:t>Estrus</a:t>
            </a:r>
          </a:p>
          <a:p>
            <a:pPr lvl="1" eaLnBrk="1" hangingPunct="1">
              <a:lnSpc>
                <a:spcPct val="100000"/>
              </a:lnSpc>
              <a:buFontTx/>
              <a:buChar char="–"/>
            </a:pPr>
            <a:endParaRPr lang="en-US" altLang="en-US" sz="2800"/>
          </a:p>
        </p:txBody>
      </p:sp>
    </p:spTree>
    <p:extLst>
      <p:ext uri="{BB962C8B-B14F-4D97-AF65-F5344CB8AC3E}">
        <p14:creationId xmlns:p14="http://schemas.microsoft.com/office/powerpoint/2010/main" val="3254635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1D8DCE30-CF1A-40A4-8519-88A226BE95FA}" type="slidenum">
              <a:rPr lang="en-US" altLang="en-US" sz="1400"/>
              <a:pPr/>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mtClean="0"/>
              <a:t>Learned Behaviors</a:t>
            </a:r>
          </a:p>
        </p:txBody>
      </p:sp>
      <p:sp>
        <p:nvSpPr>
          <p:cNvPr id="9220" name="Rectangle 3"/>
          <p:cNvSpPr>
            <a:spLocks noGrp="1" noChangeArrowheads="1"/>
          </p:cNvSpPr>
          <p:nvPr>
            <p:ph type="body" idx="1"/>
          </p:nvPr>
        </p:nvSpPr>
        <p:spPr>
          <a:xfrm>
            <a:off x="457200" y="1752600"/>
            <a:ext cx="8229600" cy="4851400"/>
          </a:xfrm>
        </p:spPr>
        <p:txBody>
          <a:bodyPr/>
          <a:lstStyle/>
          <a:p>
            <a:pPr eaLnBrk="1" hangingPunct="1"/>
            <a:r>
              <a:rPr lang="en-US" altLang="en-US" sz="3600" dirty="0" smtClean="0"/>
              <a:t>Imprinting</a:t>
            </a:r>
          </a:p>
          <a:p>
            <a:pPr lvl="1" eaLnBrk="1" hangingPunct="1"/>
            <a:r>
              <a:rPr lang="en-US" altLang="en-US" sz="3200" dirty="0" smtClean="0"/>
              <a:t>Animals attaching themselves (socializing) to an individual early on</a:t>
            </a:r>
          </a:p>
          <a:p>
            <a:pPr eaLnBrk="1" hangingPunct="1"/>
            <a:r>
              <a:rPr lang="en-US" altLang="en-US" sz="3600" dirty="0" smtClean="0"/>
              <a:t>Conditioning </a:t>
            </a:r>
          </a:p>
          <a:p>
            <a:pPr lvl="1" eaLnBrk="1" hangingPunct="1"/>
            <a:r>
              <a:rPr lang="en-US" altLang="en-US" sz="3200" dirty="0" smtClean="0"/>
              <a:t>Training an animal to respond to a stimulus</a:t>
            </a:r>
          </a:p>
          <a:p>
            <a:pPr eaLnBrk="1" hangingPunct="1"/>
            <a:r>
              <a:rPr lang="en-US" altLang="en-US" sz="3600" dirty="0" smtClean="0"/>
              <a:t>Habituation</a:t>
            </a:r>
          </a:p>
          <a:p>
            <a:pPr lvl="1" eaLnBrk="1" hangingPunct="1"/>
            <a:r>
              <a:rPr lang="en-US" altLang="en-US" sz="3200" dirty="0" smtClean="0"/>
              <a:t>Getting used to or ignoring a stimulus</a:t>
            </a:r>
          </a:p>
        </p:txBody>
      </p:sp>
    </p:spTree>
    <p:extLst>
      <p:ext uri="{BB962C8B-B14F-4D97-AF65-F5344CB8AC3E}">
        <p14:creationId xmlns:p14="http://schemas.microsoft.com/office/powerpoint/2010/main" val="5354108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906F64B7-292D-4427-BA59-1D8A19ECD1EE}" type="slidenum">
              <a:rPr lang="en-US" altLang="en-US" sz="1400"/>
              <a:pPr/>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mtClean="0"/>
              <a:t>Working with Animals </a:t>
            </a:r>
          </a:p>
        </p:txBody>
      </p:sp>
      <p:sp>
        <p:nvSpPr>
          <p:cNvPr id="10244" name="Rectangle 3"/>
          <p:cNvSpPr>
            <a:spLocks noGrp="1" noChangeArrowheads="1"/>
          </p:cNvSpPr>
          <p:nvPr>
            <p:ph type="body" idx="1"/>
          </p:nvPr>
        </p:nvSpPr>
        <p:spPr/>
        <p:txBody>
          <a:bodyPr/>
          <a:lstStyle/>
          <a:p>
            <a:pPr eaLnBrk="1" hangingPunct="1"/>
            <a:r>
              <a:rPr lang="en-US" altLang="en-US" sz="3600" dirty="0" smtClean="0"/>
              <a:t>Understanding the behavior of animals aids in safe handling</a:t>
            </a:r>
          </a:p>
          <a:p>
            <a:pPr eaLnBrk="1" hangingPunct="1"/>
            <a:r>
              <a:rPr lang="en-US" altLang="en-US" sz="3600" dirty="0" smtClean="0"/>
              <a:t>Major considerations:</a:t>
            </a:r>
          </a:p>
          <a:p>
            <a:pPr lvl="1" eaLnBrk="1" hangingPunct="1"/>
            <a:r>
              <a:rPr lang="en-US" altLang="en-US" sz="3200" dirty="0" smtClean="0"/>
              <a:t>Temperament</a:t>
            </a:r>
          </a:p>
          <a:p>
            <a:pPr lvl="1" eaLnBrk="1" hangingPunct="1"/>
            <a:r>
              <a:rPr lang="en-US" altLang="en-US" sz="3200" dirty="0" smtClean="0"/>
              <a:t>Degree of tameness</a:t>
            </a:r>
          </a:p>
          <a:p>
            <a:pPr lvl="1" eaLnBrk="1" hangingPunct="1"/>
            <a:r>
              <a:rPr lang="en-US" altLang="en-US" sz="3200" dirty="0" smtClean="0"/>
              <a:t>Perceptions of animals</a:t>
            </a:r>
          </a:p>
          <a:p>
            <a:pPr eaLnBrk="1" hangingPunct="1"/>
            <a:endParaRPr lang="en-US" altLang="en-US" dirty="0" smtClean="0"/>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1200" y="3276600"/>
            <a:ext cx="2692400" cy="2692400"/>
          </a:xfrm>
          <a:prstGeom prst="rect">
            <a:avLst/>
          </a:prstGeom>
        </p:spPr>
      </p:pic>
    </p:spTree>
    <p:extLst>
      <p:ext uri="{BB962C8B-B14F-4D97-AF65-F5344CB8AC3E}">
        <p14:creationId xmlns:p14="http://schemas.microsoft.com/office/powerpoint/2010/main" val="3100621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6pPr>
            <a:lvl7pPr marL="29718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7pPr>
            <a:lvl8pPr marL="34290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8pPr>
            <a:lvl9pPr marL="3886200" indent="-228600" eaLnBrk="0" fontAlgn="base" hangingPunct="0">
              <a:lnSpc>
                <a:spcPct val="90000"/>
              </a:lnSpc>
              <a:spcBef>
                <a:spcPct val="20000"/>
              </a:spcBef>
              <a:spcAft>
                <a:spcPct val="0"/>
              </a:spcAft>
              <a:defRPr sz="1600">
                <a:solidFill>
                  <a:schemeClr val="tx1"/>
                </a:solidFill>
                <a:latin typeface="Arial" panose="020B0604020202020204" pitchFamily="34" charset="0"/>
              </a:defRPr>
            </a:lvl9pPr>
          </a:lstStyle>
          <a:p>
            <a:fld id="{A6993AF1-9162-4C53-8480-248B8FFFA857}" type="slidenum">
              <a:rPr lang="en-US" altLang="en-US" sz="1400"/>
              <a:pPr/>
              <a:t>9</a:t>
            </a:fld>
            <a:endParaRPr lang="en-US" altLang="en-US" sz="1400"/>
          </a:p>
        </p:txBody>
      </p:sp>
      <p:sp>
        <p:nvSpPr>
          <p:cNvPr id="11267" name="Rectangle 2"/>
          <p:cNvSpPr>
            <a:spLocks noGrp="1" noChangeArrowheads="1"/>
          </p:cNvSpPr>
          <p:nvPr>
            <p:ph type="title"/>
          </p:nvPr>
        </p:nvSpPr>
        <p:spPr/>
        <p:txBody>
          <a:bodyPr/>
          <a:lstStyle/>
          <a:p>
            <a:pPr eaLnBrk="1" hangingPunct="1"/>
            <a:r>
              <a:rPr lang="en-US" altLang="en-US" smtClean="0"/>
              <a:t>Novelty</a:t>
            </a:r>
          </a:p>
        </p:txBody>
      </p:sp>
      <p:sp>
        <p:nvSpPr>
          <p:cNvPr id="11268" name="Rectangle 3"/>
          <p:cNvSpPr>
            <a:spLocks noGrp="1" noChangeArrowheads="1"/>
          </p:cNvSpPr>
          <p:nvPr>
            <p:ph type="body" idx="1"/>
          </p:nvPr>
        </p:nvSpPr>
        <p:spPr/>
        <p:txBody>
          <a:bodyPr/>
          <a:lstStyle/>
          <a:p>
            <a:pPr eaLnBrk="1" hangingPunct="1"/>
            <a:r>
              <a:rPr lang="en-US" altLang="en-US" smtClean="0"/>
              <a:t>New or different things in the environment of an animal causes it stress.</a:t>
            </a:r>
          </a:p>
          <a:p>
            <a:pPr eaLnBrk="1" hangingPunct="1"/>
            <a:r>
              <a:rPr lang="en-US" altLang="en-US" smtClean="0"/>
              <a:t>The effect of novel items on animals is dependent on training and temperament.</a:t>
            </a:r>
          </a:p>
          <a:p>
            <a:pPr lvl="1" eaLnBrk="1" hangingPunct="1"/>
            <a:r>
              <a:rPr lang="en-US" altLang="en-US" smtClean="0"/>
              <a:t>Flighty animals will spook more easily.</a:t>
            </a:r>
          </a:p>
          <a:p>
            <a:pPr lvl="1" eaLnBrk="1" hangingPunct="1"/>
            <a:r>
              <a:rPr lang="en-US" altLang="en-US" smtClean="0"/>
              <a:t>Flighty animals are also more curious about new objects when left alone.</a:t>
            </a:r>
          </a:p>
        </p:txBody>
      </p:sp>
    </p:spTree>
    <p:extLst>
      <p:ext uri="{BB962C8B-B14F-4D97-AF65-F5344CB8AC3E}">
        <p14:creationId xmlns:p14="http://schemas.microsoft.com/office/powerpoint/2010/main" val="411468394"/>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147</TotalTime>
  <Words>2185</Words>
  <Application>Microsoft Office PowerPoint</Application>
  <PresentationFormat>On-screen Show (4:3)</PresentationFormat>
  <Paragraphs>217</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NRE_PowerPoint_Template</vt:lpstr>
      <vt:lpstr>PowerPoint Presentation</vt:lpstr>
      <vt:lpstr>Animal Behavior and Handling</vt:lpstr>
      <vt:lpstr>Animal Behavior</vt:lpstr>
      <vt:lpstr>Types of Behaviors</vt:lpstr>
      <vt:lpstr>Instinct</vt:lpstr>
      <vt:lpstr>Communication</vt:lpstr>
      <vt:lpstr>Learned Behaviors</vt:lpstr>
      <vt:lpstr>Working with Animals </vt:lpstr>
      <vt:lpstr>Novelty</vt:lpstr>
      <vt:lpstr>Vision</vt:lpstr>
      <vt:lpstr>Noise</vt:lpstr>
      <vt:lpstr>Flight Zones</vt:lpstr>
      <vt:lpstr>Flight Zones continued</vt:lpstr>
      <vt:lpstr>Safe Handling</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 Behavior and Handling</dc:title>
  <dc:subject>ASA - Lesson 3.2 Manipulating Manners</dc:subject>
  <dc:creator>Marlene Mensch</dc:creator>
  <cp:lastModifiedBy>Leslie Fairchild</cp:lastModifiedBy>
  <cp:revision>13</cp:revision>
  <dcterms:created xsi:type="dcterms:W3CDTF">2014-09-21T22:15:24Z</dcterms:created>
  <dcterms:modified xsi:type="dcterms:W3CDTF">2015-04-02T22:33:04Z</dcterms:modified>
</cp:coreProperties>
</file>