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69" r:id="rId4"/>
    <p:sldId id="271" r:id="rId5"/>
    <p:sldId id="272" r:id="rId6"/>
    <p:sldId id="273" r:id="rId7"/>
    <p:sldId id="274" r:id="rId8"/>
    <p:sldId id="261" r:id="rId9"/>
    <p:sldId id="264" r:id="rId10"/>
    <p:sldId id="265" r:id="rId11"/>
    <p:sldId id="267" r:id="rId12"/>
    <p:sldId id="268" r:id="rId13"/>
    <p:sldId id="259" r:id="rId14"/>
    <p:sldId id="25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 id="2" name="Carl Aakre" initials="CA" lastIdx="1" clrIdx="1">
    <p:extLst>
      <p:ext uri="{19B8F6BF-5375-455C-9EA6-DF929625EA0E}">
        <p15:presenceInfo xmlns:p15="http://schemas.microsoft.com/office/powerpoint/2012/main" userId="67e94fb1470a5e7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5" autoAdjust="0"/>
    <p:restoredTop sz="81102" autoAdjust="0"/>
  </p:normalViewPr>
  <p:slideViewPr>
    <p:cSldViewPr>
      <p:cViewPr varScale="1">
        <p:scale>
          <a:sx n="55" d="100"/>
          <a:sy n="55" d="100"/>
        </p:scale>
        <p:origin x="33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100">
                <a:latin typeface="Arial" pitchFamily="34" charset="0"/>
                <a:cs typeface="Arial" pitchFamily="34" charset="0"/>
              </a:rPr>
              <a:t>Starting the Teardown</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sz="1100">
                <a:latin typeface="Arial" pitchFamily="34" charset="0"/>
                <a:cs typeface="Arial" pitchFamily="34" charset="0"/>
              </a:rPr>
              <a:t>Mechanical Systems in Agriculture Unit 3 – Lesson 3.2 Disassembly Required</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z="1100" smtClean="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100">
                <a:latin typeface="Arial" pitchFamily="34" charset="0"/>
                <a:cs typeface="Arial" pitchFamily="34" charset="0"/>
              </a:defRPr>
            </a:lvl1pPr>
          </a:lstStyle>
          <a:p>
            <a:r>
              <a:rPr lang="en-US"/>
              <a:t>Starting the Teardown</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100"/>
            </a:lvl1pPr>
          </a:lstStyle>
          <a:p>
            <a:r>
              <a:rPr lang="en-US">
                <a:latin typeface="Arial" pitchFamily="34" charset="0"/>
                <a:cs typeface="Arial" pitchFamily="34" charset="0"/>
              </a:rPr>
              <a:t>Mechanical Systems in Agriculture Unit 3 – Lesson 3.2 Disassembly Required</a:t>
            </a:r>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Starting the Teardown</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43ABE1DC-2ECB-4C2C-AD49-4C60ACE1868F}" type="slidenum">
              <a:rPr lang="en-US" altLang="en-US">
                <a:latin typeface="Arial" panose="020B0604020202020204" pitchFamily="34" charset="0"/>
              </a:rPr>
              <a:pPr eaLnBrk="1" hangingPunct="1"/>
              <a:t>10</a:t>
            </a:fld>
            <a:endParaRPr lang="en-US" altLang="en-US">
              <a:latin typeface="Arial" panose="020B0604020202020204" pitchFamily="34" charset="0"/>
            </a:endParaRPr>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NOTE: Demonstrate to students how to use the pry tool to remove the fuel line from the fuel tank. Remove the pinch clamp using a pliers. Hold the fuel line with the pliers while using the pry tool to push the tubing off the connection.</a:t>
            </a:r>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6" name="Footer Placeholder 4"/>
          <p:cNvSpPr>
            <a:spLocks noGrp="1"/>
          </p:cNvSpPr>
          <p:nvPr>
            <p:ph type="ftr" sz="quarter" idx="4"/>
          </p:nvPr>
        </p:nvSpPr>
        <p:spPr>
          <a:xfrm>
            <a:off x="0" y="8673783"/>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7" name="Date Placeholder 6"/>
          <p:cNvSpPr>
            <a:spLocks noGrp="1"/>
          </p:cNvSpPr>
          <p:nvPr>
            <p:ph type="dt" idx="1"/>
          </p:nvPr>
        </p:nvSpPr>
        <p:spPr>
          <a:xfrm>
            <a:off x="3236013" y="-11430"/>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827386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3FBEEA76-3952-437C-93F7-F1CDB39C0947}" type="slidenum">
              <a:rPr lang="en-US" altLang="en-US">
                <a:solidFill>
                  <a:srgbClr val="000000"/>
                </a:solidFill>
                <a:latin typeface="Arial" panose="020B0604020202020204" pitchFamily="34" charset="0"/>
              </a:rPr>
              <a:pPr eaLnBrk="1" hangingPunct="1"/>
              <a:t>11</a:t>
            </a:fld>
            <a:endParaRPr lang="en-US" altLang="en-US">
              <a:solidFill>
                <a:srgbClr val="000000"/>
              </a:solidFill>
              <a:latin typeface="Arial" panose="020B0604020202020204" pitchFamily="34" charset="0"/>
            </a:endParaRP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Remove the fuel tank and hose. The tanks is a specially designed reservoir for fuel. The cap allows air to be vented. The tank is designed to allow fuel to run off the outside and contains baffles to prevent sloshing in the inside.    </a:t>
            </a:r>
            <a:r>
              <a:rPr lang="en-US" altLang="en-US" dirty="0"/>
              <a:t>Have a storage container available to drain excess fuel from the fuel tank. Outlet nipple on the fuel tank contains a fuel filter.  Remove and clean the filter if it is clogged.</a:t>
            </a:r>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6" name="Footer Placeholder 4"/>
          <p:cNvSpPr>
            <a:spLocks noGrp="1"/>
          </p:cNvSpPr>
          <p:nvPr>
            <p:ph type="ftr" sz="quarter" idx="4"/>
          </p:nvPr>
        </p:nvSpPr>
        <p:spPr>
          <a:xfrm>
            <a:off x="0" y="8690379"/>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7" name="Date Placeholder 6"/>
          <p:cNvSpPr>
            <a:spLocks noGrp="1"/>
          </p:cNvSpPr>
          <p:nvPr>
            <p:ph type="dt" idx="1"/>
          </p:nvPr>
        </p:nvSpPr>
        <p:spPr>
          <a:xfrm>
            <a:off x="3236013" y="0"/>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3333736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3715A9CA-3926-4646-A821-ADD8B6C00728}" type="slidenum">
              <a:rPr lang="en-US" altLang="en-US">
                <a:latin typeface="Arial" panose="020B0604020202020204" pitchFamily="34" charset="0"/>
              </a:rPr>
              <a:pPr eaLnBrk="1" hangingPunct="1"/>
              <a:t>12</a:t>
            </a:fld>
            <a:endParaRPr lang="en-US" altLang="en-US">
              <a:latin typeface="Arial" panose="020B0604020202020204" pitchFamily="34" charset="0"/>
            </a:endParaRPr>
          </a:p>
        </p:txBody>
      </p:sp>
      <p:sp>
        <p:nvSpPr>
          <p:cNvPr id="1187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Note how the choke and throttle plate of the carburetor are controlled. The governor spring should be holding the throttle plate in an open position. The governor linkage pulls on the governor plate causing the plate to close.</a:t>
            </a:r>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8" name="Footer Placeholder 4"/>
          <p:cNvSpPr>
            <a:spLocks noGrp="1"/>
          </p:cNvSpPr>
          <p:nvPr>
            <p:ph type="ftr" sz="quarter" idx="4"/>
          </p:nvPr>
        </p:nvSpPr>
        <p:spPr>
          <a:xfrm>
            <a:off x="0" y="8673783"/>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9" name="Date Placeholder 6"/>
          <p:cNvSpPr>
            <a:spLocks noGrp="1"/>
          </p:cNvSpPr>
          <p:nvPr>
            <p:ph type="dt" idx="1"/>
          </p:nvPr>
        </p:nvSpPr>
        <p:spPr>
          <a:xfrm>
            <a:off x="3236013" y="0"/>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819965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Starting the Teardown</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14</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Starting the Teardown</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Starting the Teardown</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will need to stay organized by storing and labeling all parts.</a:t>
            </a:r>
          </a:p>
        </p:txBody>
      </p:sp>
      <p:sp>
        <p:nvSpPr>
          <p:cNvPr id="4" name="Header Placeholder 3"/>
          <p:cNvSpPr>
            <a:spLocks noGrp="1"/>
          </p:cNvSpPr>
          <p:nvPr>
            <p:ph type="hdr" sz="quarter" idx="10"/>
          </p:nvPr>
        </p:nvSpPr>
        <p:spPr/>
        <p:txBody>
          <a:bodyPr/>
          <a:lstStyle/>
          <a:p>
            <a:r>
              <a:rPr lang="en-US" dirty="0"/>
              <a:t>Starting the Teardown</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Tree>
    <p:extLst>
      <p:ext uri="{BB962C8B-B14F-4D97-AF65-F5344CB8AC3E}">
        <p14:creationId xmlns:p14="http://schemas.microsoft.com/office/powerpoint/2010/main" val="265276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Briggs and Stratton OHV repair manual has assembly instructions for the engine. Use the manual to see how parts are assembled. The Advanced Product Service Information (APSI) has updated info for new models that have had changes made to the basic assembly. The APSI also has specifications and torque information for measuring and reassembling the engine.</a:t>
            </a:r>
          </a:p>
        </p:txBody>
      </p:sp>
      <p:sp>
        <p:nvSpPr>
          <p:cNvPr id="4" name="Header Placeholder 3"/>
          <p:cNvSpPr>
            <a:spLocks noGrp="1"/>
          </p:cNvSpPr>
          <p:nvPr>
            <p:ph type="hdr" sz="quarter" idx="10"/>
          </p:nvPr>
        </p:nvSpPr>
        <p:spPr/>
        <p:txBody>
          <a:bodyPr/>
          <a:lstStyle/>
          <a:p>
            <a:r>
              <a:rPr lang="en-US" dirty="0"/>
              <a:t>Starting the Teardown</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dirty="0"/>
          </a:p>
        </p:txBody>
      </p:sp>
    </p:spTree>
    <p:extLst>
      <p:ext uri="{BB962C8B-B14F-4D97-AF65-F5344CB8AC3E}">
        <p14:creationId xmlns:p14="http://schemas.microsoft.com/office/powerpoint/2010/main" val="1425431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 where to find information about each step you complete. Include the section, page and figure number.</a:t>
            </a:r>
          </a:p>
        </p:txBody>
      </p:sp>
      <p:sp>
        <p:nvSpPr>
          <p:cNvPr id="4" name="Header Placeholder 3"/>
          <p:cNvSpPr>
            <a:spLocks noGrp="1"/>
          </p:cNvSpPr>
          <p:nvPr>
            <p:ph type="hdr" sz="quarter" idx="10"/>
          </p:nvPr>
        </p:nvSpPr>
        <p:spPr/>
        <p:txBody>
          <a:bodyPr/>
          <a:lstStyle/>
          <a:p>
            <a:r>
              <a:rPr lang="en-US" dirty="0"/>
              <a:t>Starting the Teardown</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dirty="0"/>
          </a:p>
        </p:txBody>
      </p:sp>
    </p:spTree>
    <p:extLst>
      <p:ext uri="{BB962C8B-B14F-4D97-AF65-F5344CB8AC3E}">
        <p14:creationId xmlns:p14="http://schemas.microsoft.com/office/powerpoint/2010/main" val="78758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APSI to find torque and specifications about the engine.</a:t>
            </a:r>
          </a:p>
        </p:txBody>
      </p:sp>
      <p:sp>
        <p:nvSpPr>
          <p:cNvPr id="4" name="Header Placeholder 3"/>
          <p:cNvSpPr>
            <a:spLocks noGrp="1"/>
          </p:cNvSpPr>
          <p:nvPr>
            <p:ph type="hdr" sz="quarter" idx="10"/>
          </p:nvPr>
        </p:nvSpPr>
        <p:spPr/>
        <p:txBody>
          <a:bodyPr/>
          <a:lstStyle/>
          <a:p>
            <a:r>
              <a:rPr lang="en-US" dirty="0"/>
              <a:t>Starting the Teardown</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dirty="0"/>
          </a:p>
        </p:txBody>
      </p:sp>
    </p:spTree>
    <p:extLst>
      <p:ext uri="{BB962C8B-B14F-4D97-AF65-F5344CB8AC3E}">
        <p14:creationId xmlns:p14="http://schemas.microsoft.com/office/powerpoint/2010/main" val="1357425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06966215-403E-4F27-8BB3-2B494A37205C}" type="slidenum">
              <a:rPr lang="en-US" altLang="en-US">
                <a:latin typeface="Arial" panose="020B0604020202020204" pitchFamily="34" charset="0"/>
              </a:rPr>
              <a:pPr eaLnBrk="1" hangingPunct="1"/>
              <a:t>7</a:t>
            </a:fld>
            <a:endParaRPr lang="en-US" altLang="en-US">
              <a:latin typeface="Arial" panose="020B0604020202020204" pitchFamily="34" charset="0"/>
            </a:endParaRPr>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The first component to remove from the engine is the air filter. The air filter prevents dirt from entering the engine and wearing components. Do not use compressed air to clean a paper cartridge. The pressurized air could make holes in the paper. Clean the cartridge by gently tapping the paper cartridge on a hard service. Replace the cartridge if extremely dirty or soaked in gas or oil. Wash dirty pre-filter with water and dish soap. Wring and let dry before reinstalling.</a:t>
            </a:r>
            <a:endParaRPr lang="en-US" altLang="en-US" dirty="0"/>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6" name="Footer Placeholder 4"/>
          <p:cNvSpPr>
            <a:spLocks noGrp="1"/>
          </p:cNvSpPr>
          <p:nvPr>
            <p:ph type="ftr" sz="quarter" idx="4"/>
          </p:nvPr>
        </p:nvSpPr>
        <p:spPr>
          <a:xfrm>
            <a:off x="0" y="8673783"/>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7" name="Date Placeholder 6"/>
          <p:cNvSpPr>
            <a:spLocks noGrp="1"/>
          </p:cNvSpPr>
          <p:nvPr>
            <p:ph type="dt" idx="1"/>
          </p:nvPr>
        </p:nvSpPr>
        <p:spPr>
          <a:xfrm>
            <a:off x="3236013" y="-11430"/>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1762593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B670E9F7-24AD-4572-83F3-B41C8E64618C}" type="slidenum">
              <a:rPr lang="en-US" altLang="en-US">
                <a:solidFill>
                  <a:srgbClr val="000000"/>
                </a:solidFill>
                <a:latin typeface="Arial" panose="020B0604020202020204" pitchFamily="34" charset="0"/>
              </a:rPr>
              <a:pPr eaLnBrk="1" hangingPunct="1"/>
              <a:t>8</a:t>
            </a:fld>
            <a:endParaRPr lang="en-US" altLang="en-US">
              <a:solidFill>
                <a:srgbClr val="000000"/>
              </a:solidFill>
              <a:latin typeface="Arial" panose="020B0604020202020204" pitchFamily="34" charset="0"/>
            </a:endParaRPr>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Keep all parts organized by storing in separate containers or sealable bags and labeling them. The 8mm screws found on the trim panel look similar to other screws but are designed for a specific use.</a:t>
            </a:r>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6" name="Footer Placeholder 4"/>
          <p:cNvSpPr>
            <a:spLocks noGrp="1"/>
          </p:cNvSpPr>
          <p:nvPr>
            <p:ph type="ftr" sz="quarter" idx="4"/>
          </p:nvPr>
        </p:nvSpPr>
        <p:spPr>
          <a:xfrm>
            <a:off x="15498" y="8668028"/>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7" name="Date Placeholder 6"/>
          <p:cNvSpPr>
            <a:spLocks noGrp="1"/>
          </p:cNvSpPr>
          <p:nvPr>
            <p:ph type="dt" idx="1"/>
          </p:nvPr>
        </p:nvSpPr>
        <p:spPr>
          <a:xfrm>
            <a:off x="3236013" y="7342"/>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3885377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ea typeface="ヒラギノ角ゴ Pro W3" pitchFamily="1" charset="-128"/>
              </a:defRPr>
            </a:lvl1pPr>
            <a:lvl2pPr marL="764124" indent="-293894" eaLnBrk="0" hangingPunct="0">
              <a:defRPr>
                <a:solidFill>
                  <a:schemeClr val="tx1"/>
                </a:solidFill>
                <a:latin typeface="Tahoma" panose="020B0604030504040204" pitchFamily="34" charset="0"/>
                <a:ea typeface="ヒラギノ角ゴ Pro W3" pitchFamily="1" charset="-128"/>
              </a:defRPr>
            </a:lvl2pPr>
            <a:lvl3pPr marL="1175576" indent="-235115" eaLnBrk="0" hangingPunct="0">
              <a:defRPr>
                <a:solidFill>
                  <a:schemeClr val="tx1"/>
                </a:solidFill>
                <a:latin typeface="Tahoma" panose="020B0604030504040204" pitchFamily="34" charset="0"/>
                <a:ea typeface="ヒラギノ角ゴ Pro W3" pitchFamily="1" charset="-128"/>
              </a:defRPr>
            </a:lvl3pPr>
            <a:lvl4pPr marL="1645806" indent="-235115" eaLnBrk="0" hangingPunct="0">
              <a:defRPr>
                <a:solidFill>
                  <a:schemeClr val="tx1"/>
                </a:solidFill>
                <a:latin typeface="Tahoma" panose="020B0604030504040204" pitchFamily="34" charset="0"/>
                <a:ea typeface="ヒラギノ角ゴ Pro W3" pitchFamily="1" charset="-128"/>
              </a:defRPr>
            </a:lvl4pPr>
            <a:lvl5pPr marL="2116036" indent="-235115" eaLnBrk="0" hangingPunct="0">
              <a:defRPr>
                <a:solidFill>
                  <a:schemeClr val="tx1"/>
                </a:solidFill>
                <a:latin typeface="Tahoma" panose="020B0604030504040204" pitchFamily="34" charset="0"/>
                <a:ea typeface="ヒラギノ角ゴ Pro W3" pitchFamily="1" charset="-128"/>
              </a:defRPr>
            </a:lvl5pPr>
            <a:lvl6pPr marL="258626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3056496"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52672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996957" indent="-235115"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fld id="{F1093F79-7A17-4296-B8E2-6993DF57C0D6}" type="slidenum">
              <a:rPr lang="en-US" altLang="en-US">
                <a:latin typeface="Arial" panose="020B0604020202020204" pitchFamily="34" charset="0"/>
              </a:rPr>
              <a:pPr eaLnBrk="1" hangingPunct="1"/>
              <a:t>9</a:t>
            </a:fld>
            <a:endParaRPr lang="en-US" altLang="en-US">
              <a:latin typeface="Arial" panose="020B0604020202020204" pitchFamily="34" charset="0"/>
            </a:endParaRPr>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breather is found under the valve cover. It allows gases to leave the engine but not reenter. The tube directs the gases to the air cleaner where the air is recycled back into the engine. Recycling the air decreases pollutants expelled into the air by the engine.</a:t>
            </a:r>
          </a:p>
          <a:p>
            <a:pPr eaLnBrk="1" hangingPunct="1">
              <a:spcBef>
                <a:spcPct val="0"/>
              </a:spcBef>
            </a:pPr>
            <a:endParaRPr lang="en-US" altLang="en-US" dirty="0"/>
          </a:p>
          <a:p>
            <a:pPr eaLnBrk="1" hangingPunct="1">
              <a:spcBef>
                <a:spcPct val="0"/>
              </a:spcBef>
            </a:pPr>
            <a:r>
              <a:rPr lang="en-US" altLang="en-US" dirty="0"/>
              <a:t>Disconnect the breather tube before removing the air cleaner backing plate. Inspect gaskets for tears and note how the gaskets fit on the air cleaner backing.</a:t>
            </a:r>
          </a:p>
        </p:txBody>
      </p:sp>
      <p:sp>
        <p:nvSpPr>
          <p:cNvPr id="5" name="Header Placeholder 5"/>
          <p:cNvSpPr>
            <a:spLocks noGrp="1"/>
          </p:cNvSpPr>
          <p:nvPr>
            <p:ph type="hdr" sz="quarter"/>
          </p:nvPr>
        </p:nvSpPr>
        <p:spPr>
          <a:xfrm>
            <a:off x="0" y="0"/>
            <a:ext cx="3070860" cy="468630"/>
          </a:xfrm>
        </p:spPr>
        <p:txBody>
          <a:bodyPr/>
          <a:lstStyle/>
          <a:p>
            <a:r>
              <a:rPr lang="en-US" dirty="0"/>
              <a:t>Starting the Teardown</a:t>
            </a:r>
          </a:p>
        </p:txBody>
      </p:sp>
      <p:sp>
        <p:nvSpPr>
          <p:cNvPr id="6" name="Footer Placeholder 4"/>
          <p:cNvSpPr>
            <a:spLocks noGrp="1"/>
          </p:cNvSpPr>
          <p:nvPr>
            <p:ph type="ftr" sz="quarter" idx="4"/>
          </p:nvPr>
        </p:nvSpPr>
        <p:spPr>
          <a:xfrm>
            <a:off x="0" y="8664447"/>
            <a:ext cx="3385820" cy="468630"/>
          </a:xfrm>
        </p:spPr>
        <p:txBody>
          <a:bodyPr/>
          <a:lstStyle/>
          <a:p>
            <a:r>
              <a:rPr lang="en-US" dirty="0">
                <a:latin typeface="Arial" pitchFamily="34" charset="0"/>
                <a:cs typeface="Arial" pitchFamily="34" charset="0"/>
              </a:rPr>
              <a:t>Curriculum for Agricultural Science Education Copyright 2019</a:t>
            </a:r>
          </a:p>
        </p:txBody>
      </p:sp>
      <p:sp>
        <p:nvSpPr>
          <p:cNvPr id="7" name="Date Placeholder 6"/>
          <p:cNvSpPr>
            <a:spLocks noGrp="1"/>
          </p:cNvSpPr>
          <p:nvPr>
            <p:ph type="dt" idx="1"/>
          </p:nvPr>
        </p:nvSpPr>
        <p:spPr>
          <a:xfrm>
            <a:off x="3236013" y="0"/>
            <a:ext cx="3620400" cy="468630"/>
          </a:xfrm>
        </p:spPr>
        <p:txBody>
          <a:body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Tree>
    <p:extLst>
      <p:ext uri="{BB962C8B-B14F-4D97-AF65-F5344CB8AC3E}">
        <p14:creationId xmlns:p14="http://schemas.microsoft.com/office/powerpoint/2010/main" val="41900868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fld id="{4B98D9DB-9F03-49E4-BBAA-20DA05506B06}" type="slidenum">
              <a:rPr lang="en-US" smtClean="0"/>
              <a:t>‹#›</a:t>
            </a:fld>
            <a:endParaRPr lang="en-US"/>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a:p>
        </p:txBody>
      </p:sp>
      <p:sp>
        <p:nvSpPr>
          <p:cNvPr id="4" name="Rectangle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a:p>
        </p:txBody>
      </p:sp>
      <p:sp>
        <p:nvSpPr>
          <p:cNvPr id="5" name="Rectangle 6"/>
          <p:cNvSpPr>
            <a:spLocks noGrp="1" noChangeArrowheads="1"/>
          </p:cNvSpPr>
          <p:nvPr>
            <p:ph type="sldNum" sz="quarter" idx="12"/>
          </p:nvPr>
        </p:nvSpPr>
        <p:spPr/>
        <p:txBody>
          <a:bodyPr/>
          <a:lstStyle>
            <a:lvl1pPr eaLnBrk="1" hangingPunct="1">
              <a:defRPr/>
            </a:lvl1pPr>
          </a:lstStyle>
          <a:p>
            <a:fld id="{E996A652-0780-4B87-B21A-8BC38F5D0609}" type="slidenum">
              <a:rPr lang="en-US" altLang="en-US"/>
              <a:pPr/>
              <a:t>‹#›</a:t>
            </a:fld>
            <a:endParaRPr lang="en-US" altLang="en-US"/>
          </a:p>
        </p:txBody>
      </p:sp>
    </p:spTree>
    <p:extLst>
      <p:ext uri="{BB962C8B-B14F-4D97-AF65-F5344CB8AC3E}">
        <p14:creationId xmlns:p14="http://schemas.microsoft.com/office/powerpoint/2010/main" val="767503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a:p>
        </p:txBody>
      </p:sp>
      <p:sp>
        <p:nvSpPr>
          <p:cNvPr id="3" name="Rectangle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a:p>
        </p:txBody>
      </p:sp>
      <p:sp>
        <p:nvSpPr>
          <p:cNvPr id="4" name="Rectangle 6"/>
          <p:cNvSpPr>
            <a:spLocks noGrp="1" noChangeArrowheads="1"/>
          </p:cNvSpPr>
          <p:nvPr>
            <p:ph type="sldNum" sz="quarter" idx="12"/>
          </p:nvPr>
        </p:nvSpPr>
        <p:spPr/>
        <p:txBody>
          <a:bodyPr/>
          <a:lstStyle>
            <a:lvl1pPr eaLnBrk="1" hangingPunct="1">
              <a:defRPr/>
            </a:lvl1pPr>
          </a:lstStyle>
          <a:p>
            <a:fld id="{A79B2AEB-9427-4C64-A42D-284F55A7E010}" type="slidenum">
              <a:rPr lang="en-US" altLang="en-US"/>
              <a:pPr/>
              <a:t>‹#›</a:t>
            </a:fld>
            <a:endParaRPr lang="en-US" altLang="en-US"/>
          </a:p>
        </p:txBody>
      </p:sp>
    </p:spTree>
    <p:extLst>
      <p:ext uri="{BB962C8B-B14F-4D97-AF65-F5344CB8AC3E}">
        <p14:creationId xmlns:p14="http://schemas.microsoft.com/office/powerpoint/2010/main" val="274083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57" r:id="rId7"/>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thepowerportal.com/nA/English/BriggsStratton/TrainingResources/Iwanttoteach/EngineTeardowns.ht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body" sz="half" idx="4294967295"/>
          </p:nvPr>
        </p:nvSpPr>
        <p:spPr>
          <a:xfrm>
            <a:off x="762000" y="1905001"/>
            <a:ext cx="6248400" cy="4343399"/>
          </a:xfrm>
        </p:spPr>
        <p:txBody>
          <a:bodyPr>
            <a:normAutofit/>
          </a:bodyPr>
          <a:lstStyle/>
          <a:p>
            <a:r>
              <a:rPr lang="en-US" altLang="en-US" dirty="0"/>
              <a:t>Remove line from tank or carburetor</a:t>
            </a:r>
          </a:p>
          <a:p>
            <a:endParaRPr lang="en-US" altLang="en-US" dirty="0"/>
          </a:p>
          <a:p>
            <a:r>
              <a:rPr lang="en-US" altLang="en-US" dirty="0"/>
              <a:t>Use pliers and fuel line pry tool</a:t>
            </a:r>
          </a:p>
          <a:p>
            <a:endParaRPr lang="en-US" altLang="en-US" dirty="0"/>
          </a:p>
          <a:p>
            <a:endParaRPr lang="en-US" altLang="en-US" dirty="0"/>
          </a:p>
        </p:txBody>
      </p:sp>
      <p:sp>
        <p:nvSpPr>
          <p:cNvPr id="32771" name="Rectangle 6"/>
          <p:cNvSpPr>
            <a:spLocks noGrp="1" noChangeArrowheads="1"/>
          </p:cNvSpPr>
          <p:nvPr>
            <p:ph type="title" idx="4294967295"/>
          </p:nvPr>
        </p:nvSpPr>
        <p:spPr>
          <a:xfrm>
            <a:off x="1981200" y="274320"/>
            <a:ext cx="7772400" cy="1143000"/>
          </a:xfrm>
        </p:spPr>
        <p:txBody>
          <a:bodyPr/>
          <a:lstStyle/>
          <a:p>
            <a:r>
              <a:rPr lang="en-US" altLang="en-US" dirty="0"/>
              <a:t>Fuel Line Disconnection</a:t>
            </a:r>
          </a:p>
        </p:txBody>
      </p:sp>
      <p:pic>
        <p:nvPicPr>
          <p:cNvPr id="32772" name="Picture 6"/>
          <p:cNvPicPr>
            <a:picLocks noChangeAspect="1"/>
          </p:cNvPicPr>
          <p:nvPr/>
        </p:nvPicPr>
        <p:blipFill>
          <a:blip r:embed="rId3">
            <a:extLst>
              <a:ext uri="{28A0092B-C50C-407E-A947-70E740481C1C}">
                <a14:useLocalDpi xmlns:a14="http://schemas.microsoft.com/office/drawing/2010/main" val="0"/>
              </a:ext>
            </a:extLst>
          </a:blip>
          <a:srcRect l="14000" t="22659" r="33000" b="34676"/>
          <a:stretch>
            <a:fillRect/>
          </a:stretch>
        </p:blipFill>
        <p:spPr bwMode="auto">
          <a:xfrm>
            <a:off x="7010400" y="1869016"/>
            <a:ext cx="3657600" cy="220768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2773" name="Picture 7"/>
          <p:cNvPicPr>
            <a:picLocks noChangeAspect="1"/>
          </p:cNvPicPr>
          <p:nvPr/>
        </p:nvPicPr>
        <p:blipFill>
          <a:blip r:embed="rId4">
            <a:extLst>
              <a:ext uri="{28A0092B-C50C-407E-A947-70E740481C1C}">
                <a14:useLocalDpi xmlns:a14="http://schemas.microsoft.com/office/drawing/2010/main" val="0"/>
              </a:ext>
            </a:extLst>
          </a:blip>
          <a:srcRect l="4999" t="19994" r="25000" b="25339"/>
          <a:stretch>
            <a:fillRect/>
          </a:stretch>
        </p:blipFill>
        <p:spPr bwMode="auto">
          <a:xfrm>
            <a:off x="8382000" y="3537774"/>
            <a:ext cx="3382992" cy="198124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4648EE0-A02B-45E1-B1BC-2B838BAEA3B3}"/>
              </a:ext>
            </a:extLst>
          </p:cNvPr>
          <p:cNvSpPr/>
          <p:nvPr/>
        </p:nvSpPr>
        <p:spPr>
          <a:xfrm>
            <a:off x="6063343" y="5602069"/>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711813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title" idx="4294967295"/>
          </p:nvPr>
        </p:nvSpPr>
        <p:spPr>
          <a:xfrm>
            <a:off x="1981200" y="274320"/>
            <a:ext cx="7772400" cy="1143000"/>
          </a:xfrm>
        </p:spPr>
        <p:txBody>
          <a:bodyPr/>
          <a:lstStyle/>
          <a:p>
            <a:r>
              <a:rPr lang="en-US" altLang="en-US" dirty="0"/>
              <a:t>Fuel Tank</a:t>
            </a:r>
          </a:p>
        </p:txBody>
      </p:sp>
      <p:sp>
        <p:nvSpPr>
          <p:cNvPr id="34819" name="Rectangle 7"/>
          <p:cNvSpPr>
            <a:spLocks noGrp="1" noChangeArrowheads="1"/>
          </p:cNvSpPr>
          <p:nvPr>
            <p:ph type="body" sz="half" idx="4294967295"/>
          </p:nvPr>
        </p:nvSpPr>
        <p:spPr>
          <a:xfrm>
            <a:off x="609600" y="2133600"/>
            <a:ext cx="6801466" cy="3733800"/>
          </a:xfrm>
        </p:spPr>
        <p:txBody>
          <a:bodyPr>
            <a:normAutofit/>
          </a:bodyPr>
          <a:lstStyle/>
          <a:p>
            <a:r>
              <a:rPr lang="en-US" altLang="en-US" dirty="0"/>
              <a:t>Fastened with two 12mm nuts and one 8mm screw</a:t>
            </a:r>
            <a:endParaRPr lang="en-US" altLang="en-US" dirty="0">
              <a:cs typeface="Tahoma" panose="020B0604030504040204" pitchFamily="34" charset="0"/>
            </a:endParaRPr>
          </a:p>
          <a:p>
            <a:r>
              <a:rPr lang="en-US" altLang="en-US" dirty="0">
                <a:cs typeface="Tahoma" panose="020B0604030504040204" pitchFamily="34" charset="0"/>
              </a:rPr>
              <a:t>There may still be fuel in the fuel line.  Watch for leaks when line is disconnected</a:t>
            </a:r>
          </a:p>
          <a:p>
            <a:endParaRPr lang="en-US" altLang="en-US" dirty="0"/>
          </a:p>
        </p:txBody>
      </p:sp>
      <p:pic>
        <p:nvPicPr>
          <p:cNvPr id="348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2014" y="1879289"/>
            <a:ext cx="3581400" cy="398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a:extLst>
              <a:ext uri="{FF2B5EF4-FFF2-40B4-BE49-F238E27FC236}">
                <a16:creationId xmlns:a16="http://schemas.microsoft.com/office/drawing/2014/main" id="{14648EE0-A02B-45E1-B1BC-2B838BAEA3B3}"/>
              </a:ext>
            </a:extLst>
          </p:cNvPr>
          <p:cNvSpPr/>
          <p:nvPr/>
        </p:nvSpPr>
        <p:spPr>
          <a:xfrm>
            <a:off x="7411066" y="5867400"/>
            <a:ext cx="4663296"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12280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1981200" y="274320"/>
            <a:ext cx="7772400" cy="1143000"/>
          </a:xfrm>
        </p:spPr>
        <p:txBody>
          <a:bodyPr/>
          <a:lstStyle/>
          <a:p>
            <a:r>
              <a:rPr lang="en-US" altLang="en-US" dirty="0"/>
              <a:t>Carburetor</a:t>
            </a:r>
          </a:p>
        </p:txBody>
      </p:sp>
      <p:sp>
        <p:nvSpPr>
          <p:cNvPr id="35843" name="Rectangle 3"/>
          <p:cNvSpPr>
            <a:spLocks noGrp="1" noChangeArrowheads="1"/>
          </p:cNvSpPr>
          <p:nvPr>
            <p:ph type="body" sz="half" idx="4294967295"/>
          </p:nvPr>
        </p:nvSpPr>
        <p:spPr>
          <a:xfrm>
            <a:off x="533400" y="2133600"/>
            <a:ext cx="6477000" cy="2895600"/>
          </a:xfrm>
        </p:spPr>
        <p:txBody>
          <a:bodyPr/>
          <a:lstStyle/>
          <a:p>
            <a:r>
              <a:rPr lang="en-US" altLang="en-US" dirty="0"/>
              <a:t>Connected to the governor via linkage and spring</a:t>
            </a:r>
          </a:p>
          <a:p>
            <a:r>
              <a:rPr lang="en-US" altLang="en-US" dirty="0"/>
              <a:t>Linkage closes the throttle plate</a:t>
            </a:r>
          </a:p>
          <a:p>
            <a:r>
              <a:rPr lang="en-US" altLang="en-US" dirty="0"/>
              <a:t>Spring pulls the throttle plate open</a:t>
            </a:r>
          </a:p>
        </p:txBody>
      </p:sp>
      <p:pic>
        <p:nvPicPr>
          <p:cNvPr id="35844" name="Picture 2"/>
          <p:cNvPicPr>
            <a:picLocks noChangeAspect="1"/>
          </p:cNvPicPr>
          <p:nvPr/>
        </p:nvPicPr>
        <p:blipFill>
          <a:blip r:embed="rId3" cstate="print">
            <a:extLst>
              <a:ext uri="{28A0092B-C50C-407E-A947-70E740481C1C}">
                <a14:useLocalDpi xmlns:a14="http://schemas.microsoft.com/office/drawing/2010/main" val="0"/>
              </a:ext>
            </a:extLst>
          </a:blip>
          <a:srcRect l="15889" t="10661" r="7661" b="2669"/>
          <a:stretch>
            <a:fillRect/>
          </a:stretch>
        </p:blipFill>
        <p:spPr bwMode="auto">
          <a:xfrm>
            <a:off x="7696200" y="1911531"/>
            <a:ext cx="3505200" cy="3505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5845" name="TextBox 4"/>
          <p:cNvSpPr txBox="1">
            <a:spLocks noChangeArrowheads="1"/>
          </p:cNvSpPr>
          <p:nvPr/>
        </p:nvSpPr>
        <p:spPr bwMode="auto">
          <a:xfrm>
            <a:off x="4953000" y="1524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ea typeface="ヒラギノ角ゴ Pro W3" pitchFamily="1" charset="-128"/>
              </a:defRPr>
            </a:lvl1pPr>
            <a:lvl2pPr marL="742950" indent="-285750" eaLnBrk="0" hangingPunct="0">
              <a:defRPr>
                <a:solidFill>
                  <a:schemeClr val="tx1"/>
                </a:solidFill>
                <a:latin typeface="Tahoma" panose="020B0604030504040204" pitchFamily="34" charset="0"/>
                <a:ea typeface="ヒラギノ角ゴ Pro W3" pitchFamily="1" charset="-128"/>
              </a:defRPr>
            </a:lvl2pPr>
            <a:lvl3pPr marL="1143000" indent="-228600" eaLnBrk="0" hangingPunct="0">
              <a:defRPr>
                <a:solidFill>
                  <a:schemeClr val="tx1"/>
                </a:solidFill>
                <a:latin typeface="Tahoma" panose="020B0604030504040204" pitchFamily="34" charset="0"/>
                <a:ea typeface="ヒラギノ角ゴ Pro W3" pitchFamily="1" charset="-128"/>
              </a:defRPr>
            </a:lvl3pPr>
            <a:lvl4pPr marL="1600200" indent="-228600" eaLnBrk="0" hangingPunct="0">
              <a:defRPr>
                <a:solidFill>
                  <a:schemeClr val="tx1"/>
                </a:solidFill>
                <a:latin typeface="Tahoma" panose="020B0604030504040204" pitchFamily="34" charset="0"/>
                <a:ea typeface="ヒラギノ角ゴ Pro W3" pitchFamily="1" charset="-128"/>
              </a:defRPr>
            </a:lvl4pPr>
            <a:lvl5pPr marL="2057400" indent="-228600" eaLnBrk="0" hangingPunct="0">
              <a:defRPr>
                <a:solidFill>
                  <a:schemeClr val="tx1"/>
                </a:solidFill>
                <a:latin typeface="Tahoma" panose="020B0604030504040204" pitchFamily="34" charset="0"/>
                <a:ea typeface="ヒラギノ角ゴ Pro W3" pitchFamily="1"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ヒラギノ角ゴ Pro W3" pitchFamily="1" charset="-128"/>
              </a:defRPr>
            </a:lvl9pPr>
          </a:lstStyle>
          <a:p>
            <a:pPr eaLnBrk="1" hangingPunct="1"/>
            <a:r>
              <a:rPr lang="en-US" altLang="en-US">
                <a:solidFill>
                  <a:schemeClr val="bg1"/>
                </a:solidFill>
              </a:rPr>
              <a:t>Carburetor</a:t>
            </a:r>
          </a:p>
        </p:txBody>
      </p:sp>
      <p:sp>
        <p:nvSpPr>
          <p:cNvPr id="7" name="Rectangle 6">
            <a:extLst>
              <a:ext uri="{FF2B5EF4-FFF2-40B4-BE49-F238E27FC236}">
                <a16:creationId xmlns:a16="http://schemas.microsoft.com/office/drawing/2014/main" id="{14648EE0-A02B-45E1-B1BC-2B838BAEA3B3}"/>
              </a:ext>
            </a:extLst>
          </p:cNvPr>
          <p:cNvSpPr/>
          <p:nvPr/>
        </p:nvSpPr>
        <p:spPr>
          <a:xfrm>
            <a:off x="7696200" y="5434873"/>
            <a:ext cx="3825096"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029343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lstStyle/>
          <a:p>
            <a:r>
              <a:rPr lang="en-US" dirty="0"/>
              <a:t>Blake, Jay. (2014). </a:t>
            </a:r>
            <a:r>
              <a:rPr lang="en-US" i="1" dirty="0"/>
              <a:t>130G32 PowerPoint</a:t>
            </a:r>
            <a:r>
              <a:rPr lang="en-US" i="1" baseline="30000" dirty="0"/>
              <a:t>®</a:t>
            </a:r>
            <a:r>
              <a:rPr lang="en-US" i="1" dirty="0"/>
              <a:t> teardown</a:t>
            </a:r>
            <a:r>
              <a:rPr lang="en-US" dirty="0"/>
              <a:t>. Retrieved from </a:t>
            </a:r>
            <a:r>
              <a:rPr lang="en-US" dirty="0">
                <a:hlinkClick r:id="rId3"/>
              </a:rPr>
              <a:t>http://www.thepowerportal.com/nA/English/BriggsStratton/TrainingResources/Iwanttoteach/EngineTeardowns.htm</a:t>
            </a:r>
            <a:r>
              <a:rPr lang="en-US" dirty="0"/>
              <a:t> </a:t>
            </a:r>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Starting the Teardown</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3 – Lesson 3.2 Disassembly Required</a:t>
            </a: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9D61C-4E70-4FD2-8D28-22797F048559}"/>
              </a:ext>
            </a:extLst>
          </p:cNvPr>
          <p:cNvSpPr>
            <a:spLocks noGrp="1"/>
          </p:cNvSpPr>
          <p:nvPr>
            <p:ph type="title"/>
          </p:nvPr>
        </p:nvSpPr>
        <p:spPr/>
        <p:txBody>
          <a:bodyPr/>
          <a:lstStyle/>
          <a:p>
            <a:r>
              <a:rPr lang="en-US" dirty="0"/>
              <a:t>Organization</a:t>
            </a:r>
          </a:p>
        </p:txBody>
      </p:sp>
      <p:sp>
        <p:nvSpPr>
          <p:cNvPr id="3" name="Content Placeholder 2">
            <a:extLst>
              <a:ext uri="{FF2B5EF4-FFF2-40B4-BE49-F238E27FC236}">
                <a16:creationId xmlns:a16="http://schemas.microsoft.com/office/drawing/2014/main" id="{F78BD016-7C19-4D73-8A18-86E01D3A3D22}"/>
              </a:ext>
            </a:extLst>
          </p:cNvPr>
          <p:cNvSpPr>
            <a:spLocks noGrp="1"/>
          </p:cNvSpPr>
          <p:nvPr>
            <p:ph sz="half" idx="1"/>
          </p:nvPr>
        </p:nvSpPr>
        <p:spPr>
          <a:xfrm>
            <a:off x="609600" y="1828801"/>
            <a:ext cx="10972800" cy="4525963"/>
          </a:xfrm>
        </p:spPr>
        <p:txBody>
          <a:bodyPr>
            <a:normAutofit/>
          </a:bodyPr>
          <a:lstStyle/>
          <a:p>
            <a:r>
              <a:rPr lang="en-US" sz="3200" dirty="0"/>
              <a:t>Keep small bolts, screws and nuts in plastic bags.</a:t>
            </a:r>
          </a:p>
          <a:p>
            <a:r>
              <a:rPr lang="en-US" sz="3200" dirty="0"/>
              <a:t>Label bags so you know where the parts go when you begin reassembling your engine.</a:t>
            </a:r>
          </a:p>
          <a:p>
            <a:r>
              <a:rPr lang="en-US" sz="3200" dirty="0"/>
              <a:t>Store all parts, bags and engine in a storage tote.</a:t>
            </a:r>
          </a:p>
        </p:txBody>
      </p:sp>
    </p:spTree>
    <p:extLst>
      <p:ext uri="{BB962C8B-B14F-4D97-AF65-F5344CB8AC3E}">
        <p14:creationId xmlns:p14="http://schemas.microsoft.com/office/powerpoint/2010/main" val="267819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367060-6405-4D8F-8263-F56F454571DF}"/>
              </a:ext>
            </a:extLst>
          </p:cNvPr>
          <p:cNvSpPr>
            <a:spLocks noGrp="1"/>
          </p:cNvSpPr>
          <p:nvPr>
            <p:ph idx="1"/>
          </p:nvPr>
        </p:nvSpPr>
        <p:spPr>
          <a:xfrm>
            <a:off x="637737" y="1857380"/>
            <a:ext cx="10954043" cy="4319587"/>
          </a:xfrm>
        </p:spPr>
        <p:txBody>
          <a:bodyPr/>
          <a:lstStyle/>
          <a:p>
            <a:r>
              <a:rPr lang="en-US" dirty="0"/>
              <a:t>Briggs and Stratton OHV repair manual</a:t>
            </a:r>
          </a:p>
          <a:p>
            <a:r>
              <a:rPr lang="en-US" dirty="0"/>
              <a:t>Advanced Product Service Information</a:t>
            </a:r>
          </a:p>
        </p:txBody>
      </p:sp>
      <p:sp>
        <p:nvSpPr>
          <p:cNvPr id="4" name="Title 3">
            <a:extLst>
              <a:ext uri="{FF2B5EF4-FFF2-40B4-BE49-F238E27FC236}">
                <a16:creationId xmlns:a16="http://schemas.microsoft.com/office/drawing/2014/main" id="{638E9711-DA14-4F42-B0D4-7890D763F315}"/>
              </a:ext>
            </a:extLst>
          </p:cNvPr>
          <p:cNvSpPr>
            <a:spLocks noGrp="1"/>
          </p:cNvSpPr>
          <p:nvPr>
            <p:ph type="title"/>
          </p:nvPr>
        </p:nvSpPr>
        <p:spPr/>
        <p:txBody>
          <a:bodyPr/>
          <a:lstStyle/>
          <a:p>
            <a:r>
              <a:rPr lang="en-US" dirty="0"/>
              <a:t>Documentation</a:t>
            </a:r>
          </a:p>
        </p:txBody>
      </p:sp>
      <p:pic>
        <p:nvPicPr>
          <p:cNvPr id="8" name="Picture 7">
            <a:extLst>
              <a:ext uri="{FF2B5EF4-FFF2-40B4-BE49-F238E27FC236}">
                <a16:creationId xmlns:a16="http://schemas.microsoft.com/office/drawing/2014/main" id="{EF45D87E-4C94-41B7-94CE-F7D6FF46F0D0}"/>
              </a:ext>
            </a:extLst>
          </p:cNvPr>
          <p:cNvPicPr>
            <a:picLocks noChangeAspect="1"/>
          </p:cNvPicPr>
          <p:nvPr/>
        </p:nvPicPr>
        <p:blipFill rotWithShape="1">
          <a:blip r:embed="rId3"/>
          <a:srcRect l="59404" t="13367" r="10061" b="41128"/>
          <a:stretch/>
        </p:blipFill>
        <p:spPr>
          <a:xfrm>
            <a:off x="1149918" y="2999212"/>
            <a:ext cx="6286745" cy="2639587"/>
          </a:xfrm>
          <a:prstGeom prst="rect">
            <a:avLst/>
          </a:prstGeom>
        </p:spPr>
      </p:pic>
      <p:pic>
        <p:nvPicPr>
          <p:cNvPr id="7" name="Picture 6">
            <a:extLst>
              <a:ext uri="{FF2B5EF4-FFF2-40B4-BE49-F238E27FC236}">
                <a16:creationId xmlns:a16="http://schemas.microsoft.com/office/drawing/2014/main" id="{8F672CF0-FC59-46E5-8A80-5E857E0BDBB8}"/>
              </a:ext>
            </a:extLst>
          </p:cNvPr>
          <p:cNvPicPr>
            <a:picLocks noChangeAspect="1"/>
          </p:cNvPicPr>
          <p:nvPr/>
        </p:nvPicPr>
        <p:blipFill rotWithShape="1">
          <a:blip r:embed="rId4"/>
          <a:srcRect l="22798" t="12431" r="58257" b="55814"/>
          <a:stretch/>
        </p:blipFill>
        <p:spPr>
          <a:xfrm>
            <a:off x="5257800" y="4057408"/>
            <a:ext cx="4724400" cy="2230967"/>
          </a:xfrm>
          <a:prstGeom prst="rect">
            <a:avLst/>
          </a:prstGeom>
        </p:spPr>
      </p:pic>
    </p:spTree>
    <p:extLst>
      <p:ext uri="{BB962C8B-B14F-4D97-AF65-F5344CB8AC3E}">
        <p14:creationId xmlns:p14="http://schemas.microsoft.com/office/powerpoint/2010/main" val="2542412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F09509-6C92-4EC2-980C-833E50A4D2F9}"/>
              </a:ext>
            </a:extLst>
          </p:cNvPr>
          <p:cNvSpPr>
            <a:spLocks noGrp="1"/>
          </p:cNvSpPr>
          <p:nvPr>
            <p:ph idx="1"/>
          </p:nvPr>
        </p:nvSpPr>
        <p:spPr>
          <a:xfrm>
            <a:off x="637737" y="1857380"/>
            <a:ext cx="10954043" cy="4319587"/>
          </a:xfrm>
        </p:spPr>
        <p:txBody>
          <a:bodyPr/>
          <a:lstStyle/>
          <a:p>
            <a:r>
              <a:rPr lang="en-US" dirty="0"/>
              <a:t>OHV manual has assembly procedures.</a:t>
            </a:r>
          </a:p>
        </p:txBody>
      </p:sp>
      <p:sp>
        <p:nvSpPr>
          <p:cNvPr id="4" name="Title 3">
            <a:extLst>
              <a:ext uri="{FF2B5EF4-FFF2-40B4-BE49-F238E27FC236}">
                <a16:creationId xmlns:a16="http://schemas.microsoft.com/office/drawing/2014/main" id="{D66460AF-5B39-43DD-9558-0ABF931F1DCE}"/>
              </a:ext>
            </a:extLst>
          </p:cNvPr>
          <p:cNvSpPr>
            <a:spLocks noGrp="1"/>
          </p:cNvSpPr>
          <p:nvPr>
            <p:ph type="title"/>
          </p:nvPr>
        </p:nvSpPr>
        <p:spPr/>
        <p:txBody>
          <a:bodyPr/>
          <a:lstStyle/>
          <a:p>
            <a:r>
              <a:rPr lang="en-US" dirty="0"/>
              <a:t>OHV Manual</a:t>
            </a:r>
          </a:p>
        </p:txBody>
      </p:sp>
      <p:graphicFrame>
        <p:nvGraphicFramePr>
          <p:cNvPr id="5" name="Table 4">
            <a:extLst>
              <a:ext uri="{FF2B5EF4-FFF2-40B4-BE49-F238E27FC236}">
                <a16:creationId xmlns:a16="http://schemas.microsoft.com/office/drawing/2014/main" id="{2B863AC6-3DCA-4128-82C0-F56B1B83FB77}"/>
              </a:ext>
            </a:extLst>
          </p:cNvPr>
          <p:cNvGraphicFramePr>
            <a:graphicFrameLocks noGrp="1"/>
          </p:cNvGraphicFramePr>
          <p:nvPr>
            <p:extLst/>
          </p:nvPr>
        </p:nvGraphicFramePr>
        <p:xfrm>
          <a:off x="6407834" y="3352801"/>
          <a:ext cx="3810000" cy="2577147"/>
        </p:xfrm>
        <a:graphic>
          <a:graphicData uri="http://schemas.openxmlformats.org/drawingml/2006/table">
            <a:tbl>
              <a:tblPr firstRow="1" firstCol="1" bandRow="1">
                <a:tableStyleId>{5C22544A-7EE6-4342-B048-85BDC9FD1C3A}</a:tableStyleId>
              </a:tblPr>
              <a:tblGrid>
                <a:gridCol w="1600200">
                  <a:extLst>
                    <a:ext uri="{9D8B030D-6E8A-4147-A177-3AD203B41FA5}">
                      <a16:colId xmlns:a16="http://schemas.microsoft.com/office/drawing/2014/main" val="2946788650"/>
                    </a:ext>
                  </a:extLst>
                </a:gridCol>
                <a:gridCol w="685800">
                  <a:extLst>
                    <a:ext uri="{9D8B030D-6E8A-4147-A177-3AD203B41FA5}">
                      <a16:colId xmlns:a16="http://schemas.microsoft.com/office/drawing/2014/main" val="1373792959"/>
                    </a:ext>
                  </a:extLst>
                </a:gridCol>
                <a:gridCol w="880954">
                  <a:extLst>
                    <a:ext uri="{9D8B030D-6E8A-4147-A177-3AD203B41FA5}">
                      <a16:colId xmlns:a16="http://schemas.microsoft.com/office/drawing/2014/main" val="2359896998"/>
                    </a:ext>
                  </a:extLst>
                </a:gridCol>
                <a:gridCol w="643046">
                  <a:extLst>
                    <a:ext uri="{9D8B030D-6E8A-4147-A177-3AD203B41FA5}">
                      <a16:colId xmlns:a16="http://schemas.microsoft.com/office/drawing/2014/main" val="188534820"/>
                    </a:ext>
                  </a:extLst>
                </a:gridCol>
              </a:tblGrid>
              <a:tr h="517692">
                <a:tc rowSpan="2">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Torque or Specification</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Manual Location</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78930404"/>
                  </a:ext>
                </a:extLst>
              </a:tr>
              <a:tr h="362633">
                <a:tc vMerge="1">
                  <a:txBody>
                    <a:bodyPr/>
                    <a:lstStyle/>
                    <a:p>
                      <a:endParaRPr lang="en-US"/>
                    </a:p>
                  </a:txBody>
                  <a:tcPr/>
                </a:tc>
                <a:tc>
                  <a:txBody>
                    <a:bodyPr/>
                    <a:lstStyle/>
                    <a:p>
                      <a:pPr marL="0" marR="0" algn="ctr">
                        <a:spcBef>
                          <a:spcPts val="0"/>
                        </a:spcBef>
                        <a:spcAft>
                          <a:spcPts val="0"/>
                        </a:spcAft>
                      </a:pPr>
                      <a:r>
                        <a:rPr lang="en-US" sz="2000" dirty="0">
                          <a:solidFill>
                            <a:schemeClr val="tx1"/>
                          </a:solidFill>
                          <a:effectLst/>
                          <a:latin typeface="Arial" panose="020B0604020202020204" pitchFamily="34" charset="0"/>
                          <a:cs typeface="Arial" panose="020B0604020202020204" pitchFamily="34" charset="0"/>
                        </a:rPr>
                        <a:t>Sec.</a:t>
                      </a:r>
                      <a:endParaRPr lang="en-US" sz="20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000" dirty="0">
                          <a:solidFill>
                            <a:schemeClr val="tx1"/>
                          </a:solidFill>
                          <a:effectLst/>
                          <a:latin typeface="Arial" panose="020B0604020202020204" pitchFamily="34" charset="0"/>
                          <a:cs typeface="Arial" panose="020B0604020202020204" pitchFamily="34" charset="0"/>
                        </a:rPr>
                        <a:t>Page</a:t>
                      </a:r>
                      <a:endParaRPr lang="en-US" sz="20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000">
                          <a:solidFill>
                            <a:schemeClr val="tx1"/>
                          </a:solidFill>
                          <a:effectLst/>
                          <a:latin typeface="Arial" panose="020B0604020202020204" pitchFamily="34" charset="0"/>
                          <a:cs typeface="Arial" panose="020B0604020202020204" pitchFamily="34" charset="0"/>
                        </a:rPr>
                        <a:t>Fig.</a:t>
                      </a:r>
                      <a:endParaRPr lang="en-US" sz="20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3729249"/>
                  </a:ext>
                </a:extLst>
              </a:tr>
              <a:tr h="661437">
                <a:tc>
                  <a:txBody>
                    <a:bodyPr/>
                    <a:lstStyle/>
                    <a:p>
                      <a:pPr marL="0" marR="0">
                        <a:spcBef>
                          <a:spcPts val="0"/>
                        </a:spcBef>
                        <a:spcAft>
                          <a:spcPts val="0"/>
                        </a:spcAft>
                      </a:pPr>
                      <a:r>
                        <a:rPr lang="en-US" sz="1600" dirty="0">
                          <a:solidFill>
                            <a:schemeClr val="tx1"/>
                          </a:solidFill>
                          <a:effectLst/>
                          <a:latin typeface="Arial" panose="020B0604020202020204" pitchFamily="34" charset="0"/>
                          <a:cs typeface="Arial" panose="020B0604020202020204" pitchFamily="34" charset="0"/>
                        </a:rPr>
                        <a:t> </a:t>
                      </a: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p>
                    <a:p>
                      <a:pPr marL="0" marR="0" algn="ctr">
                        <a:spcBef>
                          <a:spcPts val="0"/>
                        </a:spcBef>
                        <a:spcAft>
                          <a:spcPts val="0"/>
                        </a:spcAft>
                      </a:pP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algn="ctr">
                        <a:spcBef>
                          <a:spcPts val="0"/>
                        </a:spcBef>
                        <a:spcAft>
                          <a:spcPts val="0"/>
                        </a:spcAft>
                      </a:pP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16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algn="ctr">
                        <a:spcBef>
                          <a:spcPts val="0"/>
                        </a:spcBef>
                        <a:spcAft>
                          <a:spcPts val="0"/>
                        </a:spcAft>
                      </a:pP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8</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3839400"/>
                  </a:ext>
                </a:extLst>
              </a:tr>
              <a:tr h="1035385">
                <a:tc>
                  <a:txBody>
                    <a:bodyPr/>
                    <a:lstStyle/>
                    <a:p>
                      <a:pPr marL="0" marR="0">
                        <a:spcBef>
                          <a:spcPts val="0"/>
                        </a:spcBef>
                        <a:spcAft>
                          <a:spcPts val="0"/>
                        </a:spcAft>
                      </a:pPr>
                      <a:r>
                        <a:rPr lang="en-US" sz="1600" dirty="0">
                          <a:solidFill>
                            <a:schemeClr val="tx1"/>
                          </a:solidFill>
                          <a:effectLst/>
                          <a:latin typeface="Arial" panose="020B0604020202020204" pitchFamily="34" charset="0"/>
                          <a:cs typeface="Arial" panose="020B0604020202020204" pitchFamily="34" charset="0"/>
                        </a:rPr>
                        <a:t> </a:t>
                      </a: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dirty="0">
                          <a:solidFill>
                            <a:schemeClr val="tx1"/>
                          </a:solidFill>
                          <a:effectLst/>
                          <a:latin typeface="Arial" panose="020B0604020202020204" pitchFamily="34" charset="0"/>
                          <a:cs typeface="Arial" panose="020B0604020202020204" pitchFamily="34" charset="0"/>
                        </a:rPr>
                        <a:t> </a:t>
                      </a: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dirty="0">
                          <a:solidFill>
                            <a:schemeClr val="tx1"/>
                          </a:solidFill>
                          <a:effectLst/>
                          <a:latin typeface="Arial" panose="020B0604020202020204" pitchFamily="34" charset="0"/>
                          <a:cs typeface="Arial" panose="020B0604020202020204" pitchFamily="34" charset="0"/>
                        </a:rPr>
                        <a:t> </a:t>
                      </a: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dirty="0">
                          <a:solidFill>
                            <a:schemeClr val="tx1"/>
                          </a:solidFill>
                          <a:effectLst/>
                          <a:latin typeface="Arial" panose="020B0604020202020204" pitchFamily="34" charset="0"/>
                          <a:cs typeface="Arial" panose="020B0604020202020204" pitchFamily="34" charset="0"/>
                        </a:rPr>
                        <a:t> </a:t>
                      </a:r>
                      <a:endPar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5797400"/>
                  </a:ext>
                </a:extLst>
              </a:tr>
            </a:tbl>
          </a:graphicData>
        </a:graphic>
      </p:graphicFrame>
      <p:pic>
        <p:nvPicPr>
          <p:cNvPr id="7" name="Picture 6">
            <a:extLst>
              <a:ext uri="{FF2B5EF4-FFF2-40B4-BE49-F238E27FC236}">
                <a16:creationId xmlns:a16="http://schemas.microsoft.com/office/drawing/2014/main" id="{5AD16A4A-035C-4A0A-AFA9-F1263CC2EF28}"/>
              </a:ext>
            </a:extLst>
          </p:cNvPr>
          <p:cNvPicPr>
            <a:picLocks noChangeAspect="1"/>
          </p:cNvPicPr>
          <p:nvPr/>
        </p:nvPicPr>
        <p:blipFill>
          <a:blip r:embed="rId3"/>
          <a:stretch>
            <a:fillRect/>
          </a:stretch>
        </p:blipFill>
        <p:spPr>
          <a:xfrm>
            <a:off x="2538422" y="2414975"/>
            <a:ext cx="3333295" cy="4306500"/>
          </a:xfrm>
          <a:prstGeom prst="rect">
            <a:avLst/>
          </a:prstGeom>
        </p:spPr>
      </p:pic>
      <p:cxnSp>
        <p:nvCxnSpPr>
          <p:cNvPr id="9" name="Straight Arrow Connector 8">
            <a:extLst>
              <a:ext uri="{FF2B5EF4-FFF2-40B4-BE49-F238E27FC236}">
                <a16:creationId xmlns:a16="http://schemas.microsoft.com/office/drawing/2014/main" id="{27E69C5A-3269-47E0-B47E-0CC6666C3F65}"/>
              </a:ext>
            </a:extLst>
          </p:cNvPr>
          <p:cNvCxnSpPr>
            <a:cxnSpLocks/>
          </p:cNvCxnSpPr>
          <p:nvPr/>
        </p:nvCxnSpPr>
        <p:spPr>
          <a:xfrm>
            <a:off x="2819400" y="3200401"/>
            <a:ext cx="5493434" cy="1381503"/>
          </a:xfrm>
          <a:prstGeom prst="straightConnector1">
            <a:avLst/>
          </a:prstGeom>
          <a:ln w="38100">
            <a:solidFill>
              <a:srgbClr val="FF0505"/>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43762D4-CA85-4478-A1DC-2DD5BACB86A4}"/>
              </a:ext>
            </a:extLst>
          </p:cNvPr>
          <p:cNvCxnSpPr>
            <a:cxnSpLocks/>
          </p:cNvCxnSpPr>
          <p:nvPr/>
        </p:nvCxnSpPr>
        <p:spPr>
          <a:xfrm>
            <a:off x="2819400" y="2590801"/>
            <a:ext cx="6934200" cy="1918613"/>
          </a:xfrm>
          <a:prstGeom prst="straightConnector1">
            <a:avLst/>
          </a:prstGeom>
          <a:ln w="38100">
            <a:solidFill>
              <a:srgbClr val="FF0505"/>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7D3EEBB-4B28-456B-8BE5-75CE9B5D1E80}"/>
              </a:ext>
            </a:extLst>
          </p:cNvPr>
          <p:cNvCxnSpPr>
            <a:cxnSpLocks/>
          </p:cNvCxnSpPr>
          <p:nvPr/>
        </p:nvCxnSpPr>
        <p:spPr>
          <a:xfrm flipV="1">
            <a:off x="2819400" y="4756430"/>
            <a:ext cx="6300568" cy="1736444"/>
          </a:xfrm>
          <a:prstGeom prst="straightConnector1">
            <a:avLst/>
          </a:prstGeom>
          <a:ln w="38100">
            <a:solidFill>
              <a:srgbClr val="FF050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747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D46ED504-D4A9-4CC9-8695-1B881245124E}"/>
              </a:ext>
            </a:extLst>
          </p:cNvPr>
          <p:cNvGraphicFramePr>
            <a:graphicFrameLocks noGrp="1"/>
          </p:cNvGraphicFramePr>
          <p:nvPr>
            <p:ph idx="1"/>
            <p:extLst/>
          </p:nvPr>
        </p:nvGraphicFramePr>
        <p:xfrm>
          <a:off x="914400" y="3868646"/>
          <a:ext cx="8762999" cy="1977605"/>
        </p:xfrm>
        <a:graphic>
          <a:graphicData uri="http://schemas.openxmlformats.org/drawingml/2006/table">
            <a:tbl>
              <a:tblPr firstRow="1" firstCol="1" bandRow="1">
                <a:tableStyleId>{5C22544A-7EE6-4342-B048-85BDC9FD1C3A}</a:tableStyleId>
              </a:tblPr>
              <a:tblGrid>
                <a:gridCol w="2310032">
                  <a:extLst>
                    <a:ext uri="{9D8B030D-6E8A-4147-A177-3AD203B41FA5}">
                      <a16:colId xmlns:a16="http://schemas.microsoft.com/office/drawing/2014/main" val="45558444"/>
                    </a:ext>
                  </a:extLst>
                </a:gridCol>
                <a:gridCol w="1600200">
                  <a:extLst>
                    <a:ext uri="{9D8B030D-6E8A-4147-A177-3AD203B41FA5}">
                      <a16:colId xmlns:a16="http://schemas.microsoft.com/office/drawing/2014/main" val="2256037655"/>
                    </a:ext>
                  </a:extLst>
                </a:gridCol>
                <a:gridCol w="838200">
                  <a:extLst>
                    <a:ext uri="{9D8B030D-6E8A-4147-A177-3AD203B41FA5}">
                      <a16:colId xmlns:a16="http://schemas.microsoft.com/office/drawing/2014/main" val="912042711"/>
                    </a:ext>
                  </a:extLst>
                </a:gridCol>
                <a:gridCol w="1752600">
                  <a:extLst>
                    <a:ext uri="{9D8B030D-6E8A-4147-A177-3AD203B41FA5}">
                      <a16:colId xmlns:a16="http://schemas.microsoft.com/office/drawing/2014/main" val="3921880715"/>
                    </a:ext>
                  </a:extLst>
                </a:gridCol>
                <a:gridCol w="762000">
                  <a:extLst>
                    <a:ext uri="{9D8B030D-6E8A-4147-A177-3AD203B41FA5}">
                      <a16:colId xmlns:a16="http://schemas.microsoft.com/office/drawing/2014/main" val="4147796427"/>
                    </a:ext>
                  </a:extLst>
                </a:gridCol>
                <a:gridCol w="838200">
                  <a:extLst>
                    <a:ext uri="{9D8B030D-6E8A-4147-A177-3AD203B41FA5}">
                      <a16:colId xmlns:a16="http://schemas.microsoft.com/office/drawing/2014/main" val="3668326564"/>
                    </a:ext>
                  </a:extLst>
                </a:gridCol>
                <a:gridCol w="661767">
                  <a:extLst>
                    <a:ext uri="{9D8B030D-6E8A-4147-A177-3AD203B41FA5}">
                      <a16:colId xmlns:a16="http://schemas.microsoft.com/office/drawing/2014/main" val="1503610212"/>
                    </a:ext>
                  </a:extLst>
                </a:gridCol>
              </a:tblGrid>
              <a:tr h="517692">
                <a:tc rowSpan="2">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Step</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Hardware</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Tools</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Torque or Specification</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marR="0" algn="ctr">
                        <a:spcBef>
                          <a:spcPts val="0"/>
                        </a:spcBef>
                        <a:spcAft>
                          <a:spcPts val="0"/>
                        </a:spcAft>
                      </a:pPr>
                      <a:r>
                        <a:rPr lang="en-US" sz="1800" dirty="0">
                          <a:solidFill>
                            <a:schemeClr val="tx1"/>
                          </a:solidFill>
                          <a:effectLst/>
                          <a:latin typeface="Arial" panose="020B0604020202020204" pitchFamily="34" charset="0"/>
                          <a:cs typeface="Arial" panose="020B0604020202020204" pitchFamily="34" charset="0"/>
                        </a:rPr>
                        <a:t>Manual Location</a:t>
                      </a:r>
                      <a:endParaRPr lang="en-US" sz="1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9885829"/>
                  </a:ext>
                </a:extLst>
              </a:tr>
              <a:tr h="36263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2000" dirty="0">
                          <a:solidFill>
                            <a:schemeClr val="tx1"/>
                          </a:solidFill>
                          <a:effectLst/>
                          <a:latin typeface="Arial" panose="020B0604020202020204" pitchFamily="34" charset="0"/>
                          <a:cs typeface="Arial" panose="020B0604020202020204" pitchFamily="34" charset="0"/>
                        </a:rPr>
                        <a:t>Sec.</a:t>
                      </a:r>
                      <a:endParaRPr lang="en-US" sz="20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000" dirty="0">
                          <a:solidFill>
                            <a:schemeClr val="tx1"/>
                          </a:solidFill>
                          <a:effectLst/>
                          <a:latin typeface="Arial" panose="020B0604020202020204" pitchFamily="34" charset="0"/>
                          <a:cs typeface="Arial" panose="020B0604020202020204" pitchFamily="34" charset="0"/>
                        </a:rPr>
                        <a:t>Page</a:t>
                      </a:r>
                      <a:endParaRPr lang="en-US" sz="20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000">
                          <a:solidFill>
                            <a:schemeClr val="tx1"/>
                          </a:solidFill>
                          <a:effectLst/>
                          <a:latin typeface="Arial" panose="020B0604020202020204" pitchFamily="34" charset="0"/>
                          <a:cs typeface="Arial" panose="020B0604020202020204" pitchFamily="34" charset="0"/>
                        </a:rPr>
                        <a:t>Fig.</a:t>
                      </a:r>
                      <a:endParaRPr lang="en-US" sz="20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5187335"/>
                  </a:ext>
                </a:extLst>
              </a:tr>
              <a:tr h="1035385">
                <a:tc>
                  <a:txBody>
                    <a:bodyPr/>
                    <a:lstStyle/>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Remove air cleaner base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1 8mm screw</a:t>
                      </a:r>
                    </a:p>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2 10mm nuts</a:t>
                      </a:r>
                    </a:p>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Air cleaner base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8mm socket</a:t>
                      </a:r>
                    </a:p>
                    <a:p>
                      <a:pPr marL="0" marR="0">
                        <a:spcBef>
                          <a:spcPts val="0"/>
                        </a:spcBef>
                        <a:spcAft>
                          <a:spcPts val="0"/>
                        </a:spcAft>
                      </a:pPr>
                      <a:r>
                        <a:rPr lang="en-US" sz="1800" i="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10mm socket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8mm - 40lb-in</a:t>
                      </a:r>
                    </a:p>
                    <a:p>
                      <a:pPr marL="0" marR="0">
                        <a:spcBef>
                          <a:spcPts val="0"/>
                        </a:spcBef>
                        <a:spcAft>
                          <a:spcPts val="0"/>
                        </a:spcAft>
                      </a:pPr>
                      <a:endPar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10mm – 50lb-in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endPar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endPar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13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endPar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800" i="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7061176"/>
                  </a:ext>
                </a:extLst>
              </a:tr>
            </a:tbl>
          </a:graphicData>
        </a:graphic>
      </p:graphicFrame>
      <p:sp>
        <p:nvSpPr>
          <p:cNvPr id="4" name="Title 3">
            <a:extLst>
              <a:ext uri="{FF2B5EF4-FFF2-40B4-BE49-F238E27FC236}">
                <a16:creationId xmlns:a16="http://schemas.microsoft.com/office/drawing/2014/main" id="{770A87E5-7D2C-402F-BAE4-3774B891CE56}"/>
              </a:ext>
            </a:extLst>
          </p:cNvPr>
          <p:cNvSpPr>
            <a:spLocks noGrp="1"/>
          </p:cNvSpPr>
          <p:nvPr>
            <p:ph type="title"/>
          </p:nvPr>
        </p:nvSpPr>
        <p:spPr>
          <a:xfrm>
            <a:off x="2002302" y="365127"/>
            <a:ext cx="8215532" cy="1492249"/>
          </a:xfrm>
        </p:spPr>
        <p:txBody>
          <a:bodyPr>
            <a:normAutofit fontScale="90000"/>
          </a:bodyPr>
          <a:lstStyle/>
          <a:p>
            <a:r>
              <a:rPr lang="en-US" dirty="0"/>
              <a:t>Advanced Product Service Information</a:t>
            </a:r>
            <a:br>
              <a:rPr lang="en-US" dirty="0"/>
            </a:br>
            <a:endParaRPr lang="en-US" dirty="0"/>
          </a:p>
        </p:txBody>
      </p:sp>
      <p:pic>
        <p:nvPicPr>
          <p:cNvPr id="7" name="Picture 6">
            <a:extLst>
              <a:ext uri="{FF2B5EF4-FFF2-40B4-BE49-F238E27FC236}">
                <a16:creationId xmlns:a16="http://schemas.microsoft.com/office/drawing/2014/main" id="{D0EA6B4B-3715-403D-AC21-50DBEC392E66}"/>
              </a:ext>
            </a:extLst>
          </p:cNvPr>
          <p:cNvPicPr>
            <a:picLocks noChangeAspect="1"/>
          </p:cNvPicPr>
          <p:nvPr/>
        </p:nvPicPr>
        <p:blipFill>
          <a:blip r:embed="rId3"/>
          <a:stretch>
            <a:fillRect/>
          </a:stretch>
        </p:blipFill>
        <p:spPr>
          <a:xfrm>
            <a:off x="533400" y="1626605"/>
            <a:ext cx="8381670" cy="2042126"/>
          </a:xfrm>
          <a:prstGeom prst="rect">
            <a:avLst/>
          </a:prstGeom>
        </p:spPr>
      </p:pic>
      <p:sp>
        <p:nvSpPr>
          <p:cNvPr id="8" name="Oval 7">
            <a:extLst>
              <a:ext uri="{FF2B5EF4-FFF2-40B4-BE49-F238E27FC236}">
                <a16:creationId xmlns:a16="http://schemas.microsoft.com/office/drawing/2014/main" id="{29B8DF35-9D9E-4BAF-8318-1DC9E8E9EF56}"/>
              </a:ext>
            </a:extLst>
          </p:cNvPr>
          <p:cNvSpPr/>
          <p:nvPr/>
        </p:nvSpPr>
        <p:spPr>
          <a:xfrm>
            <a:off x="6096000" y="3118854"/>
            <a:ext cx="838200" cy="538991"/>
          </a:xfrm>
          <a:prstGeom prst="ellipse">
            <a:avLst/>
          </a:prstGeom>
          <a:noFill/>
          <a:ln>
            <a:solidFill>
              <a:srgbClr val="FF050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0CD189B5-79D9-453C-ABD5-D0E9C48CD800}"/>
              </a:ext>
            </a:extLst>
          </p:cNvPr>
          <p:cNvCxnSpPr/>
          <p:nvPr/>
        </p:nvCxnSpPr>
        <p:spPr>
          <a:xfrm>
            <a:off x="6515100" y="3657845"/>
            <a:ext cx="228600" cy="1694419"/>
          </a:xfrm>
          <a:prstGeom prst="straightConnector1">
            <a:avLst/>
          </a:prstGeom>
          <a:ln w="38100">
            <a:solidFill>
              <a:srgbClr val="FF050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15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pPr eaLnBrk="1" hangingPunct="1">
              <a:defRPr/>
            </a:pPr>
            <a:r>
              <a:rPr lang="en-US" dirty="0"/>
              <a:t>Air Filter</a:t>
            </a:r>
          </a:p>
        </p:txBody>
      </p:sp>
      <p:sp>
        <p:nvSpPr>
          <p:cNvPr id="27651" name="Rectangle 3"/>
          <p:cNvSpPr>
            <a:spLocks noGrp="1" noChangeArrowheads="1"/>
          </p:cNvSpPr>
          <p:nvPr>
            <p:ph type="body" sz="half" idx="4294967295"/>
          </p:nvPr>
        </p:nvSpPr>
        <p:spPr>
          <a:xfrm>
            <a:off x="609600" y="2057400"/>
            <a:ext cx="7227778" cy="4232275"/>
          </a:xfrm>
        </p:spPr>
        <p:txBody>
          <a:bodyPr>
            <a:normAutofit/>
          </a:bodyPr>
          <a:lstStyle/>
          <a:p>
            <a:pPr eaLnBrk="1" hangingPunct="1">
              <a:lnSpc>
                <a:spcPct val="90000"/>
              </a:lnSpc>
            </a:pPr>
            <a:r>
              <a:rPr lang="en-US" altLang="en-US" dirty="0"/>
              <a:t>Removes particles from air before air enters carburetor</a:t>
            </a:r>
          </a:p>
          <a:p>
            <a:pPr eaLnBrk="1" hangingPunct="1">
              <a:lnSpc>
                <a:spcPct val="90000"/>
              </a:lnSpc>
            </a:pPr>
            <a:endParaRPr lang="en-US" altLang="en-US" dirty="0"/>
          </a:p>
          <a:p>
            <a:pPr eaLnBrk="1" hangingPunct="1">
              <a:lnSpc>
                <a:spcPct val="90000"/>
              </a:lnSpc>
            </a:pPr>
            <a:r>
              <a:rPr lang="en-US" altLang="en-US" dirty="0"/>
              <a:t>Inspect filter for tears and replace if present</a:t>
            </a:r>
          </a:p>
          <a:p>
            <a:pPr eaLnBrk="1" hangingPunct="1">
              <a:lnSpc>
                <a:spcPct val="90000"/>
              </a:lnSpc>
            </a:pPr>
            <a:endParaRPr lang="en-US" altLang="en-US" dirty="0"/>
          </a:p>
          <a:p>
            <a:pPr>
              <a:lnSpc>
                <a:spcPct val="90000"/>
              </a:lnSpc>
            </a:pPr>
            <a:r>
              <a:rPr lang="en-US" altLang="en-US" dirty="0"/>
              <a:t>Foam pre-filter is washable if equipped</a:t>
            </a:r>
          </a:p>
          <a:p>
            <a:pPr marL="0" indent="0">
              <a:lnSpc>
                <a:spcPct val="90000"/>
              </a:lnSpc>
              <a:buNone/>
            </a:pPr>
            <a:endParaRPr lang="en-US" altLang="en-US" dirty="0"/>
          </a:p>
        </p:txBody>
      </p:sp>
      <p:pic>
        <p:nvPicPr>
          <p:cNvPr id="27652" name="Picture 2"/>
          <p:cNvPicPr>
            <a:picLocks noChangeAspect="1"/>
          </p:cNvPicPr>
          <p:nvPr/>
        </p:nvPicPr>
        <p:blipFill>
          <a:blip r:embed="rId3">
            <a:extLst>
              <a:ext uri="{28A0092B-C50C-407E-A947-70E740481C1C}">
                <a14:useLocalDpi xmlns:a14="http://schemas.microsoft.com/office/drawing/2010/main" val="0"/>
              </a:ext>
            </a:extLst>
          </a:blip>
          <a:srcRect l="21999" t="13120" r="28000" b="10112"/>
          <a:stretch>
            <a:fillRect/>
          </a:stretch>
        </p:blipFill>
        <p:spPr bwMode="auto">
          <a:xfrm>
            <a:off x="7987535" y="1933338"/>
            <a:ext cx="2353039" cy="240037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7654" name="Picture 4"/>
          <p:cNvPicPr>
            <a:picLocks noChangeAspect="1"/>
          </p:cNvPicPr>
          <p:nvPr/>
        </p:nvPicPr>
        <p:blipFill>
          <a:blip r:embed="rId4" cstate="print">
            <a:extLst>
              <a:ext uri="{28A0092B-C50C-407E-A947-70E740481C1C}">
                <a14:useLocalDpi xmlns:a14="http://schemas.microsoft.com/office/drawing/2010/main" val="0"/>
              </a:ext>
            </a:extLst>
          </a:blip>
          <a:srcRect l="9999" t="2788" r="2002" b="11778"/>
          <a:stretch>
            <a:fillRect/>
          </a:stretch>
        </p:blipFill>
        <p:spPr bwMode="auto">
          <a:xfrm>
            <a:off x="8544279" y="4122400"/>
            <a:ext cx="2425940" cy="157149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4648EE0-A02B-45E1-B1BC-2B838BAEA3B3}"/>
              </a:ext>
            </a:extLst>
          </p:cNvPr>
          <p:cNvSpPr/>
          <p:nvPr/>
        </p:nvSpPr>
        <p:spPr>
          <a:xfrm>
            <a:off x="7472558" y="5693892"/>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35727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981200" y="274320"/>
            <a:ext cx="7772400" cy="1143000"/>
          </a:xfrm>
        </p:spPr>
        <p:txBody>
          <a:bodyPr/>
          <a:lstStyle/>
          <a:p>
            <a:pPr eaLnBrk="1" hangingPunct="1"/>
            <a:r>
              <a:rPr lang="en-US" altLang="en-US" dirty="0"/>
              <a:t>Trim Panel </a:t>
            </a:r>
          </a:p>
        </p:txBody>
      </p:sp>
      <p:sp>
        <p:nvSpPr>
          <p:cNvPr id="28675" name="Rectangle 3"/>
          <p:cNvSpPr>
            <a:spLocks noGrp="1" noChangeArrowheads="1"/>
          </p:cNvSpPr>
          <p:nvPr>
            <p:ph idx="1"/>
          </p:nvPr>
        </p:nvSpPr>
        <p:spPr>
          <a:xfrm>
            <a:off x="762000" y="1971738"/>
            <a:ext cx="5699356" cy="3505200"/>
          </a:xfrm>
        </p:spPr>
        <p:txBody>
          <a:bodyPr/>
          <a:lstStyle/>
          <a:p>
            <a:pPr eaLnBrk="1" hangingPunct="1">
              <a:lnSpc>
                <a:spcPct val="90000"/>
              </a:lnSpc>
            </a:pPr>
            <a:r>
              <a:rPr lang="en-US" altLang="en-US" dirty="0"/>
              <a:t>Covers throttle</a:t>
            </a:r>
          </a:p>
          <a:p>
            <a:pPr eaLnBrk="1" hangingPunct="1">
              <a:lnSpc>
                <a:spcPct val="90000"/>
              </a:lnSpc>
            </a:pPr>
            <a:endParaRPr lang="en-US" altLang="en-US" dirty="0"/>
          </a:p>
          <a:p>
            <a:pPr eaLnBrk="1" hangingPunct="1">
              <a:lnSpc>
                <a:spcPct val="90000"/>
              </a:lnSpc>
            </a:pPr>
            <a:r>
              <a:rPr lang="en-US" altLang="en-US" dirty="0"/>
              <a:t>Remove using 8mm socket</a:t>
            </a:r>
          </a:p>
        </p:txBody>
      </p:sp>
      <p:pic>
        <p:nvPicPr>
          <p:cNvPr id="28676" name="Picture 1"/>
          <p:cNvPicPr>
            <a:picLocks noChangeAspect="1"/>
          </p:cNvPicPr>
          <p:nvPr/>
        </p:nvPicPr>
        <p:blipFill>
          <a:blip r:embed="rId3" cstate="print">
            <a:extLst>
              <a:ext uri="{28A0092B-C50C-407E-A947-70E740481C1C}">
                <a14:useLocalDpi xmlns:a14="http://schemas.microsoft.com/office/drawing/2010/main" val="0"/>
              </a:ext>
            </a:extLst>
          </a:blip>
          <a:srcRect l="4823" r="621"/>
          <a:stretch>
            <a:fillRect/>
          </a:stretch>
        </p:blipFill>
        <p:spPr bwMode="auto">
          <a:xfrm>
            <a:off x="7391400" y="1950358"/>
            <a:ext cx="4205723" cy="35052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4648EE0-A02B-45E1-B1BC-2B838BAEA3B3}"/>
              </a:ext>
            </a:extLst>
          </p:cNvPr>
          <p:cNvSpPr/>
          <p:nvPr/>
        </p:nvSpPr>
        <p:spPr>
          <a:xfrm>
            <a:off x="7802765" y="5665430"/>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1857433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normAutofit/>
          </a:bodyPr>
          <a:lstStyle/>
          <a:p>
            <a:pPr eaLnBrk="1" hangingPunct="1">
              <a:defRPr/>
            </a:pPr>
            <a:r>
              <a:rPr lang="en-US" dirty="0"/>
              <a:t>Breather Tube and Gaskets</a:t>
            </a:r>
          </a:p>
        </p:txBody>
      </p:sp>
      <p:sp>
        <p:nvSpPr>
          <p:cNvPr id="31747" name="Rectangle 3"/>
          <p:cNvSpPr>
            <a:spLocks noGrp="1" noChangeArrowheads="1"/>
          </p:cNvSpPr>
          <p:nvPr>
            <p:ph idx="4294967295"/>
          </p:nvPr>
        </p:nvSpPr>
        <p:spPr>
          <a:xfrm>
            <a:off x="609600" y="1975338"/>
            <a:ext cx="5410200" cy="4038600"/>
          </a:xfrm>
        </p:spPr>
        <p:txBody>
          <a:bodyPr>
            <a:normAutofit/>
          </a:bodyPr>
          <a:lstStyle/>
          <a:p>
            <a:pPr eaLnBrk="1" hangingPunct="1">
              <a:lnSpc>
                <a:spcPct val="90000"/>
              </a:lnSpc>
            </a:pPr>
            <a:r>
              <a:rPr lang="en-US" altLang="en-US" dirty="0"/>
              <a:t>Exhaust gases move from valve cover to the air filter.</a:t>
            </a:r>
          </a:p>
          <a:p>
            <a:pPr eaLnBrk="1" hangingPunct="1">
              <a:lnSpc>
                <a:spcPct val="90000"/>
              </a:lnSpc>
            </a:pPr>
            <a:endParaRPr lang="en-US" altLang="en-US" dirty="0"/>
          </a:p>
          <a:p>
            <a:pPr eaLnBrk="1" hangingPunct="1">
              <a:lnSpc>
                <a:spcPct val="90000"/>
              </a:lnSpc>
            </a:pPr>
            <a:r>
              <a:rPr lang="en-US" altLang="en-US" dirty="0"/>
              <a:t>Gaskets provide tight seal between air cleaner and carburetor</a:t>
            </a:r>
          </a:p>
        </p:txBody>
      </p:sp>
      <p:pic>
        <p:nvPicPr>
          <p:cNvPr id="31748" name="Picture 2"/>
          <p:cNvPicPr>
            <a:picLocks noChangeAspect="1"/>
          </p:cNvPicPr>
          <p:nvPr/>
        </p:nvPicPr>
        <p:blipFill rotWithShape="1">
          <a:blip r:embed="rId3">
            <a:extLst>
              <a:ext uri="{28A0092B-C50C-407E-A947-70E740481C1C}">
                <a14:useLocalDpi xmlns:a14="http://schemas.microsoft.com/office/drawing/2010/main" val="0"/>
              </a:ext>
            </a:extLst>
          </a:blip>
          <a:srcRect l="6376" t="31188" r="48104" b="38417"/>
          <a:stretch/>
        </p:blipFill>
        <p:spPr bwMode="auto">
          <a:xfrm>
            <a:off x="7190874" y="1928166"/>
            <a:ext cx="4467726" cy="353695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C9D5FCE3-7499-4982-AB8A-8C00EDF642C7}"/>
              </a:ext>
            </a:extLst>
          </p:cNvPr>
          <p:cNvCxnSpPr/>
          <p:nvPr/>
        </p:nvCxnSpPr>
        <p:spPr>
          <a:xfrm flipV="1">
            <a:off x="7924800" y="3559630"/>
            <a:ext cx="1676400" cy="1981200"/>
          </a:xfrm>
          <a:prstGeom prst="straightConnector1">
            <a:avLst/>
          </a:prstGeom>
          <a:ln w="38100">
            <a:solidFill>
              <a:srgbClr val="FF0505"/>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4648EE0-A02B-45E1-B1BC-2B838BAEA3B3}"/>
              </a:ext>
            </a:extLst>
          </p:cNvPr>
          <p:cNvSpPr/>
          <p:nvPr/>
        </p:nvSpPr>
        <p:spPr>
          <a:xfrm>
            <a:off x="7909704" y="5540830"/>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837206172"/>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12</TotalTime>
  <Words>1132</Words>
  <Application>Microsoft Office PowerPoint</Application>
  <PresentationFormat>Widescreen</PresentationFormat>
  <Paragraphs>173</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Tahoma</vt:lpstr>
      <vt:lpstr>NRE_PowerPoint_Template</vt:lpstr>
      <vt:lpstr>PowerPoint Presentation</vt:lpstr>
      <vt:lpstr>Starting the Teardown</vt:lpstr>
      <vt:lpstr>Organization</vt:lpstr>
      <vt:lpstr>Documentation</vt:lpstr>
      <vt:lpstr>OHV Manual</vt:lpstr>
      <vt:lpstr>Advanced Product Service Information </vt:lpstr>
      <vt:lpstr>Air Filter</vt:lpstr>
      <vt:lpstr>Trim Panel </vt:lpstr>
      <vt:lpstr>Breather Tube and Gaskets</vt:lpstr>
      <vt:lpstr>Fuel Line Disconnection</vt:lpstr>
      <vt:lpstr>Fuel Tank</vt:lpstr>
      <vt:lpstr>Carburetor</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Starting  the Teardown</dc:title>
  <dc:subject>MSA - Unit 3 - Lesson 3.2 Disassembly Required</dc:subject>
  <dc:creator>Carl Aakre</dc:creator>
  <cp:lastModifiedBy>Carl Aakre</cp:lastModifiedBy>
  <cp:revision>4</cp:revision>
  <dcterms:created xsi:type="dcterms:W3CDTF">2018-11-02T13:24:07Z</dcterms:created>
  <dcterms:modified xsi:type="dcterms:W3CDTF">2019-02-18T17:55:21Z</dcterms:modified>
</cp:coreProperties>
</file>