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56" r:id="rId2"/>
    <p:sldId id="258" r:id="rId3"/>
    <p:sldId id="260" r:id="rId4"/>
    <p:sldId id="261" r:id="rId5"/>
    <p:sldId id="262" r:id="rId6"/>
    <p:sldId id="263" r:id="rId7"/>
    <p:sldId id="264" r:id="rId8"/>
    <p:sldId id="265" r:id="rId9"/>
    <p:sldId id="259" r:id="rId10"/>
    <p:sldId id="257"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A5FF21"/>
    <a:srgbClr val="FF0505"/>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35" autoAdjust="0"/>
    <p:restoredTop sz="79685" autoAdjust="0"/>
  </p:normalViewPr>
  <p:slideViewPr>
    <p:cSldViewPr>
      <p:cViewPr varScale="1">
        <p:scale>
          <a:sx n="64" d="100"/>
          <a:sy n="64" d="100"/>
        </p:scale>
        <p:origin x="858" y="6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2" d="100"/>
          <a:sy n="52" d="100"/>
        </p:scale>
        <p:origin x="286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z="1100">
                <a:latin typeface="Arial" pitchFamily="34" charset="0"/>
                <a:cs typeface="Arial" pitchFamily="34" charset="0"/>
              </a:rPr>
              <a:t>Programmable Controls</a:t>
            </a:r>
            <a:endParaRPr lang="en-US" sz="1100"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sz="1100">
                <a:latin typeface="Arial" pitchFamily="34" charset="0"/>
                <a:cs typeface="Arial" pitchFamily="34" charset="0"/>
              </a:rPr>
              <a:t>Mechanical Systems in Agriculture Unit 2 – Lesson 2.2 Electrical Systems</a:t>
            </a:r>
            <a:endParaRPr lang="en-US" sz="1100"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sz="1100">
                <a:latin typeface="Arial" pitchFamily="34" charset="0"/>
                <a:cs typeface="Arial" pitchFamily="34" charset="0"/>
              </a:rPr>
              <a:t>Curriculum for Agricultural Science Education Copyright 2019</a:t>
            </a:r>
            <a:endParaRPr lang="en-US" sz="1100"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z="1100" smtClean="0">
                <a:latin typeface="Arial" pitchFamily="34" charset="0"/>
                <a:cs typeface="Arial" pitchFamily="34" charset="0"/>
              </a:rPr>
              <a:t>‹#›</a:t>
            </a:fld>
            <a:endParaRPr lang="en-US" sz="1100" dirty="0">
              <a:latin typeface="Arial" pitchFamily="34" charset="0"/>
              <a:cs typeface="Arial" pitchFamily="34" charset="0"/>
            </a:endParaRPr>
          </a:p>
        </p:txBody>
      </p:sp>
      <p:pic>
        <p:nvPicPr>
          <p:cNvPr id="8" name="Picture 7">
            <a:extLst>
              <a:ext uri="{FF2B5EF4-FFF2-40B4-BE49-F238E27FC236}">
                <a16:creationId xmlns:a16="http://schemas.microsoft.com/office/drawing/2014/main" id="{0E1A295C-E917-4D4C-9BFD-D5F56A67F96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29200" y="8732520"/>
            <a:ext cx="1384541" cy="3657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100">
                <a:latin typeface="Arial" pitchFamily="34" charset="0"/>
                <a:cs typeface="Arial" pitchFamily="34" charset="0"/>
              </a:defRPr>
            </a:lvl1pPr>
          </a:lstStyle>
          <a:p>
            <a:r>
              <a:rPr lang="en-US"/>
              <a:t>Programmable Controls</a:t>
            </a:r>
            <a:endParaRPr lang="en-US" dirty="0"/>
          </a:p>
        </p:txBody>
      </p:sp>
      <p:sp>
        <p:nvSpPr>
          <p:cNvPr id="3"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100"/>
            </a:lvl1pPr>
          </a:lstStyle>
          <a:p>
            <a:r>
              <a:rPr lang="en-US">
                <a:latin typeface="Arial" pitchFamily="34" charset="0"/>
                <a:cs typeface="Arial" pitchFamily="34" charset="0"/>
              </a:rPr>
              <a:t>Mechanical Systems in Agriculture Unit 2 – Lesson 2.2 Electrical Systems</a:t>
            </a:r>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100"/>
            </a:lvl1p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100">
                <a:latin typeface="Arial" pitchFamily="34" charset="0"/>
                <a:cs typeface="Arial" pitchFamily="34" charset="0"/>
              </a:defRPr>
            </a:lvl1pPr>
          </a:lstStyle>
          <a:p>
            <a:fld id="{36C789E7-B821-4804-81D0-B1DDBDB5FECC}" type="slidenum">
              <a:rPr lang="en-US" smtClean="0"/>
              <a:pPr/>
              <a:t>‹#›</a:t>
            </a:fld>
            <a:endParaRPr lang="en-US" dirty="0"/>
          </a:p>
        </p:txBody>
      </p:sp>
      <p:pic>
        <p:nvPicPr>
          <p:cNvPr id="10" name="Picture 9">
            <a:extLst>
              <a:ext uri="{FF2B5EF4-FFF2-40B4-BE49-F238E27FC236}">
                <a16:creationId xmlns:a16="http://schemas.microsoft.com/office/drawing/2014/main" id="{E40E2AAF-525C-469C-B29C-6F206E827A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8732520"/>
            <a:ext cx="1384541" cy="3657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100" kern="1200">
        <a:solidFill>
          <a:schemeClr val="tx1"/>
        </a:solidFill>
        <a:latin typeface="Arial" pitchFamily="34" charset="0"/>
        <a:ea typeface="+mn-ea"/>
        <a:cs typeface="Arial" pitchFamily="34" charset="0"/>
      </a:defRPr>
    </a:lvl1pPr>
    <a:lvl2pPr marL="457200" algn="l" defTabSz="914400" rtl="0" eaLnBrk="1" latinLnBrk="0" hangingPunct="1">
      <a:defRPr sz="1100" kern="1200">
        <a:solidFill>
          <a:schemeClr val="tx1"/>
        </a:solidFill>
        <a:latin typeface="Arial" pitchFamily="34" charset="0"/>
        <a:ea typeface="+mn-ea"/>
        <a:cs typeface="Arial" pitchFamily="34" charset="0"/>
      </a:defRPr>
    </a:lvl2pPr>
    <a:lvl3pPr marL="914400" algn="l" defTabSz="914400" rtl="0" eaLnBrk="1" latinLnBrk="0" hangingPunct="1">
      <a:defRPr sz="1100" kern="1200">
        <a:solidFill>
          <a:schemeClr val="tx1"/>
        </a:solidFill>
        <a:latin typeface="Arial" pitchFamily="34" charset="0"/>
        <a:ea typeface="+mn-ea"/>
        <a:cs typeface="Arial" pitchFamily="34" charset="0"/>
      </a:defRPr>
    </a:lvl3pPr>
    <a:lvl4pPr marL="1371600" algn="l" defTabSz="914400" rtl="0" eaLnBrk="1" latinLnBrk="0" hangingPunct="1">
      <a:defRPr sz="1100" kern="1200">
        <a:solidFill>
          <a:schemeClr val="tx1"/>
        </a:solidFill>
        <a:latin typeface="Arial" pitchFamily="34" charset="0"/>
        <a:ea typeface="+mn-ea"/>
        <a:cs typeface="Arial" pitchFamily="34" charset="0"/>
      </a:defRPr>
    </a:lvl4pPr>
    <a:lvl5pPr marL="1828800" algn="l" defTabSz="914400" rtl="0" eaLnBrk="1" latinLnBrk="0" hangingPunct="1">
      <a:defRPr sz="11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a:t>Programmable Controls</a:t>
            </a:r>
            <a:endParaRPr lang="en-US" dirty="0"/>
          </a:p>
        </p:txBody>
      </p:sp>
      <p:sp>
        <p:nvSpPr>
          <p:cNvPr id="7" name="Date Placeholder 6"/>
          <p:cNvSpPr>
            <a:spLocks noGrp="1"/>
          </p:cNvSpPr>
          <p:nvPr>
            <p:ph type="dt" idx="13"/>
          </p:nvPr>
        </p:nvSpPr>
        <p:spPr/>
        <p:txBody>
          <a:bodyPr/>
          <a:lstStyle/>
          <a:p>
            <a:r>
              <a:rPr lang="en-US">
                <a:latin typeface="Arial" pitchFamily="34" charset="0"/>
                <a:cs typeface="Arial" pitchFamily="34" charset="0"/>
              </a:rPr>
              <a:t>Mechanical Systems in Agriculture Unit 2 – Lesson 2.2 Electrical Systems</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10</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a:t>Programmable Controls</a:t>
            </a:r>
          </a:p>
        </p:txBody>
      </p:sp>
      <p:sp>
        <p:nvSpPr>
          <p:cNvPr id="7" name="Date Placeholder 6"/>
          <p:cNvSpPr>
            <a:spLocks noGrp="1"/>
          </p:cNvSpPr>
          <p:nvPr>
            <p:ph type="dt" idx="13"/>
          </p:nvPr>
        </p:nvSpPr>
        <p:spPr/>
        <p:txBody>
          <a:bodyPr/>
          <a:lstStyle/>
          <a:p>
            <a:r>
              <a:rPr lang="en-US">
                <a:latin typeface="Arial" pitchFamily="34" charset="0"/>
                <a:cs typeface="Arial" pitchFamily="34" charset="0"/>
              </a:rPr>
              <a:t>Mechanical Systems in Agriculture Unit 2 – Lesson 2.2 Electrical Systems</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a:t>Programmable Controls</a:t>
            </a:r>
          </a:p>
        </p:txBody>
      </p:sp>
      <p:sp>
        <p:nvSpPr>
          <p:cNvPr id="7" name="Date Placeholder 6"/>
          <p:cNvSpPr>
            <a:spLocks noGrp="1"/>
          </p:cNvSpPr>
          <p:nvPr>
            <p:ph type="dt" idx="13"/>
          </p:nvPr>
        </p:nvSpPr>
        <p:spPr/>
        <p:txBody>
          <a:bodyPr/>
          <a:lstStyle/>
          <a:p>
            <a:r>
              <a:rPr lang="en-US">
                <a:latin typeface="Arial" pitchFamily="34" charset="0"/>
                <a:cs typeface="Arial" pitchFamily="34" charset="0"/>
              </a:rPr>
              <a:t>Mechanical Systems in Agriculture Unit 2 – Lesson 2.2 Electrical Systems</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Technicians program programmable logic controllers (PLCs) to operate machines and equipment based upon data collected by sensors. PLC’s are found in many agricultural machines and facilities even though you may not see them. PLC’s can turn on heating and cooling operations, alert operators of danger, and direct the movement of equipment.  The three major components of a PLC are inputs, outputs, and controls.</a:t>
            </a:r>
          </a:p>
          <a:p>
            <a:endParaRPr lang="en-US" dirty="0"/>
          </a:p>
        </p:txBody>
      </p:sp>
      <p:sp>
        <p:nvSpPr>
          <p:cNvPr id="4" name="Header Placeholder 3"/>
          <p:cNvSpPr>
            <a:spLocks noGrp="1"/>
          </p:cNvSpPr>
          <p:nvPr>
            <p:ph type="hdr" sz="quarter"/>
          </p:nvPr>
        </p:nvSpPr>
        <p:spPr/>
        <p:txBody>
          <a:bodyPr/>
          <a:lstStyle/>
          <a:p>
            <a:r>
              <a:rPr lang="en-US"/>
              <a:t>Programmable Controls</a:t>
            </a:r>
            <a:endParaRPr lang="en-US" dirty="0"/>
          </a:p>
        </p:txBody>
      </p:sp>
      <p:sp>
        <p:nvSpPr>
          <p:cNvPr id="5" name="Date Placeholder 4"/>
          <p:cNvSpPr>
            <a:spLocks noGrp="1"/>
          </p:cNvSpPr>
          <p:nvPr>
            <p:ph type="dt" idx="1"/>
          </p:nvPr>
        </p:nvSpPr>
        <p:spPr/>
        <p:txBody>
          <a:bodyPr/>
          <a:lstStyle/>
          <a:p>
            <a:r>
              <a:rPr lang="en-US">
                <a:latin typeface="Arial" pitchFamily="34" charset="0"/>
                <a:cs typeface="Arial" pitchFamily="34" charset="0"/>
              </a:rPr>
              <a:t>Mechanical Systems in Agriculture Unit 2 – Lesson 2.2 Electrical Systems</a:t>
            </a:r>
            <a:endParaRPr lang="en-US" dirty="0"/>
          </a:p>
        </p:txBody>
      </p:sp>
      <p:sp>
        <p:nvSpPr>
          <p:cNvPr id="6" name="Footer Placeholder 5"/>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5"/>
          </p:nvPr>
        </p:nvSpPr>
        <p:spPr/>
        <p:txBody>
          <a:bodyPr/>
          <a:lstStyle/>
          <a:p>
            <a:fld id="{36C789E7-B821-4804-81D0-B1DDBDB5FECC}" type="slidenum">
              <a:rPr lang="en-US" smtClean="0"/>
              <a:pPr/>
              <a:t>3</a:t>
            </a:fld>
            <a:endParaRPr lang="en-US" dirty="0"/>
          </a:p>
        </p:txBody>
      </p:sp>
    </p:spTree>
    <p:extLst>
      <p:ext uri="{BB962C8B-B14F-4D97-AF65-F5344CB8AC3E}">
        <p14:creationId xmlns:p14="http://schemas.microsoft.com/office/powerpoint/2010/main" val="2081670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Sensors collect data from a PLC’s surroundings. Data collected from a facility or machine used in agriculture could include temperature data in a greenhouse, moisture data in a grain dryer, or humidity in an animal barn. During this lesson, you will use a temperature senor to collect data.</a:t>
            </a:r>
          </a:p>
          <a:p>
            <a:endParaRPr lang="en-US" dirty="0"/>
          </a:p>
        </p:txBody>
      </p:sp>
      <p:sp>
        <p:nvSpPr>
          <p:cNvPr id="4" name="Header Placeholder 3"/>
          <p:cNvSpPr>
            <a:spLocks noGrp="1"/>
          </p:cNvSpPr>
          <p:nvPr>
            <p:ph type="hdr" sz="quarter"/>
          </p:nvPr>
        </p:nvSpPr>
        <p:spPr/>
        <p:txBody>
          <a:bodyPr/>
          <a:lstStyle/>
          <a:p>
            <a:r>
              <a:rPr lang="en-US"/>
              <a:t>Programmable Controls</a:t>
            </a:r>
            <a:endParaRPr lang="en-US" dirty="0"/>
          </a:p>
        </p:txBody>
      </p:sp>
      <p:sp>
        <p:nvSpPr>
          <p:cNvPr id="5" name="Date Placeholder 4"/>
          <p:cNvSpPr>
            <a:spLocks noGrp="1"/>
          </p:cNvSpPr>
          <p:nvPr>
            <p:ph type="dt" idx="1"/>
          </p:nvPr>
        </p:nvSpPr>
        <p:spPr/>
        <p:txBody>
          <a:bodyPr/>
          <a:lstStyle/>
          <a:p>
            <a:r>
              <a:rPr lang="en-US">
                <a:latin typeface="Arial" pitchFamily="34" charset="0"/>
                <a:cs typeface="Arial" pitchFamily="34" charset="0"/>
              </a:rPr>
              <a:t>Mechanical Systems in Agriculture Unit 2 – Lesson 2.2 Electrical Systems</a:t>
            </a:r>
            <a:endParaRPr lang="en-US" dirty="0"/>
          </a:p>
        </p:txBody>
      </p:sp>
      <p:sp>
        <p:nvSpPr>
          <p:cNvPr id="6" name="Footer Placeholder 5"/>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5"/>
          </p:nvPr>
        </p:nvSpPr>
        <p:spPr/>
        <p:txBody>
          <a:bodyPr/>
          <a:lstStyle/>
          <a:p>
            <a:fld id="{36C789E7-B821-4804-81D0-B1DDBDB5FECC}" type="slidenum">
              <a:rPr lang="en-US" smtClean="0"/>
              <a:pPr/>
              <a:t>4</a:t>
            </a:fld>
            <a:endParaRPr lang="en-US" dirty="0"/>
          </a:p>
        </p:txBody>
      </p:sp>
    </p:spTree>
    <p:extLst>
      <p:ext uri="{BB962C8B-B14F-4D97-AF65-F5344CB8AC3E}">
        <p14:creationId xmlns:p14="http://schemas.microsoft.com/office/powerpoint/2010/main" val="2798258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Outputs are the controlled machines doing the work. The control will power the machines when the data from the sensor fits the programed description. Example outputs include lights, motors, ventilation systems, and alarms. You will use the model outputs shown on the slide to develop your prototype systems.</a:t>
            </a:r>
          </a:p>
          <a:p>
            <a:endParaRPr lang="en-US" dirty="0"/>
          </a:p>
        </p:txBody>
      </p:sp>
      <p:sp>
        <p:nvSpPr>
          <p:cNvPr id="4" name="Header Placeholder 3"/>
          <p:cNvSpPr>
            <a:spLocks noGrp="1"/>
          </p:cNvSpPr>
          <p:nvPr>
            <p:ph type="hdr" sz="quarter"/>
          </p:nvPr>
        </p:nvSpPr>
        <p:spPr/>
        <p:txBody>
          <a:bodyPr/>
          <a:lstStyle/>
          <a:p>
            <a:r>
              <a:rPr lang="en-US"/>
              <a:t>Programmable Controls</a:t>
            </a:r>
            <a:endParaRPr lang="en-US" dirty="0"/>
          </a:p>
        </p:txBody>
      </p:sp>
      <p:sp>
        <p:nvSpPr>
          <p:cNvPr id="5" name="Date Placeholder 4"/>
          <p:cNvSpPr>
            <a:spLocks noGrp="1"/>
          </p:cNvSpPr>
          <p:nvPr>
            <p:ph type="dt" idx="1"/>
          </p:nvPr>
        </p:nvSpPr>
        <p:spPr/>
        <p:txBody>
          <a:bodyPr/>
          <a:lstStyle/>
          <a:p>
            <a:r>
              <a:rPr lang="en-US">
                <a:latin typeface="Arial" pitchFamily="34" charset="0"/>
                <a:cs typeface="Arial" pitchFamily="34" charset="0"/>
              </a:rPr>
              <a:t>Mechanical Systems in Agriculture Unit 2 – Lesson 2.2 Electrical Systems</a:t>
            </a:r>
            <a:endParaRPr lang="en-US" dirty="0"/>
          </a:p>
        </p:txBody>
      </p:sp>
      <p:sp>
        <p:nvSpPr>
          <p:cNvPr id="6" name="Footer Placeholder 5"/>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5"/>
          </p:nvPr>
        </p:nvSpPr>
        <p:spPr/>
        <p:txBody>
          <a:bodyPr/>
          <a:lstStyle/>
          <a:p>
            <a:fld id="{36C789E7-B821-4804-81D0-B1DDBDB5FECC}" type="slidenum">
              <a:rPr lang="en-US" smtClean="0"/>
              <a:pPr/>
              <a:t>5</a:t>
            </a:fld>
            <a:endParaRPr lang="en-US" dirty="0"/>
          </a:p>
        </p:txBody>
      </p:sp>
    </p:spTree>
    <p:extLst>
      <p:ext uri="{BB962C8B-B14F-4D97-AF65-F5344CB8AC3E}">
        <p14:creationId xmlns:p14="http://schemas.microsoft.com/office/powerpoint/2010/main" val="26671452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Controls are the devices programmed to manage machines based upon sensor data. You will program a DCU during this lesson. The DCU can manage electrical current to three outputs. The current is managed by writing programs.</a:t>
            </a:r>
          </a:p>
          <a:p>
            <a:endParaRPr lang="en-US" dirty="0"/>
          </a:p>
        </p:txBody>
      </p:sp>
      <p:sp>
        <p:nvSpPr>
          <p:cNvPr id="4" name="Header Placeholder 3"/>
          <p:cNvSpPr>
            <a:spLocks noGrp="1"/>
          </p:cNvSpPr>
          <p:nvPr>
            <p:ph type="hdr" sz="quarter"/>
          </p:nvPr>
        </p:nvSpPr>
        <p:spPr/>
        <p:txBody>
          <a:bodyPr/>
          <a:lstStyle/>
          <a:p>
            <a:r>
              <a:rPr lang="en-US"/>
              <a:t>Programmable Controls</a:t>
            </a:r>
            <a:endParaRPr lang="en-US" dirty="0"/>
          </a:p>
        </p:txBody>
      </p:sp>
      <p:sp>
        <p:nvSpPr>
          <p:cNvPr id="5" name="Date Placeholder 4"/>
          <p:cNvSpPr>
            <a:spLocks noGrp="1"/>
          </p:cNvSpPr>
          <p:nvPr>
            <p:ph type="dt" idx="1"/>
          </p:nvPr>
        </p:nvSpPr>
        <p:spPr/>
        <p:txBody>
          <a:bodyPr/>
          <a:lstStyle/>
          <a:p>
            <a:r>
              <a:rPr lang="en-US">
                <a:latin typeface="Arial" pitchFamily="34" charset="0"/>
                <a:cs typeface="Arial" pitchFamily="34" charset="0"/>
              </a:rPr>
              <a:t>Mechanical Systems in Agriculture Unit 2 – Lesson 2.2 Electrical Systems</a:t>
            </a:r>
            <a:endParaRPr lang="en-US" dirty="0"/>
          </a:p>
        </p:txBody>
      </p:sp>
      <p:sp>
        <p:nvSpPr>
          <p:cNvPr id="6" name="Footer Placeholder 5"/>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5"/>
          </p:nvPr>
        </p:nvSpPr>
        <p:spPr/>
        <p:txBody>
          <a:bodyPr/>
          <a:lstStyle/>
          <a:p>
            <a:fld id="{36C789E7-B821-4804-81D0-B1DDBDB5FECC}" type="slidenum">
              <a:rPr lang="en-US" smtClean="0"/>
              <a:pPr/>
              <a:t>6</a:t>
            </a:fld>
            <a:endParaRPr lang="en-US" dirty="0"/>
          </a:p>
        </p:txBody>
      </p:sp>
    </p:spTree>
    <p:extLst>
      <p:ext uri="{BB962C8B-B14F-4D97-AF65-F5344CB8AC3E}">
        <p14:creationId xmlns:p14="http://schemas.microsoft.com/office/powerpoint/2010/main" val="111458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simple threshold logic statement is used to turn on or off a machine using a single statement and a single data point. The example shows a program to activate line 1 if the temperature in the facility is greater than or equal to 85 degrees Fahrenheit.  Line 1 could be attached to a fan or air conditioning unit to cool the facility.</a:t>
            </a:r>
          </a:p>
          <a:p>
            <a:endParaRPr lang="en-US" dirty="0"/>
          </a:p>
        </p:txBody>
      </p:sp>
      <p:sp>
        <p:nvSpPr>
          <p:cNvPr id="4" name="Header Placeholder 3"/>
          <p:cNvSpPr>
            <a:spLocks noGrp="1"/>
          </p:cNvSpPr>
          <p:nvPr>
            <p:ph type="hdr" sz="quarter"/>
          </p:nvPr>
        </p:nvSpPr>
        <p:spPr/>
        <p:txBody>
          <a:bodyPr/>
          <a:lstStyle/>
          <a:p>
            <a:r>
              <a:rPr lang="en-US"/>
              <a:t>Programmable Controls</a:t>
            </a:r>
            <a:endParaRPr lang="en-US" dirty="0"/>
          </a:p>
        </p:txBody>
      </p:sp>
      <p:sp>
        <p:nvSpPr>
          <p:cNvPr id="5" name="Date Placeholder 4"/>
          <p:cNvSpPr>
            <a:spLocks noGrp="1"/>
          </p:cNvSpPr>
          <p:nvPr>
            <p:ph type="dt" idx="1"/>
          </p:nvPr>
        </p:nvSpPr>
        <p:spPr/>
        <p:txBody>
          <a:bodyPr/>
          <a:lstStyle/>
          <a:p>
            <a:r>
              <a:rPr lang="en-US">
                <a:latin typeface="Arial" pitchFamily="34" charset="0"/>
                <a:cs typeface="Arial" pitchFamily="34" charset="0"/>
              </a:rPr>
              <a:t>Mechanical Systems in Agriculture Unit 2 – Lesson 2.2 Electrical Systems</a:t>
            </a:r>
            <a:endParaRPr lang="en-US" dirty="0"/>
          </a:p>
        </p:txBody>
      </p:sp>
      <p:sp>
        <p:nvSpPr>
          <p:cNvPr id="6" name="Footer Placeholder 5"/>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5"/>
          </p:nvPr>
        </p:nvSpPr>
        <p:spPr/>
        <p:txBody>
          <a:bodyPr/>
          <a:lstStyle/>
          <a:p>
            <a:fld id="{36C789E7-B821-4804-81D0-B1DDBDB5FECC}" type="slidenum">
              <a:rPr lang="en-US" smtClean="0"/>
              <a:pPr/>
              <a:t>7</a:t>
            </a:fld>
            <a:endParaRPr lang="en-US" dirty="0"/>
          </a:p>
        </p:txBody>
      </p:sp>
    </p:spTree>
    <p:extLst>
      <p:ext uri="{BB962C8B-B14F-4D97-AF65-F5344CB8AC3E}">
        <p14:creationId xmlns:p14="http://schemas.microsoft.com/office/powerpoint/2010/main" val="1952517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Compound logic statements control machines using multiple statements and data points. This allows the machine to operate under a variety of conditions. If an operator wanted to turn on the cooling system when it reached 85 degrees, but wanted the system to cool the facility UNTIL the temperature was 75 degrees, a compound logic statement could be used. AND statements can set a specific data range for the machine to operate in. OR statements allow to set varying conditions or data ranges to operate a machine.</a:t>
            </a:r>
          </a:p>
          <a:p>
            <a:endParaRPr lang="en-US" dirty="0"/>
          </a:p>
        </p:txBody>
      </p:sp>
      <p:sp>
        <p:nvSpPr>
          <p:cNvPr id="4" name="Header Placeholder 3"/>
          <p:cNvSpPr>
            <a:spLocks noGrp="1"/>
          </p:cNvSpPr>
          <p:nvPr>
            <p:ph type="hdr" sz="quarter"/>
          </p:nvPr>
        </p:nvSpPr>
        <p:spPr/>
        <p:txBody>
          <a:bodyPr/>
          <a:lstStyle/>
          <a:p>
            <a:r>
              <a:rPr lang="en-US"/>
              <a:t>Programmable Controls</a:t>
            </a:r>
            <a:endParaRPr lang="en-US" dirty="0"/>
          </a:p>
        </p:txBody>
      </p:sp>
      <p:sp>
        <p:nvSpPr>
          <p:cNvPr id="5" name="Date Placeholder 4"/>
          <p:cNvSpPr>
            <a:spLocks noGrp="1"/>
          </p:cNvSpPr>
          <p:nvPr>
            <p:ph type="dt" idx="1"/>
          </p:nvPr>
        </p:nvSpPr>
        <p:spPr/>
        <p:txBody>
          <a:bodyPr/>
          <a:lstStyle/>
          <a:p>
            <a:r>
              <a:rPr lang="en-US">
                <a:latin typeface="Arial" pitchFamily="34" charset="0"/>
                <a:cs typeface="Arial" pitchFamily="34" charset="0"/>
              </a:rPr>
              <a:t>Mechanical Systems in Agriculture Unit 2 – Lesson 2.2 Electrical Systems</a:t>
            </a:r>
            <a:endParaRPr lang="en-US" dirty="0"/>
          </a:p>
        </p:txBody>
      </p:sp>
      <p:sp>
        <p:nvSpPr>
          <p:cNvPr id="6" name="Footer Placeholder 5"/>
          <p:cNvSpPr>
            <a:spLocks noGrp="1"/>
          </p:cNvSpPr>
          <p:nvPr>
            <p:ph type="ftr" sz="quarter" idx="4"/>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5"/>
          </p:nvPr>
        </p:nvSpPr>
        <p:spPr/>
        <p:txBody>
          <a:bodyPr/>
          <a:lstStyle/>
          <a:p>
            <a:fld id="{36C789E7-B821-4804-81D0-B1DDBDB5FECC}" type="slidenum">
              <a:rPr lang="en-US" smtClean="0"/>
              <a:pPr/>
              <a:t>8</a:t>
            </a:fld>
            <a:endParaRPr lang="en-US" dirty="0"/>
          </a:p>
        </p:txBody>
      </p:sp>
    </p:spTree>
    <p:extLst>
      <p:ext uri="{BB962C8B-B14F-4D97-AF65-F5344CB8AC3E}">
        <p14:creationId xmlns:p14="http://schemas.microsoft.com/office/powerpoint/2010/main" val="2788881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Programmable Controls</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Mechanical Systems in Agriculture Unit 2 – Lesson 2.2 Electrical Systems</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dirty="0"/>
          </a:p>
        </p:txBody>
      </p:sp>
    </p:spTree>
    <p:extLst>
      <p:ext uri="{BB962C8B-B14F-4D97-AF65-F5344CB8AC3E}">
        <p14:creationId xmlns:p14="http://schemas.microsoft.com/office/powerpoint/2010/main" val="41445732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1104900" y="4800600"/>
            <a:ext cx="11074400" cy="523220"/>
          </a:xfrm>
          <a:prstGeom prst="rect">
            <a:avLst/>
          </a:prstGeom>
          <a:solidFill>
            <a:srgbClr val="A50021"/>
          </a:solidFill>
          <a:ln w="9525">
            <a:noFill/>
            <a:miter lim="800000"/>
            <a:headEnd/>
            <a:tailEnd/>
          </a:ln>
          <a:effectLst/>
        </p:spPr>
        <p:txBody>
          <a:bodyPr wrap="square">
            <a:spAutoFit/>
          </a:bodyPr>
          <a:lstStyle/>
          <a:p>
            <a:pPr marL="0" marR="0" lvl="0" indent="0" algn="ctr" defTabSz="914377"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rPr>
              <a:t>Mechanical Systems in Agriculture</a:t>
            </a:r>
          </a:p>
        </p:txBody>
      </p:sp>
      <p:pic>
        <p:nvPicPr>
          <p:cNvPr id="3" name="Picture 2">
            <a:extLst>
              <a:ext uri="{FF2B5EF4-FFF2-40B4-BE49-F238E27FC236}">
                <a16:creationId xmlns:a16="http://schemas.microsoft.com/office/drawing/2014/main" id="{949AD482-ED28-46DD-842E-0B7D7AEA3B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39205" y="1143000"/>
            <a:ext cx="6513589" cy="3288799"/>
          </a:xfrm>
          <a:prstGeom prst="rect">
            <a:avLst/>
          </a:prstGeom>
        </p:spPr>
      </p:pic>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en-US" dirty="0"/>
          </a:p>
        </p:txBody>
      </p:sp>
      <p:sp>
        <p:nvSpPr>
          <p:cNvPr id="3" name="Text Placeholder 2"/>
          <p:cNvSpPr>
            <a:spLocks noGrp="1"/>
          </p:cNvSpPr>
          <p:nvPr>
            <p:ph type="body" idx="1"/>
          </p:nvPr>
        </p:nvSpPr>
        <p:spPr>
          <a:xfrm>
            <a:off x="941855" y="289174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1828802"/>
            <a:ext cx="53848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828801"/>
            <a:ext cx="53848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ferenc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737601" y="6356355"/>
            <a:ext cx="2854179" cy="365125"/>
          </a:xfrm>
        </p:spPr>
        <p:txBody>
          <a:bodyPr/>
          <a:lstStyle/>
          <a:p>
            <a:endParaRPr lang="en-US" dirty="0"/>
          </a:p>
        </p:txBody>
      </p:sp>
      <p:sp>
        <p:nvSpPr>
          <p:cNvPr id="5" name="Content Placeholder 3"/>
          <p:cNvSpPr>
            <a:spLocks noGrp="1"/>
          </p:cNvSpPr>
          <p:nvPr>
            <p:ph idx="1"/>
          </p:nvPr>
        </p:nvSpPr>
        <p:spPr>
          <a:xfrm>
            <a:off x="637737" y="1857380"/>
            <a:ext cx="10954043" cy="4319587"/>
          </a:xfrm>
        </p:spPr>
        <p:txBody>
          <a:bodyPr/>
          <a:lstStyle/>
          <a:p>
            <a:pPr lvl="0"/>
            <a:r>
              <a:rPr lang="en-US"/>
              <a:t>Edit Master text styles</a:t>
            </a:r>
          </a:p>
          <a:p>
            <a:pPr lvl="1"/>
            <a:r>
              <a:rPr lang="en-US"/>
              <a:t>Second level</a:t>
            </a:r>
          </a:p>
        </p:txBody>
      </p:sp>
      <p:sp>
        <p:nvSpPr>
          <p:cNvPr id="6" name="Title 1"/>
          <p:cNvSpPr>
            <a:spLocks noGrp="1"/>
          </p:cNvSpPr>
          <p:nvPr>
            <p:ph type="title"/>
          </p:nvPr>
        </p:nvSpPr>
        <p:spPr>
          <a:xfrm>
            <a:off x="637737" y="365131"/>
            <a:ext cx="10954043" cy="877887"/>
          </a:xfrm>
        </p:spPr>
        <p:txBody>
          <a:bodyPr/>
          <a:lstStyle/>
          <a:p>
            <a:r>
              <a:rPr lang="en-US"/>
              <a:t>Click to edit Master title style</a:t>
            </a:r>
            <a:endParaRPr lang="en-US" dirty="0"/>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0842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770776"/>
            <a:ext cx="10972800" cy="44093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endParaRPr lang="en-US" dirty="0"/>
          </a:p>
        </p:txBody>
      </p:sp>
      <p:sp>
        <p:nvSpPr>
          <p:cNvPr id="7" name="Text Box 7"/>
          <p:cNvSpPr txBox="1">
            <a:spLocks noChangeArrowheads="1"/>
          </p:cNvSpPr>
          <p:nvPr/>
        </p:nvSpPr>
        <p:spPr bwMode="auto">
          <a:xfrm>
            <a:off x="1117600" y="1396181"/>
            <a:ext cx="11074400" cy="369332"/>
          </a:xfrm>
          <a:prstGeom prst="rect">
            <a:avLst/>
          </a:prstGeom>
          <a:solidFill>
            <a:srgbClr val="A50021"/>
          </a:solidFill>
          <a:ln w="9525">
            <a:noFill/>
            <a:miter lim="800000"/>
            <a:headEnd/>
            <a:tailEnd/>
          </a:ln>
          <a:effectLst/>
        </p:spPr>
        <p:txBody>
          <a:bodyPr>
            <a:spAutoFit/>
          </a:bodyPr>
          <a:lstStyle/>
          <a:p>
            <a:pPr marL="0" marR="0" lvl="0" indent="0" defTabSz="914377"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5" name="Picture 4">
            <a:extLst>
              <a:ext uri="{FF2B5EF4-FFF2-40B4-BE49-F238E27FC236}">
                <a16:creationId xmlns:a16="http://schemas.microsoft.com/office/drawing/2014/main" id="{29165798-A768-4639-A7FB-0AE54A141EE6}"/>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875520" y="6355080"/>
            <a:ext cx="1384541" cy="3657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5" r:id="rId5"/>
  </p:sldLayoutIdLst>
  <p:hf sldNum="0" hdr="0" ftr="0" dt="0"/>
  <p:txStyles>
    <p:titleStyle>
      <a:lvl1pPr algn="ctr" defTabSz="914377"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References</a:t>
            </a:r>
          </a:p>
        </p:txBody>
      </p:sp>
      <p:sp>
        <p:nvSpPr>
          <p:cNvPr id="3" name="Content Placeholder 2"/>
          <p:cNvSpPr>
            <a:spLocks noGrp="1"/>
          </p:cNvSpPr>
          <p:nvPr>
            <p:ph idx="1"/>
          </p:nvPr>
        </p:nvSpPr>
        <p:spPr/>
        <p:txBody>
          <a:bodyPr/>
          <a:lstStyle/>
          <a:p>
            <a:r>
              <a:rPr lang="en-US" dirty="0"/>
              <a:t>Vernier (2015). </a:t>
            </a:r>
            <a:r>
              <a:rPr lang="en-US" i="1" dirty="0"/>
              <a:t>Vernier digital control unit (</a:t>
            </a:r>
            <a:r>
              <a:rPr lang="en-US" i="1" dirty="0" err="1"/>
              <a:t>dcu</a:t>
            </a:r>
            <a:r>
              <a:rPr lang="en-US" i="1" dirty="0"/>
              <a:t>)</a:t>
            </a:r>
            <a:r>
              <a:rPr lang="en-US" dirty="0"/>
              <a:t>. Beaverton, OR</a:t>
            </a:r>
            <a:r>
              <a:rPr lang="en-US"/>
              <a:t>: Author.</a:t>
            </a:r>
            <a:endParaRPr lang="en-US" dirty="0"/>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1066800" y="1295400"/>
            <a:ext cx="11125200" cy="523220"/>
          </a:xfrm>
          <a:prstGeom prst="rect">
            <a:avLst/>
          </a:prstGeom>
          <a:solidFill>
            <a:srgbClr val="A50021"/>
          </a:solidFill>
          <a:ln w="9525">
            <a:noFill/>
            <a:miter lim="800000"/>
            <a:headEnd/>
            <a:tailEnd/>
          </a:ln>
          <a:effectLst/>
        </p:spPr>
        <p:txBody>
          <a:bodyPr wrap="square">
            <a:spAutoFit/>
          </a:bodyPr>
          <a:lstStyle/>
          <a:p>
            <a:pPr algn="ctr" eaLnBrk="0" hangingPunct="0">
              <a:spcBef>
                <a:spcPct val="50000"/>
              </a:spcBef>
              <a:defRPr/>
            </a:pPr>
            <a:r>
              <a:rPr lang="en-US" sz="2800" b="1" kern="0" dirty="0">
                <a:solidFill>
                  <a:srgbClr val="FFFFFF"/>
                </a:solidFill>
                <a:latin typeface="Arial" pitchFamily="34" charset="0"/>
                <a:cs typeface="Arial" pitchFamily="34" charset="0"/>
              </a:rPr>
              <a:t>Mechanical Systems in Agriculture</a:t>
            </a:r>
          </a:p>
        </p:txBody>
      </p:sp>
      <p:sp>
        <p:nvSpPr>
          <p:cNvPr id="7" name="Rectangle 4"/>
          <p:cNvSpPr>
            <a:spLocks noGrp="1" noChangeArrowheads="1"/>
          </p:cNvSpPr>
          <p:nvPr>
            <p:ph type="title"/>
          </p:nvPr>
        </p:nvSpPr>
        <p:spPr>
          <a:xfrm>
            <a:off x="2057400" y="2667003"/>
            <a:ext cx="8229600" cy="1173163"/>
          </a:xfrm>
          <a:prstGeom prst="rect">
            <a:avLst/>
          </a:prstGeom>
        </p:spPr>
        <p:txBody>
          <a:bodyPr anchor="ctr">
            <a:normAutofit/>
          </a:bodyPr>
          <a:lstStyle/>
          <a:p>
            <a:pPr algn="ctr">
              <a:spcBef>
                <a:spcPts val="0"/>
              </a:spcBef>
              <a:defRPr/>
            </a:pPr>
            <a:r>
              <a:rPr lang="en-US" sz="4400" b="0" kern="0" cap="none" dirty="0">
                <a:solidFill>
                  <a:sysClr val="windowText" lastClr="000000"/>
                </a:solidFill>
              </a:rPr>
              <a:t>Programmable Controls</a:t>
            </a:r>
          </a:p>
        </p:txBody>
      </p:sp>
      <p:sp>
        <p:nvSpPr>
          <p:cNvPr id="8" name="TextBox 7"/>
          <p:cNvSpPr txBox="1"/>
          <p:nvPr/>
        </p:nvSpPr>
        <p:spPr>
          <a:xfrm>
            <a:off x="2057400" y="4328363"/>
            <a:ext cx="8077200" cy="584775"/>
          </a:xfrm>
          <a:prstGeom prst="rect">
            <a:avLst/>
          </a:prstGeom>
          <a:noFill/>
        </p:spPr>
        <p:txBody>
          <a:bodyPr wrap="square" rtlCol="0">
            <a:spAutoFit/>
          </a:bodyPr>
          <a:lstStyle/>
          <a:p>
            <a:pPr algn="ctr">
              <a:defRPr/>
            </a:pPr>
            <a:r>
              <a:rPr lang="en-US" sz="3200" kern="0" dirty="0">
                <a:solidFill>
                  <a:sysClr val="windowText" lastClr="000000"/>
                </a:solidFill>
                <a:latin typeface="Arial" pitchFamily="34" charset="0"/>
                <a:cs typeface="Arial" pitchFamily="34" charset="0"/>
              </a:rPr>
              <a:t>Unit 2 – Lesson 2.2 Electrical Systems</a:t>
            </a:r>
          </a:p>
        </p:txBody>
      </p:sp>
    </p:spTree>
    <p:extLst>
      <p:ext uri="{BB962C8B-B14F-4D97-AF65-F5344CB8AC3E}">
        <p14:creationId xmlns:p14="http://schemas.microsoft.com/office/powerpoint/2010/main" val="2933766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D6A79-C818-4475-9212-2C8DB24626DA}"/>
              </a:ext>
            </a:extLst>
          </p:cNvPr>
          <p:cNvSpPr>
            <a:spLocks noGrp="1"/>
          </p:cNvSpPr>
          <p:nvPr>
            <p:ph type="title"/>
          </p:nvPr>
        </p:nvSpPr>
        <p:spPr/>
        <p:txBody>
          <a:bodyPr/>
          <a:lstStyle/>
          <a:p>
            <a:r>
              <a:rPr lang="en-US" dirty="0"/>
              <a:t>Programmable Logic Controller</a:t>
            </a:r>
          </a:p>
        </p:txBody>
      </p:sp>
      <p:sp>
        <p:nvSpPr>
          <p:cNvPr id="4" name="Content Placeholder 2">
            <a:extLst>
              <a:ext uri="{FF2B5EF4-FFF2-40B4-BE49-F238E27FC236}">
                <a16:creationId xmlns:a16="http://schemas.microsoft.com/office/drawing/2014/main" id="{A1FC3E98-775F-4E4E-8CE9-6B21AFC428F1}"/>
              </a:ext>
            </a:extLst>
          </p:cNvPr>
          <p:cNvSpPr>
            <a:spLocks noGrp="1"/>
          </p:cNvSpPr>
          <p:nvPr>
            <p:ph sz="half" idx="1"/>
          </p:nvPr>
        </p:nvSpPr>
        <p:spPr>
          <a:xfrm>
            <a:off x="724395" y="1828800"/>
            <a:ext cx="10477005" cy="4525963"/>
          </a:xfrm>
        </p:spPr>
        <p:txBody>
          <a:bodyPr>
            <a:normAutofit/>
          </a:bodyPr>
          <a:lstStyle/>
          <a:p>
            <a:r>
              <a:rPr lang="en-US" dirty="0"/>
              <a:t>A device using microprocessors to control machines or processes</a:t>
            </a:r>
          </a:p>
          <a:p>
            <a:pPr marL="0" indent="0">
              <a:buNone/>
            </a:pPr>
            <a:endParaRPr lang="en-US" dirty="0"/>
          </a:p>
          <a:p>
            <a:r>
              <a:rPr lang="en-US" dirty="0"/>
              <a:t>Components</a:t>
            </a:r>
          </a:p>
          <a:p>
            <a:pPr lvl="1"/>
            <a:r>
              <a:rPr lang="en-US" dirty="0"/>
              <a:t>Inputs</a:t>
            </a:r>
          </a:p>
          <a:p>
            <a:pPr lvl="1"/>
            <a:r>
              <a:rPr lang="en-US" dirty="0"/>
              <a:t>Outputs</a:t>
            </a:r>
          </a:p>
          <a:p>
            <a:pPr lvl="1"/>
            <a:r>
              <a:rPr lang="en-US" dirty="0"/>
              <a:t>Controls</a:t>
            </a:r>
          </a:p>
          <a:p>
            <a:endParaRPr lang="en-US" dirty="0"/>
          </a:p>
          <a:p>
            <a:endParaRPr lang="en-US" dirty="0"/>
          </a:p>
        </p:txBody>
      </p:sp>
    </p:spTree>
    <p:extLst>
      <p:ext uri="{BB962C8B-B14F-4D97-AF65-F5344CB8AC3E}">
        <p14:creationId xmlns:p14="http://schemas.microsoft.com/office/powerpoint/2010/main" val="356471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739E5-7EB9-4DEB-9B3E-6932EB8D2986}"/>
              </a:ext>
            </a:extLst>
          </p:cNvPr>
          <p:cNvSpPr>
            <a:spLocks noGrp="1"/>
          </p:cNvSpPr>
          <p:nvPr>
            <p:ph type="title"/>
          </p:nvPr>
        </p:nvSpPr>
        <p:spPr/>
        <p:txBody>
          <a:bodyPr/>
          <a:lstStyle/>
          <a:p>
            <a:r>
              <a:rPr lang="en-US" dirty="0"/>
              <a:t>Inputs</a:t>
            </a:r>
          </a:p>
        </p:txBody>
      </p:sp>
      <p:sp>
        <p:nvSpPr>
          <p:cNvPr id="4" name="Content Placeholder 2">
            <a:extLst>
              <a:ext uri="{FF2B5EF4-FFF2-40B4-BE49-F238E27FC236}">
                <a16:creationId xmlns:a16="http://schemas.microsoft.com/office/drawing/2014/main" id="{D2D7F2CD-889D-4DAA-87AD-A8CA9D2317B2}"/>
              </a:ext>
            </a:extLst>
          </p:cNvPr>
          <p:cNvSpPr>
            <a:spLocks noGrp="1"/>
          </p:cNvSpPr>
          <p:nvPr>
            <p:ph idx="1"/>
          </p:nvPr>
        </p:nvSpPr>
        <p:spPr>
          <a:xfrm>
            <a:off x="762000" y="1770776"/>
            <a:ext cx="10820400" cy="4409306"/>
          </a:xfrm>
        </p:spPr>
        <p:txBody>
          <a:bodyPr/>
          <a:lstStyle/>
          <a:p>
            <a:r>
              <a:rPr lang="en-US" dirty="0"/>
              <a:t>Data collecting sensors</a:t>
            </a:r>
          </a:p>
          <a:p>
            <a:r>
              <a:rPr lang="en-US" dirty="0"/>
              <a:t>Data read by the controller</a:t>
            </a:r>
          </a:p>
          <a:p>
            <a:r>
              <a:rPr lang="en-US" dirty="0"/>
              <a:t>Example data</a:t>
            </a:r>
          </a:p>
          <a:p>
            <a:pPr lvl="1"/>
            <a:r>
              <a:rPr lang="en-US" dirty="0"/>
              <a:t>Temperature</a:t>
            </a:r>
          </a:p>
          <a:p>
            <a:pPr lvl="1"/>
            <a:r>
              <a:rPr lang="en-US" dirty="0"/>
              <a:t>Moisture</a:t>
            </a:r>
          </a:p>
          <a:p>
            <a:pPr lvl="1"/>
            <a:r>
              <a:rPr lang="en-US" dirty="0"/>
              <a:t>Humidity</a:t>
            </a:r>
          </a:p>
          <a:p>
            <a:pPr lvl="1"/>
            <a:endParaRPr lang="en-US" dirty="0"/>
          </a:p>
        </p:txBody>
      </p:sp>
    </p:spTree>
    <p:extLst>
      <p:ext uri="{BB962C8B-B14F-4D97-AF65-F5344CB8AC3E}">
        <p14:creationId xmlns:p14="http://schemas.microsoft.com/office/powerpoint/2010/main" val="14292176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E1F2FB-FEF3-4F73-B3E9-32703E46CDC7}"/>
              </a:ext>
            </a:extLst>
          </p:cNvPr>
          <p:cNvSpPr>
            <a:spLocks noGrp="1"/>
          </p:cNvSpPr>
          <p:nvPr>
            <p:ph type="title"/>
          </p:nvPr>
        </p:nvSpPr>
        <p:spPr/>
        <p:txBody>
          <a:bodyPr/>
          <a:lstStyle/>
          <a:p>
            <a:r>
              <a:rPr lang="en-US" dirty="0"/>
              <a:t>Outputs</a:t>
            </a:r>
          </a:p>
        </p:txBody>
      </p:sp>
      <p:sp>
        <p:nvSpPr>
          <p:cNvPr id="4" name="Content Placeholder 2">
            <a:extLst>
              <a:ext uri="{FF2B5EF4-FFF2-40B4-BE49-F238E27FC236}">
                <a16:creationId xmlns:a16="http://schemas.microsoft.com/office/drawing/2014/main" id="{68CD8EB3-4F85-4028-8894-281058C6A26E}"/>
              </a:ext>
            </a:extLst>
          </p:cNvPr>
          <p:cNvSpPr>
            <a:spLocks noGrp="1"/>
          </p:cNvSpPr>
          <p:nvPr>
            <p:ph idx="1"/>
          </p:nvPr>
        </p:nvSpPr>
        <p:spPr>
          <a:xfrm>
            <a:off x="685800" y="1770776"/>
            <a:ext cx="10896600" cy="4409306"/>
          </a:xfrm>
        </p:spPr>
        <p:txBody>
          <a:bodyPr/>
          <a:lstStyle/>
          <a:p>
            <a:r>
              <a:rPr lang="en-US" dirty="0"/>
              <a:t>Machines</a:t>
            </a:r>
          </a:p>
          <a:p>
            <a:pPr lvl="1"/>
            <a:r>
              <a:rPr lang="en-US" dirty="0"/>
              <a:t>Motor</a:t>
            </a:r>
          </a:p>
          <a:p>
            <a:pPr lvl="1"/>
            <a:r>
              <a:rPr lang="en-US" dirty="0"/>
              <a:t>Heater</a:t>
            </a:r>
          </a:p>
          <a:p>
            <a:pPr lvl="1"/>
            <a:r>
              <a:rPr lang="en-US" dirty="0"/>
              <a:t>Light</a:t>
            </a:r>
          </a:p>
          <a:p>
            <a:pPr lvl="1"/>
            <a:r>
              <a:rPr lang="en-US" dirty="0"/>
              <a:t>Alarm</a:t>
            </a:r>
          </a:p>
        </p:txBody>
      </p:sp>
      <p:pic>
        <p:nvPicPr>
          <p:cNvPr id="5" name="Picture 4">
            <a:extLst>
              <a:ext uri="{FF2B5EF4-FFF2-40B4-BE49-F238E27FC236}">
                <a16:creationId xmlns:a16="http://schemas.microsoft.com/office/drawing/2014/main" id="{E958AD62-0A3A-406D-8DEE-5C53986619D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667" t="50000" r="-1667" b="17778"/>
          <a:stretch/>
        </p:blipFill>
        <p:spPr>
          <a:xfrm>
            <a:off x="4495800" y="3429000"/>
            <a:ext cx="6553200" cy="1979613"/>
          </a:xfrm>
          <a:prstGeom prst="rect">
            <a:avLst/>
          </a:prstGeom>
        </p:spPr>
      </p:pic>
    </p:spTree>
    <p:extLst>
      <p:ext uri="{BB962C8B-B14F-4D97-AF65-F5344CB8AC3E}">
        <p14:creationId xmlns:p14="http://schemas.microsoft.com/office/powerpoint/2010/main" val="7789677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F1946-B3E2-43AF-8064-F970B043DE8D}"/>
              </a:ext>
            </a:extLst>
          </p:cNvPr>
          <p:cNvSpPr>
            <a:spLocks noGrp="1"/>
          </p:cNvSpPr>
          <p:nvPr>
            <p:ph type="title"/>
          </p:nvPr>
        </p:nvSpPr>
        <p:spPr/>
        <p:txBody>
          <a:bodyPr/>
          <a:lstStyle/>
          <a:p>
            <a:r>
              <a:rPr lang="en-US" dirty="0"/>
              <a:t>Controls</a:t>
            </a:r>
          </a:p>
        </p:txBody>
      </p:sp>
      <p:sp>
        <p:nvSpPr>
          <p:cNvPr id="4" name="Content Placeholder 4">
            <a:extLst>
              <a:ext uri="{FF2B5EF4-FFF2-40B4-BE49-F238E27FC236}">
                <a16:creationId xmlns:a16="http://schemas.microsoft.com/office/drawing/2014/main" id="{9DE3E089-05C3-4761-A034-3E4054253722}"/>
              </a:ext>
            </a:extLst>
          </p:cNvPr>
          <p:cNvSpPr>
            <a:spLocks noGrp="1"/>
          </p:cNvSpPr>
          <p:nvPr>
            <p:ph idx="1"/>
          </p:nvPr>
        </p:nvSpPr>
        <p:spPr>
          <a:xfrm>
            <a:off x="762000" y="1770776"/>
            <a:ext cx="6248400" cy="4401424"/>
          </a:xfrm>
        </p:spPr>
        <p:txBody>
          <a:bodyPr/>
          <a:lstStyle/>
          <a:p>
            <a:r>
              <a:rPr lang="en-US" dirty="0"/>
              <a:t>Control the output based upon collected data and the program</a:t>
            </a:r>
          </a:p>
          <a:p>
            <a:r>
              <a:rPr lang="en-US" dirty="0"/>
              <a:t>Regulate electrical power made available to the machine</a:t>
            </a:r>
          </a:p>
          <a:p>
            <a:r>
              <a:rPr lang="en-US" dirty="0"/>
              <a:t>Vernier Digital Control Unit (DCU)</a:t>
            </a:r>
          </a:p>
        </p:txBody>
      </p:sp>
      <p:pic>
        <p:nvPicPr>
          <p:cNvPr id="5" name="Picture 4" descr="A circuit board&#10;&#10;Description generated with high confidence">
            <a:extLst>
              <a:ext uri="{FF2B5EF4-FFF2-40B4-BE49-F238E27FC236}">
                <a16:creationId xmlns:a16="http://schemas.microsoft.com/office/drawing/2014/main" id="{AEC40DDC-952F-46CD-892C-9EFC269219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3800" y="2362200"/>
            <a:ext cx="3657600" cy="2743200"/>
          </a:xfrm>
          <a:prstGeom prst="rect">
            <a:avLst/>
          </a:prstGeom>
        </p:spPr>
      </p:pic>
    </p:spTree>
    <p:extLst>
      <p:ext uri="{BB962C8B-B14F-4D97-AF65-F5344CB8AC3E}">
        <p14:creationId xmlns:p14="http://schemas.microsoft.com/office/powerpoint/2010/main" val="37739996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C76BE-A521-4320-BB67-A43CF1496BF9}"/>
              </a:ext>
            </a:extLst>
          </p:cNvPr>
          <p:cNvSpPr>
            <a:spLocks noGrp="1"/>
          </p:cNvSpPr>
          <p:nvPr>
            <p:ph type="title"/>
          </p:nvPr>
        </p:nvSpPr>
        <p:spPr/>
        <p:txBody>
          <a:bodyPr/>
          <a:lstStyle/>
          <a:p>
            <a:r>
              <a:rPr lang="en-US" dirty="0"/>
              <a:t>Simple Threshold Logic</a:t>
            </a:r>
          </a:p>
        </p:txBody>
      </p:sp>
      <p:sp>
        <p:nvSpPr>
          <p:cNvPr id="4" name="Content Placeholder 2">
            <a:extLst>
              <a:ext uri="{FF2B5EF4-FFF2-40B4-BE49-F238E27FC236}">
                <a16:creationId xmlns:a16="http://schemas.microsoft.com/office/drawing/2014/main" id="{33DCE596-BECF-4DD3-97B7-AE8320B8D122}"/>
              </a:ext>
            </a:extLst>
          </p:cNvPr>
          <p:cNvSpPr>
            <a:spLocks noGrp="1"/>
          </p:cNvSpPr>
          <p:nvPr>
            <p:ph sz="half" idx="1"/>
          </p:nvPr>
        </p:nvSpPr>
        <p:spPr>
          <a:xfrm>
            <a:off x="685800" y="1828801"/>
            <a:ext cx="9829800" cy="2209802"/>
          </a:xfrm>
        </p:spPr>
        <p:txBody>
          <a:bodyPr>
            <a:normAutofit fontScale="92500" lnSpcReduction="20000"/>
          </a:bodyPr>
          <a:lstStyle/>
          <a:p>
            <a:r>
              <a:rPr lang="en-US" dirty="0"/>
              <a:t>Program used to control a machine with a single statement</a:t>
            </a:r>
          </a:p>
          <a:p>
            <a:r>
              <a:rPr lang="en-US" dirty="0"/>
              <a:t>If–then statement</a:t>
            </a:r>
          </a:p>
          <a:p>
            <a:r>
              <a:rPr lang="en-US" dirty="0"/>
              <a:t>If the temperature is greater than 85F, then turn on the fan.</a:t>
            </a:r>
          </a:p>
        </p:txBody>
      </p:sp>
      <p:pic>
        <p:nvPicPr>
          <p:cNvPr id="5" name="Content Placeholder 8">
            <a:extLst>
              <a:ext uri="{FF2B5EF4-FFF2-40B4-BE49-F238E27FC236}">
                <a16:creationId xmlns:a16="http://schemas.microsoft.com/office/drawing/2014/main" id="{03D01B8E-900E-447D-AB8C-6E8AF5F8B996}"/>
              </a:ext>
            </a:extLst>
          </p:cNvPr>
          <p:cNvPicPr>
            <a:picLocks noChangeAspect="1"/>
          </p:cNvPicPr>
          <p:nvPr/>
        </p:nvPicPr>
        <p:blipFill rotWithShape="1">
          <a:blip r:embed="rId3"/>
          <a:srcRect l="14357" t="11772" r="20755" b="43287"/>
          <a:stretch/>
        </p:blipFill>
        <p:spPr>
          <a:xfrm>
            <a:off x="4191000" y="3657600"/>
            <a:ext cx="5675172" cy="2209801"/>
          </a:xfrm>
          <a:prstGeom prst="rect">
            <a:avLst/>
          </a:prstGeom>
        </p:spPr>
      </p:pic>
    </p:spTree>
    <p:extLst>
      <p:ext uri="{BB962C8B-B14F-4D97-AF65-F5344CB8AC3E}">
        <p14:creationId xmlns:p14="http://schemas.microsoft.com/office/powerpoint/2010/main" val="8325381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7853E-B9C0-426A-9CAB-E14BCD39E276}"/>
              </a:ext>
            </a:extLst>
          </p:cNvPr>
          <p:cNvSpPr>
            <a:spLocks noGrp="1"/>
          </p:cNvSpPr>
          <p:nvPr>
            <p:ph type="title"/>
          </p:nvPr>
        </p:nvSpPr>
        <p:spPr/>
        <p:txBody>
          <a:bodyPr/>
          <a:lstStyle/>
          <a:p>
            <a:r>
              <a:rPr lang="en-US" dirty="0"/>
              <a:t>Compound Logic Statement</a:t>
            </a:r>
          </a:p>
        </p:txBody>
      </p:sp>
      <p:sp>
        <p:nvSpPr>
          <p:cNvPr id="4" name="Content Placeholder 2">
            <a:extLst>
              <a:ext uri="{FF2B5EF4-FFF2-40B4-BE49-F238E27FC236}">
                <a16:creationId xmlns:a16="http://schemas.microsoft.com/office/drawing/2014/main" id="{BD154A9D-B2C9-4746-82CB-526C16151766}"/>
              </a:ext>
            </a:extLst>
          </p:cNvPr>
          <p:cNvSpPr>
            <a:spLocks noGrp="1"/>
          </p:cNvSpPr>
          <p:nvPr>
            <p:ph sz="half" idx="1"/>
          </p:nvPr>
        </p:nvSpPr>
        <p:spPr>
          <a:xfrm>
            <a:off x="762000" y="1828800"/>
            <a:ext cx="9906001" cy="3429000"/>
          </a:xfrm>
        </p:spPr>
        <p:txBody>
          <a:bodyPr>
            <a:noAutofit/>
          </a:bodyPr>
          <a:lstStyle/>
          <a:p>
            <a:r>
              <a:rPr lang="en-US" sz="3200" dirty="0"/>
              <a:t>Used to control machines under various conditions</a:t>
            </a:r>
          </a:p>
          <a:p>
            <a:r>
              <a:rPr lang="en-US" sz="3200" dirty="0"/>
              <a:t>Three functions</a:t>
            </a:r>
          </a:p>
          <a:p>
            <a:pPr lvl="1"/>
            <a:r>
              <a:rPr lang="en-US" sz="3200" dirty="0"/>
              <a:t>UNTIL - Time based or allow cycling</a:t>
            </a:r>
          </a:p>
          <a:p>
            <a:pPr lvl="1"/>
            <a:r>
              <a:rPr lang="en-US" sz="3200" dirty="0"/>
              <a:t>AND - Set a range of conditions</a:t>
            </a:r>
          </a:p>
          <a:p>
            <a:pPr lvl="1"/>
            <a:r>
              <a:rPr lang="en-US" sz="3200" dirty="0"/>
              <a:t>OR - Set varying conditions</a:t>
            </a:r>
          </a:p>
          <a:p>
            <a:endParaRPr lang="en-US" sz="3200" dirty="0"/>
          </a:p>
        </p:txBody>
      </p:sp>
      <p:pic>
        <p:nvPicPr>
          <p:cNvPr id="5" name="Content Placeholder 5">
            <a:extLst>
              <a:ext uri="{FF2B5EF4-FFF2-40B4-BE49-F238E27FC236}">
                <a16:creationId xmlns:a16="http://schemas.microsoft.com/office/drawing/2014/main" id="{7E24B657-AD19-40FC-AFE2-194909EDFD02}"/>
              </a:ext>
            </a:extLst>
          </p:cNvPr>
          <p:cNvPicPr>
            <a:picLocks noChangeAspect="1"/>
          </p:cNvPicPr>
          <p:nvPr/>
        </p:nvPicPr>
        <p:blipFill rotWithShape="1">
          <a:blip r:embed="rId3"/>
          <a:srcRect l="15295" t="39939" r="31162" b="45237"/>
          <a:stretch/>
        </p:blipFill>
        <p:spPr>
          <a:xfrm>
            <a:off x="1981199" y="4876800"/>
            <a:ext cx="8229601" cy="1281112"/>
          </a:xfrm>
          <a:prstGeom prst="rect">
            <a:avLst/>
          </a:prstGeom>
        </p:spPr>
      </p:pic>
    </p:spTree>
    <p:extLst>
      <p:ext uri="{BB962C8B-B14F-4D97-AF65-F5344CB8AC3E}">
        <p14:creationId xmlns:p14="http://schemas.microsoft.com/office/powerpoint/2010/main" val="25512847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Presentation Review</a:t>
            </a:r>
          </a:p>
        </p:txBody>
      </p:sp>
      <p:sp>
        <p:nvSpPr>
          <p:cNvPr id="3" name="Content Placeholder 2"/>
          <p:cNvSpPr>
            <a:spLocks noGrp="1"/>
          </p:cNvSpPr>
          <p:nvPr>
            <p:ph idx="1"/>
          </p:nvPr>
        </p:nvSpPr>
        <p:spPr>
          <a:xfrm>
            <a:off x="762000" y="1770776"/>
            <a:ext cx="10820400" cy="4409306"/>
          </a:xfrm>
        </p:spPr>
        <p:txBody>
          <a:bodyPr/>
          <a:lstStyle/>
          <a:p>
            <a:r>
              <a:rPr lang="en-US" dirty="0"/>
              <a:t>Mark or highlight three key points</a:t>
            </a:r>
          </a:p>
          <a:p>
            <a:r>
              <a:rPr lang="en-US" dirty="0"/>
              <a:t>List two ideas or concepts related to previous knowledge.</a:t>
            </a:r>
          </a:p>
          <a:p>
            <a:r>
              <a:rPr lang="en-US" dirty="0"/>
              <a:t>List questions you have about this topic.</a:t>
            </a:r>
          </a:p>
          <a:p>
            <a:r>
              <a:rPr lang="en-US" dirty="0"/>
              <a:t>Keep notes organized and available for use throughout the course.</a:t>
            </a:r>
          </a:p>
        </p:txBody>
      </p:sp>
    </p:spTree>
    <p:extLst>
      <p:ext uri="{BB962C8B-B14F-4D97-AF65-F5344CB8AC3E}">
        <p14:creationId xmlns:p14="http://schemas.microsoft.com/office/powerpoint/2010/main" val="1561813943"/>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SA_PPT_Template" id="{2C58AA26-F933-4E85-ABB6-6C488AB91133}" vid="{C372788F-507E-409C-BCC4-5E57914B49C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MSA_PPT_Template</Template>
  <TotalTime>17</TotalTime>
  <Words>783</Words>
  <Application>Microsoft Office PowerPoint</Application>
  <PresentationFormat>Widescreen</PresentationFormat>
  <Paragraphs>90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NRE_PowerPoint_Template</vt:lpstr>
      <vt:lpstr>PowerPoint Presentation</vt:lpstr>
      <vt:lpstr>Programmable Controls</vt:lpstr>
      <vt:lpstr>Programmable Logic Controller</vt:lpstr>
      <vt:lpstr>Inputs</vt:lpstr>
      <vt:lpstr>Outputs</vt:lpstr>
      <vt:lpstr>Controls</vt:lpstr>
      <vt:lpstr>Simple Threshold Logic</vt:lpstr>
      <vt:lpstr>Compound Logic Statement</vt:lpstr>
      <vt:lpstr>Presentation Review</vt:lpstr>
      <vt:lpstr>References</vt:lpstr>
    </vt:vector>
  </TitlesOfParts>
  <Manager>Dan Jansen</Manager>
  <Company>Curriculum for Agricultural Science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Programmable Controls</dc:title>
  <dc:subject>MSA - Unit 2 - Lesson 2.2 Electrical Systems</dc:subject>
  <dc:creator>Carl Aakre</dc:creator>
  <cp:lastModifiedBy>Carl Aakre</cp:lastModifiedBy>
  <cp:revision>2</cp:revision>
  <dcterms:created xsi:type="dcterms:W3CDTF">2018-10-29T16:54:45Z</dcterms:created>
  <dcterms:modified xsi:type="dcterms:W3CDTF">2018-10-29T17:11:49Z</dcterms:modified>
</cp:coreProperties>
</file>