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56" r:id="rId2"/>
    <p:sldId id="258" r:id="rId3"/>
    <p:sldId id="260" r:id="rId4"/>
    <p:sldId id="262" r:id="rId5"/>
    <p:sldId id="263" r:id="rId6"/>
    <p:sldId id="264" r:id="rId7"/>
    <p:sldId id="265" r:id="rId8"/>
    <p:sldId id="266" r:id="rId9"/>
    <p:sldId id="268" r:id="rId10"/>
    <p:sldId id="267" r:id="rId11"/>
    <p:sldId id="259" r:id="rId12"/>
    <p:sldId id="25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A5FF21"/>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6035" autoAdjust="0"/>
    <p:restoredTop sz="82765" autoAdjust="0"/>
  </p:normalViewPr>
  <p:slideViewPr>
    <p:cSldViewPr>
      <p:cViewPr>
        <p:scale>
          <a:sx n="33" d="100"/>
          <a:sy n="33" d="100"/>
        </p:scale>
        <p:origin x="2058" y="84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6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100">
                <a:latin typeface="Arial" pitchFamily="34" charset="0"/>
                <a:cs typeface="Arial" pitchFamily="34" charset="0"/>
              </a:rPr>
              <a:t>Internal Components</a:t>
            </a:r>
            <a:endParaRPr lang="en-US" sz="1100"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sz="1100">
                <a:latin typeface="Arial" pitchFamily="34" charset="0"/>
                <a:cs typeface="Arial" pitchFamily="34" charset="0"/>
              </a:rPr>
              <a:t>Mechanical Systems in Agriculture Unit 3 – Lesson 3.2 Disassembly Required</a:t>
            </a:r>
            <a:endParaRPr lang="en-US" sz="11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z="1100">
                <a:latin typeface="Arial" pitchFamily="34" charset="0"/>
                <a:cs typeface="Arial" pitchFamily="34" charset="0"/>
              </a:rPr>
              <a:t>Curriculum for Agricultural Science Education Copyright 2019</a:t>
            </a:r>
            <a:endParaRPr lang="en-US" sz="1100"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z="1100" smtClean="0">
                <a:latin typeface="Arial" pitchFamily="34" charset="0"/>
                <a:cs typeface="Arial" pitchFamily="34" charset="0"/>
              </a:rPr>
              <a:t>‹#›</a:t>
            </a:fld>
            <a:endParaRPr lang="en-US" sz="1100" dirty="0">
              <a:latin typeface="Arial" pitchFamily="34" charset="0"/>
              <a:cs typeface="Arial" pitchFamily="34" charset="0"/>
            </a:endParaRPr>
          </a:p>
        </p:txBody>
      </p:sp>
      <p:pic>
        <p:nvPicPr>
          <p:cNvPr id="8" name="Picture 7">
            <a:extLst>
              <a:ext uri="{FF2B5EF4-FFF2-40B4-BE49-F238E27FC236}">
                <a16:creationId xmlns:a16="http://schemas.microsoft.com/office/drawing/2014/main" id="{0E1A295C-E917-4D4C-9BFD-D5F56A67F9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9200" y="8732520"/>
            <a:ext cx="1384541" cy="3657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100">
                <a:latin typeface="Arial" pitchFamily="34" charset="0"/>
                <a:cs typeface="Arial" pitchFamily="34" charset="0"/>
              </a:defRPr>
            </a:lvl1pPr>
          </a:lstStyle>
          <a:p>
            <a:r>
              <a:rPr lang="en-US"/>
              <a:t>Internal Components</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100"/>
            </a:lvl1pPr>
          </a:lstStyle>
          <a:p>
            <a:r>
              <a:rPr lang="en-US">
                <a:latin typeface="Arial" pitchFamily="34" charset="0"/>
                <a:cs typeface="Arial" pitchFamily="34" charset="0"/>
              </a:rPr>
              <a:t>Mechanical Systems in Agriculture Unit 3 – Lesson 3.2 Disassembly Required</a:t>
            </a:r>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100"/>
            </a:lvl1p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100">
                <a:latin typeface="Arial" pitchFamily="34" charset="0"/>
                <a:cs typeface="Arial" pitchFamily="34" charset="0"/>
              </a:defRPr>
            </a:lvl1pPr>
          </a:lstStyle>
          <a:p>
            <a:fld id="{36C789E7-B821-4804-81D0-B1DDBDB5FECC}" type="slidenum">
              <a:rPr lang="en-US" smtClean="0"/>
              <a:pPr/>
              <a:t>‹#›</a:t>
            </a:fld>
            <a:endParaRPr lang="en-US" dirty="0"/>
          </a:p>
        </p:txBody>
      </p:sp>
      <p:pic>
        <p:nvPicPr>
          <p:cNvPr id="10" name="Picture 9">
            <a:extLst>
              <a:ext uri="{FF2B5EF4-FFF2-40B4-BE49-F238E27FC236}">
                <a16:creationId xmlns:a16="http://schemas.microsoft.com/office/drawing/2014/main" id="{E40E2AAF-525C-469C-B29C-6F206E827A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8732520"/>
            <a:ext cx="1384541" cy="3657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100" kern="1200">
        <a:solidFill>
          <a:schemeClr val="tx1"/>
        </a:solidFill>
        <a:latin typeface="Arial" pitchFamily="34" charset="0"/>
        <a:ea typeface="+mn-ea"/>
        <a:cs typeface="Arial" pitchFamily="34" charset="0"/>
      </a:defRPr>
    </a:lvl1pPr>
    <a:lvl2pPr marL="457200" algn="l" defTabSz="914400" rtl="0" eaLnBrk="1" latinLnBrk="0" hangingPunct="1">
      <a:defRPr sz="1100" kern="1200">
        <a:solidFill>
          <a:schemeClr val="tx1"/>
        </a:solidFill>
        <a:latin typeface="Arial" pitchFamily="34" charset="0"/>
        <a:ea typeface="+mn-ea"/>
        <a:cs typeface="Arial" pitchFamily="34" charset="0"/>
      </a:defRPr>
    </a:lvl2pPr>
    <a:lvl3pPr marL="914400" algn="l" defTabSz="914400" rtl="0" eaLnBrk="1" latinLnBrk="0" hangingPunct="1">
      <a:defRPr sz="1100" kern="1200">
        <a:solidFill>
          <a:schemeClr val="tx1"/>
        </a:solidFill>
        <a:latin typeface="Arial" pitchFamily="34" charset="0"/>
        <a:ea typeface="+mn-ea"/>
        <a:cs typeface="Arial" pitchFamily="34" charset="0"/>
      </a:defRPr>
    </a:lvl3pPr>
    <a:lvl4pPr marL="1371600" algn="l" defTabSz="914400" rtl="0" eaLnBrk="1" latinLnBrk="0" hangingPunct="1">
      <a:defRPr sz="1100" kern="1200">
        <a:solidFill>
          <a:schemeClr val="tx1"/>
        </a:solidFill>
        <a:latin typeface="Arial" pitchFamily="34" charset="0"/>
        <a:ea typeface="+mn-ea"/>
        <a:cs typeface="Arial" pitchFamily="34" charset="0"/>
      </a:defRPr>
    </a:lvl4pPr>
    <a:lvl5pPr marL="1828800" algn="l" defTabSz="914400" rtl="0" eaLnBrk="1" latinLnBrk="0" hangingPunct="1">
      <a:defRPr sz="11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8" name="Date Placeholder 7">
            <a:extLst>
              <a:ext uri="{FF2B5EF4-FFF2-40B4-BE49-F238E27FC236}">
                <a16:creationId xmlns:a16="http://schemas.microsoft.com/office/drawing/2014/main" id="{AAB750F7-5E9A-49E9-B737-1ED0AB43E969}"/>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9" name="Footer Placeholder 8">
            <a:extLst>
              <a:ext uri="{FF2B5EF4-FFF2-40B4-BE49-F238E27FC236}">
                <a16:creationId xmlns:a16="http://schemas.microsoft.com/office/drawing/2014/main" id="{4AF3AE51-EE8D-4E4E-A928-355EABF93746}"/>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C5F9CD01-C793-4C77-8BCD-E8C690BD2C2B}"/>
              </a:ext>
            </a:extLst>
          </p:cNvPr>
          <p:cNvSpPr>
            <a:spLocks noGrp="1"/>
          </p:cNvSpPr>
          <p:nvPr>
            <p:ph type="sldNum" sz="quarter" idx="5"/>
          </p:nvPr>
        </p:nvSpPr>
        <p:spPr/>
        <p:txBody>
          <a:bodyPr/>
          <a:lstStyle/>
          <a:p>
            <a:fld id="{36C789E7-B821-4804-81D0-B1DDBDB5FECC}" type="slidenum">
              <a:rPr lang="en-US" smtClean="0"/>
              <a:pPr/>
              <a:t>1</a:t>
            </a:fld>
            <a:endParaRPr lang="en-US" dirty="0"/>
          </a:p>
        </p:txBody>
      </p:sp>
      <p:sp>
        <p:nvSpPr>
          <p:cNvPr id="11" name="Header Placeholder 10">
            <a:extLst>
              <a:ext uri="{FF2B5EF4-FFF2-40B4-BE49-F238E27FC236}">
                <a16:creationId xmlns:a16="http://schemas.microsoft.com/office/drawing/2014/main" id="{C1557210-EE32-49C2-A715-479E4A6F9B0D}"/>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cs typeface="Times New Roman" panose="02020603050405020304" pitchFamily="18" charset="0"/>
              </a:rPr>
              <a:t>The crankcase has an oil sensor to shut off engine if oil is too low. A plastic governor gear is connected to a governor shaft, which moves the governor arm and controls the engine speed. There is a plastic thimble that goes over the shaft. Be careful not to lose it. The thimble can fall off during reassembly. You will need to check the governor assembly before attaching the crankcase cover. </a:t>
            </a:r>
            <a:endParaRPr lang="en-US" altLang="en-US" dirty="0"/>
          </a:p>
        </p:txBody>
      </p:sp>
      <p:sp>
        <p:nvSpPr>
          <p:cNvPr id="2" name="Date Placeholder 1">
            <a:extLst>
              <a:ext uri="{FF2B5EF4-FFF2-40B4-BE49-F238E27FC236}">
                <a16:creationId xmlns:a16="http://schemas.microsoft.com/office/drawing/2014/main" id="{389BEDD1-D1FD-4D24-B31F-858246F74779}"/>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3" name="Footer Placeholder 2">
            <a:extLst>
              <a:ext uri="{FF2B5EF4-FFF2-40B4-BE49-F238E27FC236}">
                <a16:creationId xmlns:a16="http://schemas.microsoft.com/office/drawing/2014/main" id="{016F55A8-3EE9-4A7A-819C-5341609D9BCD}"/>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5D311914-29E4-4D63-80C6-69EB62F13403}"/>
              </a:ext>
            </a:extLst>
          </p:cNvPr>
          <p:cNvSpPr>
            <a:spLocks noGrp="1"/>
          </p:cNvSpPr>
          <p:nvPr>
            <p:ph type="sldNum" sz="quarter" idx="5"/>
          </p:nvPr>
        </p:nvSpPr>
        <p:spPr/>
        <p:txBody>
          <a:bodyPr/>
          <a:lstStyle/>
          <a:p>
            <a:fld id="{36C789E7-B821-4804-81D0-B1DDBDB5FECC}" type="slidenum">
              <a:rPr lang="en-US" smtClean="0"/>
              <a:pPr/>
              <a:t>10</a:t>
            </a:fld>
            <a:endParaRPr lang="en-US" dirty="0"/>
          </a:p>
        </p:txBody>
      </p:sp>
      <p:sp>
        <p:nvSpPr>
          <p:cNvPr id="8" name="Header Placeholder 7">
            <a:extLst>
              <a:ext uri="{FF2B5EF4-FFF2-40B4-BE49-F238E27FC236}">
                <a16:creationId xmlns:a16="http://schemas.microsoft.com/office/drawing/2014/main" id="{275FEAF3-7366-4C90-9C3C-EEF3D8CD3450}"/>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2950771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8" name="Date Placeholder 7">
            <a:extLst>
              <a:ext uri="{FF2B5EF4-FFF2-40B4-BE49-F238E27FC236}">
                <a16:creationId xmlns:a16="http://schemas.microsoft.com/office/drawing/2014/main" id="{DDCCA3B4-DB62-4926-B12B-2BAB9B53A019}"/>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9" name="Footer Placeholder 8">
            <a:extLst>
              <a:ext uri="{FF2B5EF4-FFF2-40B4-BE49-F238E27FC236}">
                <a16:creationId xmlns:a16="http://schemas.microsoft.com/office/drawing/2014/main" id="{48F17A29-5AED-47B2-A081-1A4551200491}"/>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71BFB994-BE6B-4E2D-B6FC-135A2D9FB431}"/>
              </a:ext>
            </a:extLst>
          </p:cNvPr>
          <p:cNvSpPr>
            <a:spLocks noGrp="1"/>
          </p:cNvSpPr>
          <p:nvPr>
            <p:ph type="sldNum" sz="quarter" idx="5"/>
          </p:nvPr>
        </p:nvSpPr>
        <p:spPr/>
        <p:txBody>
          <a:bodyPr/>
          <a:lstStyle/>
          <a:p>
            <a:fld id="{36C789E7-B821-4804-81D0-B1DDBDB5FECC}" type="slidenum">
              <a:rPr lang="en-US" smtClean="0"/>
              <a:pPr/>
              <a:t>11</a:t>
            </a:fld>
            <a:endParaRPr lang="en-US" dirty="0"/>
          </a:p>
        </p:txBody>
      </p:sp>
      <p:sp>
        <p:nvSpPr>
          <p:cNvPr id="11" name="Header Placeholder 10">
            <a:extLst>
              <a:ext uri="{FF2B5EF4-FFF2-40B4-BE49-F238E27FC236}">
                <a16:creationId xmlns:a16="http://schemas.microsoft.com/office/drawing/2014/main" id="{A2782EAB-C00B-45D2-A933-1B9464D77BC4}"/>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4144573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8" name="Date Placeholder 7">
            <a:extLst>
              <a:ext uri="{FF2B5EF4-FFF2-40B4-BE49-F238E27FC236}">
                <a16:creationId xmlns:a16="http://schemas.microsoft.com/office/drawing/2014/main" id="{5105AC6D-EBE2-4FD3-B4C8-D34DD9922869}"/>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9" name="Footer Placeholder 8">
            <a:extLst>
              <a:ext uri="{FF2B5EF4-FFF2-40B4-BE49-F238E27FC236}">
                <a16:creationId xmlns:a16="http://schemas.microsoft.com/office/drawing/2014/main" id="{58961556-D0C4-44AE-9EA9-DD6D2DEF5879}"/>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AAB34524-F852-46C7-8FAE-8FA9CD1779CC}"/>
              </a:ext>
            </a:extLst>
          </p:cNvPr>
          <p:cNvSpPr>
            <a:spLocks noGrp="1"/>
          </p:cNvSpPr>
          <p:nvPr>
            <p:ph type="sldNum" sz="quarter" idx="5"/>
          </p:nvPr>
        </p:nvSpPr>
        <p:spPr/>
        <p:txBody>
          <a:bodyPr/>
          <a:lstStyle/>
          <a:p>
            <a:fld id="{36C789E7-B821-4804-81D0-B1DDBDB5FECC}" type="slidenum">
              <a:rPr lang="en-US" smtClean="0"/>
              <a:pPr/>
              <a:t>12</a:t>
            </a:fld>
            <a:endParaRPr lang="en-US" dirty="0"/>
          </a:p>
        </p:txBody>
      </p:sp>
      <p:sp>
        <p:nvSpPr>
          <p:cNvPr id="11" name="Header Placeholder 10">
            <a:extLst>
              <a:ext uri="{FF2B5EF4-FFF2-40B4-BE49-F238E27FC236}">
                <a16:creationId xmlns:a16="http://schemas.microsoft.com/office/drawing/2014/main" id="{4FD1207C-9C84-40ED-A4BF-53F4128B2A08}"/>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8" name="Date Placeholder 7">
            <a:extLst>
              <a:ext uri="{FF2B5EF4-FFF2-40B4-BE49-F238E27FC236}">
                <a16:creationId xmlns:a16="http://schemas.microsoft.com/office/drawing/2014/main" id="{3D519641-8340-40D2-AA97-548ECDF936B8}"/>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9" name="Footer Placeholder 8">
            <a:extLst>
              <a:ext uri="{FF2B5EF4-FFF2-40B4-BE49-F238E27FC236}">
                <a16:creationId xmlns:a16="http://schemas.microsoft.com/office/drawing/2014/main" id="{328E215C-E1D4-4B1E-8992-684D49A4FBE6}"/>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2D543C09-6DF7-488C-BE7A-1F7537334F05}"/>
              </a:ext>
            </a:extLst>
          </p:cNvPr>
          <p:cNvSpPr>
            <a:spLocks noGrp="1"/>
          </p:cNvSpPr>
          <p:nvPr>
            <p:ph type="sldNum" sz="quarter" idx="5"/>
          </p:nvPr>
        </p:nvSpPr>
        <p:spPr/>
        <p:txBody>
          <a:bodyPr/>
          <a:lstStyle/>
          <a:p>
            <a:fld id="{36C789E7-B821-4804-81D0-B1DDBDB5FECC}" type="slidenum">
              <a:rPr lang="en-US" smtClean="0"/>
              <a:pPr/>
              <a:t>2</a:t>
            </a:fld>
            <a:endParaRPr lang="en-US" dirty="0"/>
          </a:p>
        </p:txBody>
      </p:sp>
      <p:sp>
        <p:nvSpPr>
          <p:cNvPr id="11" name="Header Placeholder 10">
            <a:extLst>
              <a:ext uri="{FF2B5EF4-FFF2-40B4-BE49-F238E27FC236}">
                <a16:creationId xmlns:a16="http://schemas.microsoft.com/office/drawing/2014/main" id="{963FBB0F-C6AB-4716-AA7B-24768FB68385}"/>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cs typeface="Times New Roman" panose="02020603050405020304" pitchFamily="18" charset="0"/>
              </a:rPr>
              <a:t>Remove the flywheel nut using a 21mm socket and breaker bar. Hold the flywheel in place using a flywheel strap.  The flywheel has fins to circulate air to cool the engine. The magneto (strong magnet) is attached to the flywheel and is part of the ignition system. The flywheel’s heavy mass provides momentum to keep the engine running. Teacher Note: Play flywheel removal video from The Power Portal for students.</a:t>
            </a:r>
          </a:p>
          <a:p>
            <a:pPr eaLnBrk="1" hangingPunct="1">
              <a:spcBef>
                <a:spcPct val="0"/>
              </a:spcBef>
            </a:pPr>
            <a:endParaRPr lang="en-US" altLang="en-US" dirty="0">
              <a:cs typeface="Times New Roman" panose="02020603050405020304" pitchFamily="18" charset="0"/>
            </a:endParaRPr>
          </a:p>
        </p:txBody>
      </p:sp>
      <p:sp>
        <p:nvSpPr>
          <p:cNvPr id="2" name="Date Placeholder 1">
            <a:extLst>
              <a:ext uri="{FF2B5EF4-FFF2-40B4-BE49-F238E27FC236}">
                <a16:creationId xmlns:a16="http://schemas.microsoft.com/office/drawing/2014/main" id="{E0C4E840-CBCC-4938-8D69-0B641F74A1EB}"/>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3" name="Footer Placeholder 2">
            <a:extLst>
              <a:ext uri="{FF2B5EF4-FFF2-40B4-BE49-F238E27FC236}">
                <a16:creationId xmlns:a16="http://schemas.microsoft.com/office/drawing/2014/main" id="{B8C48BE3-2B02-4B88-944B-BD44FC556909}"/>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28830E76-BBD8-480F-9702-B885B8D88450}"/>
              </a:ext>
            </a:extLst>
          </p:cNvPr>
          <p:cNvSpPr>
            <a:spLocks noGrp="1"/>
          </p:cNvSpPr>
          <p:nvPr>
            <p:ph type="sldNum" sz="quarter" idx="5"/>
          </p:nvPr>
        </p:nvSpPr>
        <p:spPr/>
        <p:txBody>
          <a:bodyPr/>
          <a:lstStyle/>
          <a:p>
            <a:fld id="{36C789E7-B821-4804-81D0-B1DDBDB5FECC}" type="slidenum">
              <a:rPr lang="en-US" smtClean="0"/>
              <a:pPr/>
              <a:t>3</a:t>
            </a:fld>
            <a:endParaRPr lang="en-US" dirty="0"/>
          </a:p>
        </p:txBody>
      </p:sp>
      <p:sp>
        <p:nvSpPr>
          <p:cNvPr id="8" name="Header Placeholder 7">
            <a:extLst>
              <a:ext uri="{FF2B5EF4-FFF2-40B4-BE49-F238E27FC236}">
                <a16:creationId xmlns:a16="http://schemas.microsoft.com/office/drawing/2014/main" id="{CFABEF77-0BD1-479E-95E2-03E155D4EA54}"/>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3402918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cs typeface="Times New Roman" panose="02020603050405020304" pitchFamily="18" charset="0"/>
              </a:rPr>
              <a:t>Remove the crankcase cover and crankcase gasket. The crankcase houses the oil to lubricate the engine. The gasket seals the cover and crankcase to prevent oil leaks. Bearings in the cover hold the crankshaft and cam shaft in place. There are two dowels connecting the crankcase cover to the crankcase, be sure they do not fall out and become lost.</a:t>
            </a:r>
          </a:p>
          <a:p>
            <a:pPr eaLnBrk="1" hangingPunct="1">
              <a:spcBef>
                <a:spcPct val="0"/>
              </a:spcBef>
            </a:pPr>
            <a:endParaRPr lang="en-US" altLang="en-US" dirty="0"/>
          </a:p>
        </p:txBody>
      </p:sp>
      <p:sp>
        <p:nvSpPr>
          <p:cNvPr id="2" name="Date Placeholder 1">
            <a:extLst>
              <a:ext uri="{FF2B5EF4-FFF2-40B4-BE49-F238E27FC236}">
                <a16:creationId xmlns:a16="http://schemas.microsoft.com/office/drawing/2014/main" id="{4AF5176D-440C-4D03-AD4E-8FBB6AA0319E}"/>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3" name="Footer Placeholder 2">
            <a:extLst>
              <a:ext uri="{FF2B5EF4-FFF2-40B4-BE49-F238E27FC236}">
                <a16:creationId xmlns:a16="http://schemas.microsoft.com/office/drawing/2014/main" id="{8A1A16E6-B74F-4E7E-B5FC-0FECDDE1C454}"/>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78D05818-3B1F-4E87-97B7-BA95B4FD8B22}"/>
              </a:ext>
            </a:extLst>
          </p:cNvPr>
          <p:cNvSpPr>
            <a:spLocks noGrp="1"/>
          </p:cNvSpPr>
          <p:nvPr>
            <p:ph type="sldNum" sz="quarter" idx="5"/>
          </p:nvPr>
        </p:nvSpPr>
        <p:spPr/>
        <p:txBody>
          <a:bodyPr/>
          <a:lstStyle/>
          <a:p>
            <a:fld id="{36C789E7-B821-4804-81D0-B1DDBDB5FECC}" type="slidenum">
              <a:rPr lang="en-US" smtClean="0"/>
              <a:pPr/>
              <a:t>4</a:t>
            </a:fld>
            <a:endParaRPr lang="en-US" dirty="0"/>
          </a:p>
        </p:txBody>
      </p:sp>
      <p:sp>
        <p:nvSpPr>
          <p:cNvPr id="8" name="Header Placeholder 7">
            <a:extLst>
              <a:ext uri="{FF2B5EF4-FFF2-40B4-BE49-F238E27FC236}">
                <a16:creationId xmlns:a16="http://schemas.microsoft.com/office/drawing/2014/main" id="{DF870956-8202-4CEE-A11A-FB7F13244BD4}"/>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2363017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cs typeface="Times New Roman" panose="02020603050405020304" pitchFamily="18" charset="0"/>
              </a:rPr>
              <a:t>The crank gear rotates the cam gear. The cam gear has a shaft with lobes attached. The lobes open and close the valves. The gears need to be “timed” correctly so valves open and close during the correct event.</a:t>
            </a:r>
          </a:p>
          <a:p>
            <a:pPr eaLnBrk="1" hangingPunct="1">
              <a:spcBef>
                <a:spcPct val="0"/>
              </a:spcBef>
            </a:pPr>
            <a:endParaRPr lang="en-US" altLang="en-US" dirty="0"/>
          </a:p>
        </p:txBody>
      </p:sp>
      <p:sp>
        <p:nvSpPr>
          <p:cNvPr id="2" name="Date Placeholder 1">
            <a:extLst>
              <a:ext uri="{FF2B5EF4-FFF2-40B4-BE49-F238E27FC236}">
                <a16:creationId xmlns:a16="http://schemas.microsoft.com/office/drawing/2014/main" id="{14C11C5E-7A34-4153-B652-B7832ABA1B23}"/>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3" name="Footer Placeholder 2">
            <a:extLst>
              <a:ext uri="{FF2B5EF4-FFF2-40B4-BE49-F238E27FC236}">
                <a16:creationId xmlns:a16="http://schemas.microsoft.com/office/drawing/2014/main" id="{52058158-98F8-49FC-9198-AE28B5C72143}"/>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9F6F2758-6976-4EC9-8E25-3E24443B9E8F}"/>
              </a:ext>
            </a:extLst>
          </p:cNvPr>
          <p:cNvSpPr>
            <a:spLocks noGrp="1"/>
          </p:cNvSpPr>
          <p:nvPr>
            <p:ph type="sldNum" sz="quarter" idx="5"/>
          </p:nvPr>
        </p:nvSpPr>
        <p:spPr/>
        <p:txBody>
          <a:bodyPr/>
          <a:lstStyle/>
          <a:p>
            <a:fld id="{36C789E7-B821-4804-81D0-B1DDBDB5FECC}" type="slidenum">
              <a:rPr lang="en-US" smtClean="0"/>
              <a:pPr/>
              <a:t>5</a:t>
            </a:fld>
            <a:endParaRPr lang="en-US" dirty="0"/>
          </a:p>
        </p:txBody>
      </p:sp>
      <p:sp>
        <p:nvSpPr>
          <p:cNvPr id="8" name="Header Placeholder 7">
            <a:extLst>
              <a:ext uri="{FF2B5EF4-FFF2-40B4-BE49-F238E27FC236}">
                <a16:creationId xmlns:a16="http://schemas.microsoft.com/office/drawing/2014/main" id="{D4261A97-214A-4613-9248-14F24806BE6F}"/>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2672070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cs typeface="Times New Roman" panose="02020603050405020304" pitchFamily="18" charset="0"/>
              </a:rPr>
              <a:t>Observe the shape of the lobes. The compression release system on the backside of the cam gear increases the size of the lobe when first starting the engine. The larger lobe keeps a valve slightly open, reducing compression and allowing the engine to be easily pull started by the operator.</a:t>
            </a:r>
            <a:endParaRPr lang="en-US" altLang="en-US" dirty="0"/>
          </a:p>
        </p:txBody>
      </p:sp>
      <p:sp>
        <p:nvSpPr>
          <p:cNvPr id="2" name="Date Placeholder 1">
            <a:extLst>
              <a:ext uri="{FF2B5EF4-FFF2-40B4-BE49-F238E27FC236}">
                <a16:creationId xmlns:a16="http://schemas.microsoft.com/office/drawing/2014/main" id="{B3C1A584-6434-4DBC-9A9D-CE82A287B38E}"/>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3" name="Footer Placeholder 2">
            <a:extLst>
              <a:ext uri="{FF2B5EF4-FFF2-40B4-BE49-F238E27FC236}">
                <a16:creationId xmlns:a16="http://schemas.microsoft.com/office/drawing/2014/main" id="{C5522163-0C30-4D44-A244-87F812368DE3}"/>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AA4CFD34-5A4E-403C-82F4-209CF83BCB50}"/>
              </a:ext>
            </a:extLst>
          </p:cNvPr>
          <p:cNvSpPr>
            <a:spLocks noGrp="1"/>
          </p:cNvSpPr>
          <p:nvPr>
            <p:ph type="sldNum" sz="quarter" idx="5"/>
          </p:nvPr>
        </p:nvSpPr>
        <p:spPr/>
        <p:txBody>
          <a:bodyPr/>
          <a:lstStyle/>
          <a:p>
            <a:fld id="{36C789E7-B821-4804-81D0-B1DDBDB5FECC}" type="slidenum">
              <a:rPr lang="en-US" smtClean="0"/>
              <a:pPr/>
              <a:t>6</a:t>
            </a:fld>
            <a:endParaRPr lang="en-US" dirty="0"/>
          </a:p>
        </p:txBody>
      </p:sp>
      <p:sp>
        <p:nvSpPr>
          <p:cNvPr id="8" name="Header Placeholder 7">
            <a:extLst>
              <a:ext uri="{FF2B5EF4-FFF2-40B4-BE49-F238E27FC236}">
                <a16:creationId xmlns:a16="http://schemas.microsoft.com/office/drawing/2014/main" id="{CFA4E1F8-DD7F-4161-AE65-FC247F5D9BEE}"/>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1705826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piston and connecting rod can only be installed in one direction. The rod cap has marks to direct the technician on how it should be connected to the rod.</a:t>
            </a:r>
          </a:p>
        </p:txBody>
      </p:sp>
      <p:sp>
        <p:nvSpPr>
          <p:cNvPr id="2" name="Date Placeholder 1">
            <a:extLst>
              <a:ext uri="{FF2B5EF4-FFF2-40B4-BE49-F238E27FC236}">
                <a16:creationId xmlns:a16="http://schemas.microsoft.com/office/drawing/2014/main" id="{6F1D6452-02BB-4B66-9055-E4D1817D710A}"/>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3" name="Footer Placeholder 2">
            <a:extLst>
              <a:ext uri="{FF2B5EF4-FFF2-40B4-BE49-F238E27FC236}">
                <a16:creationId xmlns:a16="http://schemas.microsoft.com/office/drawing/2014/main" id="{38CA7A4A-4FFB-426E-94B5-3B707459787A}"/>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0768F585-EE45-4A94-9CAE-D7DECA0CE860}"/>
              </a:ext>
            </a:extLst>
          </p:cNvPr>
          <p:cNvSpPr>
            <a:spLocks noGrp="1"/>
          </p:cNvSpPr>
          <p:nvPr>
            <p:ph type="sldNum" sz="quarter" idx="5"/>
          </p:nvPr>
        </p:nvSpPr>
        <p:spPr/>
        <p:txBody>
          <a:bodyPr/>
          <a:lstStyle/>
          <a:p>
            <a:fld id="{36C789E7-B821-4804-81D0-B1DDBDB5FECC}" type="slidenum">
              <a:rPr lang="en-US" smtClean="0"/>
              <a:pPr/>
              <a:t>7</a:t>
            </a:fld>
            <a:endParaRPr lang="en-US" dirty="0"/>
          </a:p>
        </p:txBody>
      </p:sp>
      <p:sp>
        <p:nvSpPr>
          <p:cNvPr id="8" name="Header Placeholder 7">
            <a:extLst>
              <a:ext uri="{FF2B5EF4-FFF2-40B4-BE49-F238E27FC236}">
                <a16:creationId xmlns:a16="http://schemas.microsoft.com/office/drawing/2014/main" id="{5B8C3F5E-2C73-43B9-BEC6-D2433373CC22}"/>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3002091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cs typeface="Times New Roman" panose="02020603050405020304" pitchFamily="18" charset="0"/>
              </a:rPr>
              <a:t>The crankshaft converts linear motion of piston into rotational motion. The end of the crankshaft, called the power take off is connected to mower blades, pulleys, belts, pumps and generators to do work. Use caution during </a:t>
            </a:r>
            <a:r>
              <a:rPr lang="en-US" altLang="en-US" dirty="0" err="1">
                <a:cs typeface="Times New Roman" panose="02020603050405020304" pitchFamily="18" charset="0"/>
              </a:rPr>
              <a:t>removeal</a:t>
            </a:r>
            <a:r>
              <a:rPr lang="en-US" altLang="en-US" dirty="0">
                <a:cs typeface="Times New Roman" panose="02020603050405020304" pitchFamily="18" charset="0"/>
              </a:rPr>
              <a:t>. Be careful not to scratch bearing surfaces. The flywheel key slot on the PTO side is very sharp and can cut your hand.</a:t>
            </a:r>
          </a:p>
        </p:txBody>
      </p:sp>
      <p:sp>
        <p:nvSpPr>
          <p:cNvPr id="2" name="Date Placeholder 1">
            <a:extLst>
              <a:ext uri="{FF2B5EF4-FFF2-40B4-BE49-F238E27FC236}">
                <a16:creationId xmlns:a16="http://schemas.microsoft.com/office/drawing/2014/main" id="{1EC52156-0A1E-45CC-AD98-106CBFB585BD}"/>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3" name="Footer Placeholder 2">
            <a:extLst>
              <a:ext uri="{FF2B5EF4-FFF2-40B4-BE49-F238E27FC236}">
                <a16:creationId xmlns:a16="http://schemas.microsoft.com/office/drawing/2014/main" id="{7A43859A-C175-41D7-AA81-0F8318967354}"/>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1842593A-5299-42B5-B152-CC8FE57EF12E}"/>
              </a:ext>
            </a:extLst>
          </p:cNvPr>
          <p:cNvSpPr>
            <a:spLocks noGrp="1"/>
          </p:cNvSpPr>
          <p:nvPr>
            <p:ph type="sldNum" sz="quarter" idx="5"/>
          </p:nvPr>
        </p:nvSpPr>
        <p:spPr/>
        <p:txBody>
          <a:bodyPr/>
          <a:lstStyle/>
          <a:p>
            <a:fld id="{36C789E7-B821-4804-81D0-B1DDBDB5FECC}" type="slidenum">
              <a:rPr lang="en-US" smtClean="0"/>
              <a:pPr/>
              <a:t>8</a:t>
            </a:fld>
            <a:endParaRPr lang="en-US" dirty="0"/>
          </a:p>
        </p:txBody>
      </p:sp>
      <p:sp>
        <p:nvSpPr>
          <p:cNvPr id="8" name="Header Placeholder 7">
            <a:extLst>
              <a:ext uri="{FF2B5EF4-FFF2-40B4-BE49-F238E27FC236}">
                <a16:creationId xmlns:a16="http://schemas.microsoft.com/office/drawing/2014/main" id="{14DDE7BC-72E8-4C0A-98B2-62388146ABD5}"/>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3875500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Piston rings seal the combustion chamber from the crankcase. Each ring is designed </a:t>
            </a:r>
            <a:r>
              <a:rPr lang="en-US"/>
              <a:t>to either </a:t>
            </a:r>
            <a:r>
              <a:rPr lang="en-US" dirty="0"/>
              <a:t>lubricate the bore walls or increase compression in the combustion chamber. Rings are removed using a ring expander. Rings are brittle and expensive to replace. Carefully observe the ends of the rings to see the cross sectional shape. Be sure the oil ring does not overlap during reassembly.</a:t>
            </a:r>
          </a:p>
        </p:txBody>
      </p:sp>
      <p:sp>
        <p:nvSpPr>
          <p:cNvPr id="8" name="Date Placeholder 7">
            <a:extLst>
              <a:ext uri="{FF2B5EF4-FFF2-40B4-BE49-F238E27FC236}">
                <a16:creationId xmlns:a16="http://schemas.microsoft.com/office/drawing/2014/main" id="{213C903E-1822-4ED8-96A3-AC6251CD9A63}"/>
              </a:ext>
            </a:extLst>
          </p:cNvPr>
          <p:cNvSpPr>
            <a:spLocks noGrp="1"/>
          </p:cNvSpPr>
          <p:nvPr>
            <p:ph type="dt" idx="1"/>
          </p:nvPr>
        </p:nvSpPr>
        <p:spPr/>
        <p:txBody>
          <a:bodyPr/>
          <a:lstStyle/>
          <a:p>
            <a:r>
              <a:rPr lang="en-US">
                <a:latin typeface="Arial" pitchFamily="34" charset="0"/>
                <a:cs typeface="Arial" pitchFamily="34" charset="0"/>
              </a:rPr>
              <a:t>Mechanical Systems in Agriculture Unit 3 – Lesson 3.2 Disassembly Required</a:t>
            </a:r>
            <a:endParaRPr lang="en-US" dirty="0"/>
          </a:p>
        </p:txBody>
      </p:sp>
      <p:sp>
        <p:nvSpPr>
          <p:cNvPr id="9" name="Footer Placeholder 8">
            <a:extLst>
              <a:ext uri="{FF2B5EF4-FFF2-40B4-BE49-F238E27FC236}">
                <a16:creationId xmlns:a16="http://schemas.microsoft.com/office/drawing/2014/main" id="{C098F6EF-D696-4513-9136-5C12FB2E74B2}"/>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D24CDE82-AE08-4921-83D8-45AEC1301B89}"/>
              </a:ext>
            </a:extLst>
          </p:cNvPr>
          <p:cNvSpPr>
            <a:spLocks noGrp="1"/>
          </p:cNvSpPr>
          <p:nvPr>
            <p:ph type="sldNum" sz="quarter" idx="5"/>
          </p:nvPr>
        </p:nvSpPr>
        <p:spPr/>
        <p:txBody>
          <a:bodyPr/>
          <a:lstStyle/>
          <a:p>
            <a:fld id="{36C789E7-B821-4804-81D0-B1DDBDB5FECC}" type="slidenum">
              <a:rPr lang="en-US" smtClean="0"/>
              <a:pPr/>
              <a:t>9</a:t>
            </a:fld>
            <a:endParaRPr lang="en-US" dirty="0"/>
          </a:p>
        </p:txBody>
      </p:sp>
      <p:sp>
        <p:nvSpPr>
          <p:cNvPr id="11" name="Header Placeholder 10">
            <a:extLst>
              <a:ext uri="{FF2B5EF4-FFF2-40B4-BE49-F238E27FC236}">
                <a16:creationId xmlns:a16="http://schemas.microsoft.com/office/drawing/2014/main" id="{73E05192-A842-48E5-A18C-8536BD16051A}"/>
              </a:ext>
            </a:extLst>
          </p:cNvPr>
          <p:cNvSpPr>
            <a:spLocks noGrp="1"/>
          </p:cNvSpPr>
          <p:nvPr>
            <p:ph type="hdr" sz="quarter"/>
          </p:nvPr>
        </p:nvSpPr>
        <p:spPr/>
        <p:txBody>
          <a:bodyPr/>
          <a:lstStyle/>
          <a:p>
            <a:r>
              <a:rPr lang="en-US"/>
              <a:t>Internal Components</a:t>
            </a:r>
            <a:endParaRPr lang="en-US" dirty="0"/>
          </a:p>
        </p:txBody>
      </p:sp>
    </p:spTree>
    <p:extLst>
      <p:ext uri="{BB962C8B-B14F-4D97-AF65-F5344CB8AC3E}">
        <p14:creationId xmlns:p14="http://schemas.microsoft.com/office/powerpoint/2010/main" val="41050640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1104900" y="4800600"/>
            <a:ext cx="11074400" cy="523220"/>
          </a:xfrm>
          <a:prstGeom prst="rect">
            <a:avLst/>
          </a:prstGeom>
          <a:solidFill>
            <a:srgbClr val="A50021"/>
          </a:solidFill>
          <a:ln w="9525">
            <a:noFill/>
            <a:miter lim="800000"/>
            <a:headEnd/>
            <a:tailEnd/>
          </a:ln>
          <a:effectLst/>
        </p:spPr>
        <p:txBody>
          <a:bodyPr wrap="square">
            <a:spAutoFit/>
          </a:bodyPr>
          <a:lstStyle/>
          <a:p>
            <a:pPr marL="0" marR="0" lvl="0" indent="0" algn="ctr" defTabSz="914377"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rPr>
              <a:t>Mechanical Systems in Agriculture</a:t>
            </a:r>
          </a:p>
        </p:txBody>
      </p:sp>
      <p:pic>
        <p:nvPicPr>
          <p:cNvPr id="3" name="Picture 2">
            <a:extLst>
              <a:ext uri="{FF2B5EF4-FFF2-40B4-BE49-F238E27FC236}">
                <a16:creationId xmlns:a16="http://schemas.microsoft.com/office/drawing/2014/main" id="{949AD482-ED28-46DD-842E-0B7D7AEA3B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39205" y="1143000"/>
            <a:ext cx="6513589" cy="3288799"/>
          </a:xfrm>
          <a:prstGeom prst="rect">
            <a:avLst/>
          </a:prstGeom>
        </p:spPr>
      </p:pic>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US" dirty="0"/>
          </a:p>
        </p:txBody>
      </p:sp>
      <p:sp>
        <p:nvSpPr>
          <p:cNvPr id="3" name="Text Placeholder 2"/>
          <p:cNvSpPr>
            <a:spLocks noGrp="1"/>
          </p:cNvSpPr>
          <p:nvPr>
            <p:ph type="body" idx="1"/>
          </p:nvPr>
        </p:nvSpPr>
        <p:spPr>
          <a:xfrm>
            <a:off x="941855" y="289174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828802"/>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828801"/>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ferenc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37601" y="6356355"/>
            <a:ext cx="2854179" cy="365125"/>
          </a:xfrm>
        </p:spPr>
        <p:txBody>
          <a:bodyPr/>
          <a:lstStyle/>
          <a:p>
            <a:fld id="{4B98D9DB-9F03-49E4-BBAA-20DA05506B06}" type="slidenum">
              <a:rPr lang="en-US" smtClean="0"/>
              <a:t>‹#›</a:t>
            </a:fld>
            <a:endParaRPr lang="en-US"/>
          </a:p>
        </p:txBody>
      </p:sp>
      <p:sp>
        <p:nvSpPr>
          <p:cNvPr id="5" name="Content Placeholder 3"/>
          <p:cNvSpPr>
            <a:spLocks noGrp="1"/>
          </p:cNvSpPr>
          <p:nvPr>
            <p:ph idx="1"/>
          </p:nvPr>
        </p:nvSpPr>
        <p:spPr>
          <a:xfrm>
            <a:off x="637737" y="1857380"/>
            <a:ext cx="10954043" cy="4319587"/>
          </a:xfrm>
        </p:spPr>
        <p:txBody>
          <a:bodyPr/>
          <a:lstStyle/>
          <a:p>
            <a:pPr lvl="0"/>
            <a:r>
              <a:rPr lang="en-US"/>
              <a:t>Edit Master text styles</a:t>
            </a:r>
          </a:p>
          <a:p>
            <a:pPr lvl="1"/>
            <a:r>
              <a:rPr lang="en-US"/>
              <a:t>Second level</a:t>
            </a:r>
          </a:p>
        </p:txBody>
      </p:sp>
      <p:sp>
        <p:nvSpPr>
          <p:cNvPr id="6" name="Title 1"/>
          <p:cNvSpPr>
            <a:spLocks noGrp="1"/>
          </p:cNvSpPr>
          <p:nvPr>
            <p:ph type="title"/>
          </p:nvPr>
        </p:nvSpPr>
        <p:spPr>
          <a:xfrm>
            <a:off x="637737" y="365131"/>
            <a:ext cx="10954043" cy="877887"/>
          </a:xfrm>
        </p:spPr>
        <p:txBody>
          <a:bodyPr/>
          <a:lstStyle/>
          <a:p>
            <a:r>
              <a:rPr lang="en-US"/>
              <a:t>Click to edit Master title style</a:t>
            </a:r>
            <a:endParaRPr lang="en-US" dirty="0"/>
          </a:p>
        </p:txBody>
      </p:sp>
    </p:spTree>
    <p:extLst>
      <p:ext uri="{BB962C8B-B14F-4D97-AF65-F5344CB8AC3E}">
        <p14:creationId xmlns:p14="http://schemas.microsoft.com/office/powerpoint/2010/main" val="1959041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eaLnBrk="1" fontAlgn="auto" hangingPunct="1">
              <a:spcBef>
                <a:spcPts val="0"/>
              </a:spcBef>
              <a:spcAft>
                <a:spcPts val="0"/>
              </a:spcAft>
              <a:defRPr/>
            </a:lvl1pPr>
          </a:lstStyle>
          <a:p>
            <a:pPr>
              <a:defRPr/>
            </a:pPr>
            <a:endParaRPr lang="en-US"/>
          </a:p>
        </p:txBody>
      </p:sp>
      <p:sp>
        <p:nvSpPr>
          <p:cNvPr id="4" name="Rectangle 5"/>
          <p:cNvSpPr>
            <a:spLocks noGrp="1" noChangeArrowheads="1"/>
          </p:cNvSpPr>
          <p:nvPr>
            <p:ph type="ftr" sz="quarter" idx="11"/>
          </p:nvPr>
        </p:nvSpPr>
        <p:spPr/>
        <p:txBody>
          <a:bodyPr/>
          <a:lstStyle>
            <a:lvl1pPr eaLnBrk="1" fontAlgn="auto" hangingPunct="1">
              <a:spcBef>
                <a:spcPts val="0"/>
              </a:spcBef>
              <a:spcAft>
                <a:spcPts val="0"/>
              </a:spcAft>
              <a:defRPr/>
            </a:lvl1pPr>
          </a:lstStyle>
          <a:p>
            <a:pPr>
              <a:defRPr/>
            </a:pPr>
            <a:endParaRPr lang="en-US"/>
          </a:p>
        </p:txBody>
      </p:sp>
      <p:sp>
        <p:nvSpPr>
          <p:cNvPr id="5" name="Rectangle 6"/>
          <p:cNvSpPr>
            <a:spLocks noGrp="1" noChangeArrowheads="1"/>
          </p:cNvSpPr>
          <p:nvPr>
            <p:ph type="sldNum" sz="quarter" idx="12"/>
          </p:nvPr>
        </p:nvSpPr>
        <p:spPr/>
        <p:txBody>
          <a:bodyPr/>
          <a:lstStyle>
            <a:lvl1pPr eaLnBrk="1" hangingPunct="1">
              <a:defRPr smtClean="0"/>
            </a:lvl1pPr>
          </a:lstStyle>
          <a:p>
            <a:pPr>
              <a:defRPr/>
            </a:pPr>
            <a:fld id="{E79B9B86-0551-47FA-947C-1D2130B967C9}" type="slidenum">
              <a:rPr lang="en-US" altLang="en-US"/>
              <a:pPr>
                <a:defRPr/>
              </a:pPr>
              <a:t>‹#›</a:t>
            </a:fld>
            <a:endParaRPr lang="en-US" altLang="en-US"/>
          </a:p>
        </p:txBody>
      </p:sp>
    </p:spTree>
    <p:extLst>
      <p:ext uri="{BB962C8B-B14F-4D97-AF65-F5344CB8AC3E}">
        <p14:creationId xmlns:p14="http://schemas.microsoft.com/office/powerpoint/2010/main" val="4046147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770776"/>
            <a:ext cx="109728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1117600" y="1396181"/>
            <a:ext cx="11074400" cy="369332"/>
          </a:xfrm>
          <a:prstGeom prst="rect">
            <a:avLst/>
          </a:prstGeom>
          <a:solidFill>
            <a:srgbClr val="A50021"/>
          </a:solidFill>
          <a:ln w="9525">
            <a:noFill/>
            <a:miter lim="800000"/>
            <a:headEnd/>
            <a:tailEnd/>
          </a:ln>
          <a:effectLst/>
        </p:spPr>
        <p:txBody>
          <a:bodyPr>
            <a:spAutoFit/>
          </a:bodyPr>
          <a:lstStyle/>
          <a:p>
            <a:pPr marL="0" marR="0" lvl="0" indent="0" defTabSz="914377"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5" name="Picture 4">
            <a:extLst>
              <a:ext uri="{FF2B5EF4-FFF2-40B4-BE49-F238E27FC236}">
                <a16:creationId xmlns:a16="http://schemas.microsoft.com/office/drawing/2014/main" id="{29165798-A768-4639-A7FB-0AE54A141EE6}"/>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875520" y="6355080"/>
            <a:ext cx="1384541" cy="3657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6" r:id="rId6"/>
  </p:sldLayoutIdLst>
  <p:hf sldNum="0" hdr="0" ftr="0" dt="0"/>
  <p:txStyles>
    <p:titleStyle>
      <a:lvl1pPr algn="ctr" defTabSz="914377"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thepowerportal.com/nA/English/BriggsStratton/TrainingResources/Iwanttoteach/EngineTeardowns.htm"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thepowerportal.com/nA/English/PowerChannel/Courses/ServiceToolUse.htm"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a:extLst>
              <a:ext uri="{FF2B5EF4-FFF2-40B4-BE49-F238E27FC236}">
                <a16:creationId xmlns:a16="http://schemas.microsoft.com/office/drawing/2014/main" id="{B136D603-0D8C-4B51-957B-AF1EC78FDB57}"/>
              </a:ext>
            </a:extLst>
          </p:cNvPr>
          <p:cNvPicPr>
            <a:picLocks noChangeAspect="1"/>
          </p:cNvPicPr>
          <p:nvPr/>
        </p:nvPicPr>
        <p:blipFill>
          <a:blip r:embed="rId3">
            <a:extLst>
              <a:ext uri="{28A0092B-C50C-407E-A947-70E740481C1C}">
                <a14:useLocalDpi xmlns:a14="http://schemas.microsoft.com/office/drawing/2010/main" val="0"/>
              </a:ext>
            </a:extLst>
          </a:blip>
          <a:srcRect l="17999" r="6001" b="14664"/>
          <a:stretch>
            <a:fillRect/>
          </a:stretch>
        </p:blipFill>
        <p:spPr bwMode="auto">
          <a:xfrm>
            <a:off x="6841331" y="1930936"/>
            <a:ext cx="4071938" cy="342900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0594" name="Rectangle 2"/>
          <p:cNvSpPr>
            <a:spLocks noGrp="1" noChangeArrowheads="1"/>
          </p:cNvSpPr>
          <p:nvPr>
            <p:ph type="title"/>
          </p:nvPr>
        </p:nvSpPr>
        <p:spPr>
          <a:xfrm>
            <a:off x="1981200" y="274320"/>
            <a:ext cx="7772400" cy="1143000"/>
          </a:xfrm>
        </p:spPr>
        <p:txBody>
          <a:bodyPr/>
          <a:lstStyle/>
          <a:p>
            <a:pPr eaLnBrk="1" hangingPunct="1"/>
            <a:r>
              <a:rPr lang="en-US" altLang="en-US" dirty="0"/>
              <a:t>Crankcase</a:t>
            </a:r>
          </a:p>
        </p:txBody>
      </p:sp>
      <p:sp>
        <p:nvSpPr>
          <p:cNvPr id="110595" name="Rectangle 3"/>
          <p:cNvSpPr>
            <a:spLocks noGrp="1" noChangeArrowheads="1"/>
          </p:cNvSpPr>
          <p:nvPr>
            <p:ph type="body" sz="half" idx="4294967295"/>
          </p:nvPr>
        </p:nvSpPr>
        <p:spPr>
          <a:xfrm>
            <a:off x="685800" y="1905000"/>
            <a:ext cx="5643336" cy="4267200"/>
          </a:xfrm>
        </p:spPr>
        <p:txBody>
          <a:bodyPr>
            <a:noAutofit/>
          </a:bodyPr>
          <a:lstStyle/>
          <a:p>
            <a:pPr eaLnBrk="1" hangingPunct="1"/>
            <a:r>
              <a:rPr lang="en-US" altLang="en-US" dirty="0">
                <a:cs typeface="Arial" panose="020B0604020202020204" pitchFamily="34" charset="0"/>
              </a:rPr>
              <a:t>Houses the oil</a:t>
            </a:r>
          </a:p>
          <a:p>
            <a:pPr eaLnBrk="1" hangingPunct="1"/>
            <a:r>
              <a:rPr lang="en-US" altLang="en-US" dirty="0">
                <a:cs typeface="Arial" panose="020B0604020202020204" pitchFamily="34" charset="0"/>
              </a:rPr>
              <a:t>Sealed with gaskets</a:t>
            </a:r>
          </a:p>
          <a:p>
            <a:r>
              <a:rPr lang="en-US" altLang="en-US" dirty="0"/>
              <a:t>Contains low oil sensor</a:t>
            </a:r>
            <a:endParaRPr lang="en-US" altLang="en-US" dirty="0">
              <a:cs typeface="Arial" panose="020B0604020202020204" pitchFamily="34" charset="0"/>
            </a:endParaRPr>
          </a:p>
          <a:p>
            <a:pPr eaLnBrk="1" hangingPunct="1"/>
            <a:r>
              <a:rPr lang="en-US" altLang="en-US" dirty="0">
                <a:cs typeface="Arial" panose="020B0604020202020204" pitchFamily="34" charset="0"/>
              </a:rPr>
              <a:t>Governor gear and shaft</a:t>
            </a:r>
          </a:p>
          <a:p>
            <a:pPr lvl="1"/>
            <a:r>
              <a:rPr lang="en-US" altLang="en-US" sz="3200" dirty="0"/>
              <a:t>Governor thimble behind lever</a:t>
            </a:r>
          </a:p>
        </p:txBody>
      </p:sp>
      <p:pic>
        <p:nvPicPr>
          <p:cNvPr id="3" name="Picture 2">
            <a:extLst>
              <a:ext uri="{FF2B5EF4-FFF2-40B4-BE49-F238E27FC236}">
                <a16:creationId xmlns:a16="http://schemas.microsoft.com/office/drawing/2014/main" id="{1EB50043-584C-44B7-A5B6-377722A59AA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6665" t="29260" r="33334" b="35184"/>
          <a:stretch/>
        </p:blipFill>
        <p:spPr>
          <a:xfrm rot="5400000">
            <a:off x="9639300" y="4365695"/>
            <a:ext cx="2057400" cy="1828800"/>
          </a:xfrm>
          <a:prstGeom prst="rect">
            <a:avLst/>
          </a:prstGeom>
        </p:spPr>
      </p:pic>
      <p:cxnSp>
        <p:nvCxnSpPr>
          <p:cNvPr id="5" name="Straight Arrow Connector 4">
            <a:extLst>
              <a:ext uri="{FF2B5EF4-FFF2-40B4-BE49-F238E27FC236}">
                <a16:creationId xmlns:a16="http://schemas.microsoft.com/office/drawing/2014/main" id="{F556CAA3-595F-4F16-B5C4-81E023530AA9}"/>
              </a:ext>
            </a:extLst>
          </p:cNvPr>
          <p:cNvCxnSpPr>
            <a:cxnSpLocks/>
          </p:cNvCxnSpPr>
          <p:nvPr/>
        </p:nvCxnSpPr>
        <p:spPr>
          <a:xfrm flipH="1" flipV="1">
            <a:off x="8001000" y="2247900"/>
            <a:ext cx="1905001" cy="2362200"/>
          </a:xfrm>
          <a:prstGeom prst="straightConnector1">
            <a:avLst/>
          </a:prstGeom>
          <a:ln w="57150">
            <a:solidFill>
              <a:srgbClr val="FF0505"/>
            </a:solidFill>
            <a:tailEnd type="triangle"/>
          </a:ln>
        </p:spPr>
        <p:style>
          <a:lnRef idx="1">
            <a:schemeClr val="accent2"/>
          </a:lnRef>
          <a:fillRef idx="0">
            <a:schemeClr val="accent2"/>
          </a:fillRef>
          <a:effectRef idx="0">
            <a:schemeClr val="accent2"/>
          </a:effectRef>
          <a:fontRef idx="minor">
            <a:schemeClr val="tx1"/>
          </a:fontRef>
        </p:style>
      </p:cxnSp>
      <p:sp>
        <p:nvSpPr>
          <p:cNvPr id="8" name="Rectangle 7">
            <a:extLst>
              <a:ext uri="{FF2B5EF4-FFF2-40B4-BE49-F238E27FC236}">
                <a16:creationId xmlns:a16="http://schemas.microsoft.com/office/drawing/2014/main" id="{14648EE0-A02B-45E1-B1BC-2B838BAEA3B3}"/>
              </a:ext>
            </a:extLst>
          </p:cNvPr>
          <p:cNvSpPr/>
          <p:nvPr/>
        </p:nvSpPr>
        <p:spPr>
          <a:xfrm>
            <a:off x="6294408" y="5359936"/>
            <a:ext cx="3382992"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2076361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Presentation Review</a:t>
            </a:r>
          </a:p>
        </p:txBody>
      </p:sp>
      <p:sp>
        <p:nvSpPr>
          <p:cNvPr id="3" name="Content Placeholder 2"/>
          <p:cNvSpPr>
            <a:spLocks noGrp="1"/>
          </p:cNvSpPr>
          <p:nvPr>
            <p:ph idx="1"/>
          </p:nvPr>
        </p:nvSpPr>
        <p:spPr/>
        <p:txBody>
          <a:bodyPr/>
          <a:lstStyle/>
          <a:p>
            <a:r>
              <a:rPr lang="en-US" dirty="0"/>
              <a:t>Mark or highlight three key points</a:t>
            </a:r>
          </a:p>
          <a:p>
            <a:r>
              <a:rPr lang="en-US" dirty="0"/>
              <a:t>List two ideas or concepts related to previous knowledge.</a:t>
            </a:r>
          </a:p>
          <a:p>
            <a:r>
              <a:rPr lang="en-US" dirty="0"/>
              <a:t>List questions you have about this topic.</a:t>
            </a:r>
          </a:p>
          <a:p>
            <a:r>
              <a:rPr lang="en-US" dirty="0"/>
              <a:t>Keep notes organized and available for use throughout the course.</a:t>
            </a:r>
          </a:p>
        </p:txBody>
      </p:sp>
    </p:spTree>
    <p:extLst>
      <p:ext uri="{BB962C8B-B14F-4D97-AF65-F5344CB8AC3E}">
        <p14:creationId xmlns:p14="http://schemas.microsoft.com/office/powerpoint/2010/main" val="1561813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p:txBody>
          <a:bodyPr/>
          <a:lstStyle/>
          <a:p>
            <a:r>
              <a:rPr lang="en-US" dirty="0"/>
              <a:t>Blake, Jay. (2014). </a:t>
            </a:r>
            <a:r>
              <a:rPr lang="en-US" i="1" dirty="0"/>
              <a:t>130G32 </a:t>
            </a:r>
            <a:r>
              <a:rPr lang="en-US" i="1" dirty="0" err="1"/>
              <a:t>powerpoint</a:t>
            </a:r>
            <a:r>
              <a:rPr lang="en-US" i="1" dirty="0"/>
              <a:t> teardown</a:t>
            </a:r>
            <a:r>
              <a:rPr lang="en-US" dirty="0"/>
              <a:t>. Retrieved from </a:t>
            </a:r>
            <a:r>
              <a:rPr lang="en-US" dirty="0">
                <a:hlinkClick r:id="rId3"/>
              </a:rPr>
              <a:t>http://www.thepowerportal.com/nA/English/BriggsStratton/TrainingResources/Iwanttoteach/EngineTeardowns.htm</a:t>
            </a:r>
            <a:r>
              <a:rPr lang="en-US" dirty="0"/>
              <a:t> </a:t>
            </a:r>
          </a:p>
          <a:p>
            <a:endParaRPr lang="en-US" dirty="0"/>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1066800" y="1295400"/>
            <a:ext cx="11125200" cy="523220"/>
          </a:xfrm>
          <a:prstGeom prst="rect">
            <a:avLst/>
          </a:prstGeom>
          <a:solidFill>
            <a:srgbClr val="A50021"/>
          </a:solidFill>
          <a:ln w="9525">
            <a:noFill/>
            <a:miter lim="800000"/>
            <a:headEnd/>
            <a:tailEnd/>
          </a:ln>
          <a:effectLst/>
        </p:spPr>
        <p:txBody>
          <a:bodyPr wrap="square">
            <a:spAutoFit/>
          </a:bodyPr>
          <a:lstStyle/>
          <a:p>
            <a:pPr algn="ctr" eaLnBrk="0" hangingPunct="0">
              <a:spcBef>
                <a:spcPct val="50000"/>
              </a:spcBef>
              <a:defRPr/>
            </a:pPr>
            <a:r>
              <a:rPr lang="en-US" sz="2800" b="1" kern="0" dirty="0">
                <a:solidFill>
                  <a:srgbClr val="FFFFFF"/>
                </a:solidFill>
                <a:latin typeface="Arial" pitchFamily="34" charset="0"/>
                <a:cs typeface="Arial" pitchFamily="34" charset="0"/>
              </a:rPr>
              <a:t>Mechanical Systems in Agriculture</a:t>
            </a:r>
          </a:p>
        </p:txBody>
      </p:sp>
      <p:sp>
        <p:nvSpPr>
          <p:cNvPr id="7" name="Rectangle 4"/>
          <p:cNvSpPr>
            <a:spLocks noGrp="1" noChangeArrowheads="1"/>
          </p:cNvSpPr>
          <p:nvPr>
            <p:ph type="title"/>
          </p:nvPr>
        </p:nvSpPr>
        <p:spPr>
          <a:xfrm>
            <a:off x="2057400" y="2667003"/>
            <a:ext cx="8229600" cy="1173163"/>
          </a:xfrm>
          <a:prstGeom prst="rect">
            <a:avLst/>
          </a:prstGeom>
        </p:spPr>
        <p:txBody>
          <a:bodyPr anchor="ctr">
            <a:normAutofit/>
          </a:bodyPr>
          <a:lstStyle/>
          <a:p>
            <a:pPr algn="ctr">
              <a:spcBef>
                <a:spcPts val="0"/>
              </a:spcBef>
              <a:defRPr/>
            </a:pPr>
            <a:r>
              <a:rPr lang="en-US" sz="4400" b="0" kern="0" cap="none" dirty="0">
                <a:solidFill>
                  <a:sysClr val="windowText" lastClr="000000"/>
                </a:solidFill>
              </a:rPr>
              <a:t>Internal Components</a:t>
            </a:r>
          </a:p>
        </p:txBody>
      </p:sp>
      <p:sp>
        <p:nvSpPr>
          <p:cNvPr id="8" name="TextBox 7"/>
          <p:cNvSpPr txBox="1"/>
          <p:nvPr/>
        </p:nvSpPr>
        <p:spPr>
          <a:xfrm>
            <a:off x="2057400" y="4328363"/>
            <a:ext cx="8077200" cy="584775"/>
          </a:xfrm>
          <a:prstGeom prst="rect">
            <a:avLst/>
          </a:prstGeom>
          <a:noFill/>
        </p:spPr>
        <p:txBody>
          <a:bodyPr wrap="square" rtlCol="0">
            <a:spAutoFit/>
          </a:bodyPr>
          <a:lstStyle/>
          <a:p>
            <a:pPr algn="ctr">
              <a:defRPr/>
            </a:pPr>
            <a:r>
              <a:rPr lang="en-US" sz="3200" kern="0" dirty="0">
                <a:solidFill>
                  <a:sysClr val="windowText" lastClr="000000"/>
                </a:solidFill>
                <a:latin typeface="Arial" pitchFamily="34" charset="0"/>
                <a:cs typeface="Arial" pitchFamily="34" charset="0"/>
              </a:rPr>
              <a:t>Unit 3 – Lesson 3.2 Disassembly Required</a:t>
            </a:r>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1981200" y="274320"/>
            <a:ext cx="7772400" cy="1143000"/>
          </a:xfrm>
        </p:spPr>
        <p:txBody>
          <a:bodyPr/>
          <a:lstStyle/>
          <a:p>
            <a:pPr eaLnBrk="1" hangingPunct="1"/>
            <a:r>
              <a:rPr lang="en-US" altLang="en-US" dirty="0"/>
              <a:t>Flywheel</a:t>
            </a:r>
          </a:p>
        </p:txBody>
      </p:sp>
      <p:sp>
        <p:nvSpPr>
          <p:cNvPr id="80899" name="Rectangle 3"/>
          <p:cNvSpPr>
            <a:spLocks noGrp="1" noChangeArrowheads="1"/>
          </p:cNvSpPr>
          <p:nvPr>
            <p:ph type="body" sz="half" idx="4294967295"/>
          </p:nvPr>
        </p:nvSpPr>
        <p:spPr>
          <a:xfrm>
            <a:off x="685800" y="1905000"/>
            <a:ext cx="5181600" cy="4678680"/>
          </a:xfrm>
        </p:spPr>
        <p:txBody>
          <a:bodyPr>
            <a:normAutofit/>
          </a:bodyPr>
          <a:lstStyle/>
          <a:p>
            <a:pPr eaLnBrk="1" hangingPunct="1">
              <a:lnSpc>
                <a:spcPct val="90000"/>
              </a:lnSpc>
            </a:pPr>
            <a:r>
              <a:rPr lang="en-US" altLang="en-US" sz="2800" dirty="0"/>
              <a:t>Turns the crankshaft</a:t>
            </a:r>
          </a:p>
          <a:p>
            <a:pPr eaLnBrk="1" hangingPunct="1">
              <a:lnSpc>
                <a:spcPct val="90000"/>
              </a:lnSpc>
            </a:pPr>
            <a:r>
              <a:rPr lang="en-US" altLang="en-US" sz="2800" dirty="0"/>
              <a:t>Crankshaft attached to piston camshaft</a:t>
            </a:r>
          </a:p>
          <a:p>
            <a:pPr eaLnBrk="1" hangingPunct="1">
              <a:lnSpc>
                <a:spcPct val="90000"/>
              </a:lnSpc>
            </a:pPr>
            <a:r>
              <a:rPr lang="en-US" altLang="en-US" sz="2800" dirty="0"/>
              <a:t>Momentum of heavy flywheel keeps engine running</a:t>
            </a:r>
          </a:p>
          <a:p>
            <a:pPr lvl="1">
              <a:lnSpc>
                <a:spcPct val="90000"/>
              </a:lnSpc>
            </a:pPr>
            <a:r>
              <a:rPr lang="en-US" altLang="en-US" sz="2400" dirty="0"/>
              <a:t>Use flywheel strap to remove</a:t>
            </a:r>
          </a:p>
          <a:p>
            <a:pPr lvl="1">
              <a:lnSpc>
                <a:spcPct val="90000"/>
              </a:lnSpc>
            </a:pPr>
            <a:r>
              <a:rPr lang="en-US" altLang="en-US" sz="2400" dirty="0">
                <a:hlinkClick r:id="rId3"/>
              </a:rPr>
              <a:t>Flywheel Video</a:t>
            </a:r>
            <a:endParaRPr lang="en-US" altLang="en-US" sz="2400" dirty="0"/>
          </a:p>
        </p:txBody>
      </p:sp>
      <p:pic>
        <p:nvPicPr>
          <p:cNvPr id="80900" name="Picture 4" descr="IMG_1141"/>
          <p:cNvPicPr>
            <a:picLocks noGrp="1" noChangeAspect="1" noChangeArrowheads="1"/>
          </p:cNvPicPr>
          <p:nvPr>
            <p:ph type="clipArt" sz="half" idx="4294967295"/>
          </p:nvPr>
        </p:nvPicPr>
        <p:blipFill>
          <a:blip r:embed="rId4">
            <a:extLst>
              <a:ext uri="{28A0092B-C50C-407E-A947-70E740481C1C}">
                <a14:useLocalDpi xmlns:a14="http://schemas.microsoft.com/office/drawing/2010/main" val="0"/>
              </a:ext>
            </a:extLst>
          </a:blip>
          <a:srcRect l="26785" t="26289" r="21428" b="7118"/>
          <a:stretch>
            <a:fillRect/>
          </a:stretch>
        </p:blipFill>
        <p:spPr>
          <a:xfrm>
            <a:off x="6705600" y="1835353"/>
            <a:ext cx="4267200" cy="3641725"/>
          </a:xfr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5">
            <a:extLst>
              <a:ext uri="{FF2B5EF4-FFF2-40B4-BE49-F238E27FC236}">
                <a16:creationId xmlns:a16="http://schemas.microsoft.com/office/drawing/2014/main" id="{14648EE0-A02B-45E1-B1BC-2B838BAEA3B3}"/>
              </a:ext>
            </a:extLst>
          </p:cNvPr>
          <p:cNvSpPr/>
          <p:nvPr/>
        </p:nvSpPr>
        <p:spPr>
          <a:xfrm>
            <a:off x="6553200" y="5467756"/>
            <a:ext cx="4800600"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1661069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1981200" y="274320"/>
            <a:ext cx="7772400" cy="1143000"/>
          </a:xfrm>
        </p:spPr>
        <p:txBody>
          <a:bodyPr/>
          <a:lstStyle/>
          <a:p>
            <a:pPr eaLnBrk="1" hangingPunct="1"/>
            <a:r>
              <a:rPr lang="en-US" altLang="en-US" dirty="0"/>
              <a:t>Crankcase Cover</a:t>
            </a:r>
          </a:p>
        </p:txBody>
      </p:sp>
      <p:sp>
        <p:nvSpPr>
          <p:cNvPr id="100355" name="Rectangle 3"/>
          <p:cNvSpPr>
            <a:spLocks noGrp="1" noChangeArrowheads="1"/>
          </p:cNvSpPr>
          <p:nvPr>
            <p:ph type="body" sz="half" idx="4294967295"/>
          </p:nvPr>
        </p:nvSpPr>
        <p:spPr>
          <a:xfrm>
            <a:off x="685798" y="2039982"/>
            <a:ext cx="5146431" cy="3505200"/>
          </a:xfrm>
        </p:spPr>
        <p:txBody>
          <a:bodyPr>
            <a:noAutofit/>
          </a:bodyPr>
          <a:lstStyle/>
          <a:p>
            <a:pPr eaLnBrk="1" hangingPunct="1">
              <a:lnSpc>
                <a:spcPct val="90000"/>
              </a:lnSpc>
            </a:pPr>
            <a:r>
              <a:rPr lang="en-US" altLang="en-US" dirty="0"/>
              <a:t>Contains bearings for crankshaft and camshaft</a:t>
            </a:r>
          </a:p>
          <a:p>
            <a:pPr eaLnBrk="1" hangingPunct="1">
              <a:lnSpc>
                <a:spcPct val="90000"/>
              </a:lnSpc>
            </a:pPr>
            <a:r>
              <a:rPr lang="en-US" altLang="en-US" dirty="0"/>
              <a:t>Gasket seals the joint between cover and crankcase</a:t>
            </a:r>
          </a:p>
        </p:txBody>
      </p:sp>
      <p:sp>
        <p:nvSpPr>
          <p:cNvPr id="6" name="Rectangle 5">
            <a:extLst>
              <a:ext uri="{FF2B5EF4-FFF2-40B4-BE49-F238E27FC236}">
                <a16:creationId xmlns:a16="http://schemas.microsoft.com/office/drawing/2014/main" id="{14648EE0-A02B-45E1-B1BC-2B838BAEA3B3}"/>
              </a:ext>
            </a:extLst>
          </p:cNvPr>
          <p:cNvSpPr/>
          <p:nvPr/>
        </p:nvSpPr>
        <p:spPr>
          <a:xfrm>
            <a:off x="8686800" y="4468830"/>
            <a:ext cx="2686395" cy="92333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pic>
        <p:nvPicPr>
          <p:cNvPr id="4" name="Picture 3" descr="A close up of a device&#10;&#10;Description generated with high confidence">
            <a:extLst>
              <a:ext uri="{FF2B5EF4-FFF2-40B4-BE49-F238E27FC236}">
                <a16:creationId xmlns:a16="http://schemas.microsoft.com/office/drawing/2014/main" id="{E7C43CAC-0452-4977-ADDE-516DB602B0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449761" flipH="1">
            <a:off x="5955334" y="4111238"/>
            <a:ext cx="2765749" cy="2561844"/>
          </a:xfrm>
          <a:prstGeom prst="rect">
            <a:avLst/>
          </a:prstGeom>
        </p:spPr>
      </p:pic>
      <p:pic>
        <p:nvPicPr>
          <p:cNvPr id="100356" name="Picture 2"/>
          <p:cNvPicPr>
            <a:picLocks noChangeAspect="1"/>
          </p:cNvPicPr>
          <p:nvPr/>
        </p:nvPicPr>
        <p:blipFill>
          <a:blip r:embed="rId4" cstate="print">
            <a:extLst>
              <a:ext uri="{28A0092B-C50C-407E-A947-70E740481C1C}">
                <a14:useLocalDpi xmlns:a14="http://schemas.microsoft.com/office/drawing/2010/main" val="0"/>
              </a:ext>
            </a:extLst>
          </a:blip>
          <a:srcRect l="17004" t="9328" r="5997" b="1337"/>
          <a:stretch>
            <a:fillRect/>
          </a:stretch>
        </p:blipFill>
        <p:spPr bwMode="auto">
          <a:xfrm>
            <a:off x="8129422" y="2067021"/>
            <a:ext cx="2627313" cy="22860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570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1981200" y="274320"/>
            <a:ext cx="7772400" cy="1143000"/>
          </a:xfrm>
        </p:spPr>
        <p:txBody>
          <a:bodyPr/>
          <a:lstStyle/>
          <a:p>
            <a:pPr eaLnBrk="1" hangingPunct="1"/>
            <a:r>
              <a:rPr lang="en-US" altLang="en-US" dirty="0"/>
              <a:t>Cam Gear </a:t>
            </a:r>
          </a:p>
        </p:txBody>
      </p:sp>
      <p:sp>
        <p:nvSpPr>
          <p:cNvPr id="102403" name="Rectangle 3"/>
          <p:cNvSpPr>
            <a:spLocks noGrp="1" noChangeArrowheads="1"/>
          </p:cNvSpPr>
          <p:nvPr>
            <p:ph type="body" sz="half" idx="4294967295"/>
          </p:nvPr>
        </p:nvSpPr>
        <p:spPr>
          <a:xfrm>
            <a:off x="685800" y="1775460"/>
            <a:ext cx="6259286" cy="3863340"/>
          </a:xfrm>
        </p:spPr>
        <p:txBody>
          <a:bodyPr>
            <a:normAutofit/>
          </a:bodyPr>
          <a:lstStyle/>
          <a:p>
            <a:pPr eaLnBrk="1" hangingPunct="1"/>
            <a:r>
              <a:rPr lang="en-US" altLang="en-US" dirty="0"/>
              <a:t>Timing marks of cam gear and crankgear gear align</a:t>
            </a:r>
          </a:p>
          <a:p>
            <a:pPr eaLnBrk="1" hangingPunct="1"/>
            <a:r>
              <a:rPr lang="en-US" altLang="en-US" dirty="0"/>
              <a:t>Ratio of cam gear to crankgear gear is 1:2</a:t>
            </a:r>
          </a:p>
          <a:p>
            <a:pPr lvl="1"/>
            <a:r>
              <a:rPr lang="en-US" altLang="en-US" dirty="0"/>
              <a:t>Cam gear rotates once for every two rotations of crankgear</a:t>
            </a:r>
          </a:p>
        </p:txBody>
      </p:sp>
      <p:pic>
        <p:nvPicPr>
          <p:cNvPr id="102404" name="Picture 2"/>
          <p:cNvPicPr>
            <a:picLocks noChangeAspect="1"/>
          </p:cNvPicPr>
          <p:nvPr/>
        </p:nvPicPr>
        <p:blipFill>
          <a:blip r:embed="rId3" cstate="print">
            <a:extLst>
              <a:ext uri="{28A0092B-C50C-407E-A947-70E740481C1C}">
                <a14:useLocalDpi xmlns:a14="http://schemas.microsoft.com/office/drawing/2010/main" val="0"/>
              </a:ext>
            </a:extLst>
          </a:blip>
          <a:srcRect l="2002" t="6664" r="23000" b="13333"/>
          <a:stretch>
            <a:fillRect/>
          </a:stretch>
        </p:blipFill>
        <p:spPr bwMode="auto">
          <a:xfrm>
            <a:off x="6945086" y="1905000"/>
            <a:ext cx="3048000" cy="24384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2405" name="Picture 3"/>
          <p:cNvPicPr>
            <a:picLocks noChangeAspect="1"/>
          </p:cNvPicPr>
          <p:nvPr/>
        </p:nvPicPr>
        <p:blipFill>
          <a:blip r:embed="rId4">
            <a:extLst>
              <a:ext uri="{28A0092B-C50C-407E-A947-70E740481C1C}">
                <a14:useLocalDpi xmlns:a14="http://schemas.microsoft.com/office/drawing/2010/main" val="0"/>
              </a:ext>
            </a:extLst>
          </a:blip>
          <a:srcRect l="34999" t="25330" r="21999" b="26672"/>
          <a:stretch>
            <a:fillRect/>
          </a:stretch>
        </p:blipFill>
        <p:spPr bwMode="auto">
          <a:xfrm>
            <a:off x="8211125" y="3563035"/>
            <a:ext cx="2819400" cy="2360612"/>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14648EE0-A02B-45E1-B1BC-2B838BAEA3B3}"/>
              </a:ext>
            </a:extLst>
          </p:cNvPr>
          <p:cNvSpPr/>
          <p:nvPr/>
        </p:nvSpPr>
        <p:spPr>
          <a:xfrm>
            <a:off x="6945086" y="5963334"/>
            <a:ext cx="4332561"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
        <p:nvSpPr>
          <p:cNvPr id="3" name="Oval 2">
            <a:extLst>
              <a:ext uri="{FF2B5EF4-FFF2-40B4-BE49-F238E27FC236}">
                <a16:creationId xmlns:a16="http://schemas.microsoft.com/office/drawing/2014/main" id="{BD1042C2-7F34-444E-BD69-D156D4A5B5E6}"/>
              </a:ext>
            </a:extLst>
          </p:cNvPr>
          <p:cNvSpPr/>
          <p:nvPr/>
        </p:nvSpPr>
        <p:spPr>
          <a:xfrm>
            <a:off x="8855948" y="4114800"/>
            <a:ext cx="897652" cy="125708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786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r>
              <a:rPr lang="en-US" altLang="en-US" dirty="0"/>
              <a:t>Cam Gear and Tappets</a:t>
            </a:r>
          </a:p>
        </p:txBody>
      </p:sp>
      <p:sp>
        <p:nvSpPr>
          <p:cNvPr id="104451" name="Rectangle 3"/>
          <p:cNvSpPr>
            <a:spLocks noGrp="1" noChangeArrowheads="1"/>
          </p:cNvSpPr>
          <p:nvPr>
            <p:ph type="body" sz="half" idx="4294967295"/>
          </p:nvPr>
        </p:nvSpPr>
        <p:spPr>
          <a:xfrm>
            <a:off x="609600" y="2057400"/>
            <a:ext cx="5934874" cy="4267200"/>
          </a:xfrm>
        </p:spPr>
        <p:txBody>
          <a:bodyPr>
            <a:normAutofit/>
          </a:bodyPr>
          <a:lstStyle/>
          <a:p>
            <a:r>
              <a:rPr lang="en-US" altLang="en-US" dirty="0"/>
              <a:t>Cam lobes move tappets and connecting rods to open valves.</a:t>
            </a:r>
          </a:p>
          <a:p>
            <a:pPr eaLnBrk="1" hangingPunct="1"/>
            <a:r>
              <a:rPr lang="en-US" altLang="en-US" dirty="0"/>
              <a:t>Compression release system on cam shaft reduces force needed to start engine.</a:t>
            </a:r>
          </a:p>
        </p:txBody>
      </p:sp>
      <p:pic>
        <p:nvPicPr>
          <p:cNvPr id="104453" name="Picture 3"/>
          <p:cNvPicPr>
            <a:picLocks noChangeAspect="1"/>
          </p:cNvPicPr>
          <p:nvPr/>
        </p:nvPicPr>
        <p:blipFill>
          <a:blip r:embed="rId3" cstate="print">
            <a:extLst>
              <a:ext uri="{28A0092B-C50C-407E-A947-70E740481C1C}">
                <a14:useLocalDpi xmlns:a14="http://schemas.microsoft.com/office/drawing/2010/main" val="0"/>
              </a:ext>
            </a:extLst>
          </a:blip>
          <a:srcRect l="3998" t="6664" r="25000" b="1335"/>
          <a:stretch>
            <a:fillRect/>
          </a:stretch>
        </p:blipFill>
        <p:spPr bwMode="auto">
          <a:xfrm>
            <a:off x="7391400" y="2037655"/>
            <a:ext cx="3754056" cy="364643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14648EE0-A02B-45E1-B1BC-2B838BAEA3B3}"/>
              </a:ext>
            </a:extLst>
          </p:cNvPr>
          <p:cNvSpPr/>
          <p:nvPr/>
        </p:nvSpPr>
        <p:spPr>
          <a:xfrm>
            <a:off x="7239000" y="5716514"/>
            <a:ext cx="3382992"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78318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81200" y="274320"/>
            <a:ext cx="7772400" cy="1143000"/>
          </a:xfrm>
        </p:spPr>
        <p:txBody>
          <a:bodyPr>
            <a:normAutofit fontScale="90000"/>
          </a:bodyPr>
          <a:lstStyle/>
          <a:p>
            <a:pPr eaLnBrk="1" hangingPunct="1">
              <a:defRPr/>
            </a:pPr>
            <a:r>
              <a:rPr lang="en-US" dirty="0"/>
              <a:t>Piston/Connecting Rod Assembly</a:t>
            </a:r>
          </a:p>
        </p:txBody>
      </p:sp>
      <p:sp>
        <p:nvSpPr>
          <p:cNvPr id="106499" name="Rectangle 3"/>
          <p:cNvSpPr>
            <a:spLocks noGrp="1" noChangeArrowheads="1"/>
          </p:cNvSpPr>
          <p:nvPr>
            <p:ph type="body" sz="half" idx="4294967295"/>
          </p:nvPr>
        </p:nvSpPr>
        <p:spPr>
          <a:xfrm>
            <a:off x="533400" y="2286000"/>
            <a:ext cx="6041293" cy="3581400"/>
          </a:xfrm>
        </p:spPr>
        <p:txBody>
          <a:bodyPr>
            <a:noAutofit/>
          </a:bodyPr>
          <a:lstStyle/>
          <a:p>
            <a:pPr eaLnBrk="1" hangingPunct="1">
              <a:lnSpc>
                <a:spcPct val="90000"/>
              </a:lnSpc>
            </a:pPr>
            <a:r>
              <a:rPr lang="en-US" altLang="en-US" dirty="0">
                <a:cs typeface="Arial" panose="020B0604020202020204" pitchFamily="34" charset="0"/>
              </a:rPr>
              <a:t>Piston and rod have alignment marks called “match marks”</a:t>
            </a:r>
          </a:p>
          <a:p>
            <a:pPr eaLnBrk="1" hangingPunct="1">
              <a:lnSpc>
                <a:spcPct val="90000"/>
              </a:lnSpc>
            </a:pPr>
            <a:r>
              <a:rPr lang="en-US" altLang="en-US" dirty="0"/>
              <a:t>Rod cap has an oil sling designed to splash oil throughout the engine.</a:t>
            </a:r>
            <a:endParaRPr lang="en-US" altLang="en-US" dirty="0">
              <a:cs typeface="Arial" panose="020B0604020202020204" pitchFamily="34" charset="0"/>
            </a:endParaRPr>
          </a:p>
        </p:txBody>
      </p:sp>
      <p:pic>
        <p:nvPicPr>
          <p:cNvPr id="106501" name="Picture 3"/>
          <p:cNvPicPr>
            <a:picLocks noChangeAspect="1"/>
          </p:cNvPicPr>
          <p:nvPr/>
        </p:nvPicPr>
        <p:blipFill>
          <a:blip r:embed="rId3">
            <a:extLst>
              <a:ext uri="{28A0092B-C50C-407E-A947-70E740481C1C}">
                <a14:useLocalDpi xmlns:a14="http://schemas.microsoft.com/office/drawing/2010/main" val="0"/>
              </a:ext>
            </a:extLst>
          </a:blip>
          <a:srcRect l="13998" t="9329" r="999" b="22670"/>
          <a:stretch>
            <a:fillRect/>
          </a:stretch>
        </p:blipFill>
        <p:spPr bwMode="auto">
          <a:xfrm>
            <a:off x="7086600" y="2247900"/>
            <a:ext cx="3937000" cy="23622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106502" name="Straight Arrow Connector 5"/>
          <p:cNvCxnSpPr>
            <a:cxnSpLocks noChangeShapeType="1"/>
          </p:cNvCxnSpPr>
          <p:nvPr/>
        </p:nvCxnSpPr>
        <p:spPr bwMode="auto">
          <a:xfrm flipV="1">
            <a:off x="6574693" y="3619500"/>
            <a:ext cx="914400" cy="381000"/>
          </a:xfrm>
          <a:prstGeom prst="straightConnector1">
            <a:avLst/>
          </a:prstGeom>
          <a:noFill/>
          <a:ln w="349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503" name="Straight Arrow Connector 10"/>
          <p:cNvCxnSpPr>
            <a:cxnSpLocks noChangeShapeType="1"/>
          </p:cNvCxnSpPr>
          <p:nvPr/>
        </p:nvCxnSpPr>
        <p:spPr bwMode="auto">
          <a:xfrm flipH="1">
            <a:off x="9677400" y="2770311"/>
            <a:ext cx="914400" cy="676275"/>
          </a:xfrm>
          <a:prstGeom prst="straightConnector1">
            <a:avLst/>
          </a:prstGeom>
          <a:noFill/>
          <a:ln w="34925"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Rectangle 7">
            <a:extLst>
              <a:ext uri="{FF2B5EF4-FFF2-40B4-BE49-F238E27FC236}">
                <a16:creationId xmlns:a16="http://schemas.microsoft.com/office/drawing/2014/main" id="{14648EE0-A02B-45E1-B1BC-2B838BAEA3B3}"/>
              </a:ext>
            </a:extLst>
          </p:cNvPr>
          <p:cNvSpPr/>
          <p:nvPr/>
        </p:nvSpPr>
        <p:spPr>
          <a:xfrm>
            <a:off x="7363604" y="4610101"/>
            <a:ext cx="3382992"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1645435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026"/>
          <p:cNvSpPr>
            <a:spLocks noGrp="1" noChangeArrowheads="1"/>
          </p:cNvSpPr>
          <p:nvPr>
            <p:ph type="title"/>
          </p:nvPr>
        </p:nvSpPr>
        <p:spPr>
          <a:xfrm>
            <a:off x="1981200" y="274320"/>
            <a:ext cx="7772400" cy="1143000"/>
          </a:xfrm>
        </p:spPr>
        <p:txBody>
          <a:bodyPr/>
          <a:lstStyle/>
          <a:p>
            <a:pPr eaLnBrk="1" hangingPunct="1"/>
            <a:r>
              <a:rPr lang="en-US" altLang="en-US" dirty="0"/>
              <a:t>Crankshaft</a:t>
            </a:r>
          </a:p>
        </p:txBody>
      </p:sp>
      <p:sp>
        <p:nvSpPr>
          <p:cNvPr id="108547" name="Rectangle 1027"/>
          <p:cNvSpPr>
            <a:spLocks noGrp="1" noChangeArrowheads="1"/>
          </p:cNvSpPr>
          <p:nvPr>
            <p:ph type="body" sz="half" idx="4294967295"/>
          </p:nvPr>
        </p:nvSpPr>
        <p:spPr>
          <a:xfrm>
            <a:off x="533401" y="1828800"/>
            <a:ext cx="5253830" cy="3810000"/>
          </a:xfrm>
        </p:spPr>
        <p:txBody>
          <a:bodyPr>
            <a:normAutofit/>
          </a:bodyPr>
          <a:lstStyle/>
          <a:p>
            <a:pPr eaLnBrk="1" hangingPunct="1"/>
            <a:r>
              <a:rPr lang="en-US" altLang="en-US" dirty="0"/>
              <a:t>Converts linear motion to rotary motion</a:t>
            </a:r>
          </a:p>
          <a:p>
            <a:pPr marL="0" indent="0" eaLnBrk="1" hangingPunct="1">
              <a:buNone/>
            </a:pPr>
            <a:endParaRPr lang="en-US" altLang="en-US" dirty="0">
              <a:cs typeface="Arial" panose="020B0604020202020204" pitchFamily="34" charset="0"/>
            </a:endParaRPr>
          </a:p>
          <a:p>
            <a:pPr eaLnBrk="1" hangingPunct="1"/>
            <a:r>
              <a:rPr lang="en-US" altLang="en-US" dirty="0">
                <a:cs typeface="Arial" panose="020B0604020202020204" pitchFamily="34" charset="0"/>
              </a:rPr>
              <a:t>PTO side of crankshaft</a:t>
            </a:r>
          </a:p>
        </p:txBody>
      </p:sp>
      <p:pic>
        <p:nvPicPr>
          <p:cNvPr id="108548" name="Picture 2"/>
          <p:cNvPicPr>
            <a:picLocks noChangeAspect="1"/>
          </p:cNvPicPr>
          <p:nvPr/>
        </p:nvPicPr>
        <p:blipFill>
          <a:blip r:embed="rId3">
            <a:extLst>
              <a:ext uri="{28A0092B-C50C-407E-A947-70E740481C1C}">
                <a14:useLocalDpi xmlns:a14="http://schemas.microsoft.com/office/drawing/2010/main" val="0"/>
              </a:ext>
            </a:extLst>
          </a:blip>
          <a:srcRect l="9999" t="7997" r="1001" b="21335"/>
          <a:stretch>
            <a:fillRect/>
          </a:stretch>
        </p:blipFill>
        <p:spPr bwMode="auto">
          <a:xfrm>
            <a:off x="5867400" y="2147887"/>
            <a:ext cx="5326063" cy="317182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14648EE0-A02B-45E1-B1BC-2B838BAEA3B3}"/>
              </a:ext>
            </a:extLst>
          </p:cNvPr>
          <p:cNvSpPr/>
          <p:nvPr/>
        </p:nvSpPr>
        <p:spPr>
          <a:xfrm>
            <a:off x="5787231" y="5348530"/>
            <a:ext cx="5486400"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3847994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7C1B1-E4DC-41C3-A164-DF8733B03F41}"/>
              </a:ext>
            </a:extLst>
          </p:cNvPr>
          <p:cNvSpPr>
            <a:spLocks noGrp="1"/>
          </p:cNvSpPr>
          <p:nvPr>
            <p:ph type="title"/>
          </p:nvPr>
        </p:nvSpPr>
        <p:spPr/>
        <p:txBody>
          <a:bodyPr/>
          <a:lstStyle/>
          <a:p>
            <a:r>
              <a:rPr lang="en-US" dirty="0"/>
              <a:t>Piston Rings</a:t>
            </a:r>
          </a:p>
        </p:txBody>
      </p:sp>
      <p:sp>
        <p:nvSpPr>
          <p:cNvPr id="3" name="Content Placeholder 2">
            <a:extLst>
              <a:ext uri="{FF2B5EF4-FFF2-40B4-BE49-F238E27FC236}">
                <a16:creationId xmlns:a16="http://schemas.microsoft.com/office/drawing/2014/main" id="{714E840F-176A-4997-BCD5-F265A9D3236A}"/>
              </a:ext>
            </a:extLst>
          </p:cNvPr>
          <p:cNvSpPr>
            <a:spLocks noGrp="1"/>
          </p:cNvSpPr>
          <p:nvPr>
            <p:ph sz="half" idx="1"/>
          </p:nvPr>
        </p:nvSpPr>
        <p:spPr>
          <a:xfrm>
            <a:off x="609600" y="1828801"/>
            <a:ext cx="5981699" cy="4525963"/>
          </a:xfrm>
        </p:spPr>
        <p:txBody>
          <a:bodyPr>
            <a:noAutofit/>
          </a:bodyPr>
          <a:lstStyle/>
          <a:p>
            <a:r>
              <a:rPr lang="en-US" sz="3200" dirty="0"/>
              <a:t>Prevent oil from entering combustion chamber</a:t>
            </a:r>
          </a:p>
          <a:p>
            <a:r>
              <a:rPr lang="en-US" sz="3200" dirty="0"/>
              <a:t>Keep compression in combustion chamber</a:t>
            </a:r>
          </a:p>
          <a:p>
            <a:r>
              <a:rPr lang="en-US" sz="3200" dirty="0"/>
              <a:t>Rings are very brittle</a:t>
            </a:r>
          </a:p>
          <a:p>
            <a:r>
              <a:rPr lang="en-US" sz="3200" dirty="0"/>
              <a:t>DO NOT REMOVE RINGS</a:t>
            </a:r>
          </a:p>
          <a:p>
            <a:pPr marL="0" indent="0">
              <a:buNone/>
            </a:pPr>
            <a:endParaRPr lang="en-US" sz="3200" dirty="0"/>
          </a:p>
        </p:txBody>
      </p:sp>
      <p:pic>
        <p:nvPicPr>
          <p:cNvPr id="11" name="Content Placeholder 10">
            <a:extLst>
              <a:ext uri="{FF2B5EF4-FFF2-40B4-BE49-F238E27FC236}">
                <a16:creationId xmlns:a16="http://schemas.microsoft.com/office/drawing/2014/main" id="{5C7F4F7B-16DA-4724-BD5B-8AA2B566AF55}"/>
              </a:ext>
            </a:extLst>
          </p:cNvPr>
          <p:cNvPicPr>
            <a:picLocks noGrp="1" noChangeAspect="1"/>
          </p:cNvPicPr>
          <p:nvPr>
            <p:ph sz="half" idx="2"/>
          </p:nvPr>
        </p:nvPicPr>
        <p:blipFill rotWithShape="1">
          <a:blip r:embed="rId3" cstate="print">
            <a:extLst>
              <a:ext uri="{BEBA8EAE-BF5A-486C-A8C5-ECC9F3942E4B}">
                <a14:imgProps xmlns:a14="http://schemas.microsoft.com/office/drawing/2010/main">
                  <a14:imgLayer r:embed="rId4">
                    <a14:imgEffect>
                      <a14:brightnessContrast bright="23000" contrast="-54000"/>
                    </a14:imgEffect>
                  </a14:imgLayer>
                </a14:imgProps>
              </a:ext>
              <a:ext uri="{28A0092B-C50C-407E-A947-70E740481C1C}">
                <a14:useLocalDpi xmlns:a14="http://schemas.microsoft.com/office/drawing/2010/main" val="0"/>
              </a:ext>
            </a:extLst>
          </a:blip>
          <a:srcRect l="15517" t="7471" r="13793" b="18965"/>
          <a:stretch/>
        </p:blipFill>
        <p:spPr>
          <a:xfrm rot="5400000">
            <a:off x="7659290" y="2232856"/>
            <a:ext cx="3807619" cy="2971800"/>
          </a:xfrm>
        </p:spPr>
      </p:pic>
      <p:sp>
        <p:nvSpPr>
          <p:cNvPr id="7" name="Rectangle 6">
            <a:extLst>
              <a:ext uri="{FF2B5EF4-FFF2-40B4-BE49-F238E27FC236}">
                <a16:creationId xmlns:a16="http://schemas.microsoft.com/office/drawing/2014/main" id="{14648EE0-A02B-45E1-B1BC-2B838BAEA3B3}"/>
              </a:ext>
            </a:extLst>
          </p:cNvPr>
          <p:cNvSpPr/>
          <p:nvPr/>
        </p:nvSpPr>
        <p:spPr>
          <a:xfrm>
            <a:off x="7871603" y="5622566"/>
            <a:ext cx="3382992"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3878190493"/>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SA_PPT_Template" id="{2C58AA26-F933-4E85-ABB6-6C488AB91133}" vid="{C372788F-507E-409C-BCC4-5E57914B49C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MSA_PPT_Template</Template>
  <TotalTime>5</TotalTime>
  <Words>1079</Words>
  <Application>Microsoft Office PowerPoint</Application>
  <PresentationFormat>Widescreen</PresentationFormat>
  <Paragraphs>108</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Times New Roman</vt:lpstr>
      <vt:lpstr>NRE_PowerPoint_Template</vt:lpstr>
      <vt:lpstr>PowerPoint Presentation</vt:lpstr>
      <vt:lpstr>Internal Components</vt:lpstr>
      <vt:lpstr>Flywheel</vt:lpstr>
      <vt:lpstr>Crankcase Cover</vt:lpstr>
      <vt:lpstr>Cam Gear </vt:lpstr>
      <vt:lpstr>Cam Gear and Tappets</vt:lpstr>
      <vt:lpstr>Piston/Connecting Rod Assembly</vt:lpstr>
      <vt:lpstr>Crankshaft</vt:lpstr>
      <vt:lpstr>Piston Rings</vt:lpstr>
      <vt:lpstr>Crankcase</vt:lpstr>
      <vt:lpstr>Presentation Review</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Internal Components</dc:title>
  <dc:subject>MSA - Unit 3 - Lesson 3.2 Disassembly Required</dc:subject>
  <dc:creator>Carl Aakre</dc:creator>
  <cp:lastModifiedBy>Carl Aakre</cp:lastModifiedBy>
  <cp:revision>1</cp:revision>
  <dcterms:created xsi:type="dcterms:W3CDTF">2018-11-02T14:09:45Z</dcterms:created>
  <dcterms:modified xsi:type="dcterms:W3CDTF">2018-11-02T14:14:45Z</dcterms:modified>
</cp:coreProperties>
</file>