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2"/>
  </p:notesMasterIdLst>
  <p:handoutMasterIdLst>
    <p:handoutMasterId r:id="rId23"/>
  </p:handoutMasterIdLst>
  <p:sldIdLst>
    <p:sldId id="256" r:id="rId2"/>
    <p:sldId id="258" r:id="rId3"/>
    <p:sldId id="279" r:id="rId4"/>
    <p:sldId id="268" r:id="rId5"/>
    <p:sldId id="264" r:id="rId6"/>
    <p:sldId id="273" r:id="rId7"/>
    <p:sldId id="261" r:id="rId8"/>
    <p:sldId id="276" r:id="rId9"/>
    <p:sldId id="274" r:id="rId10"/>
    <p:sldId id="266" r:id="rId11"/>
    <p:sldId id="277" r:id="rId12"/>
    <p:sldId id="262" r:id="rId13"/>
    <p:sldId id="275" r:id="rId14"/>
    <p:sldId id="267" r:id="rId15"/>
    <p:sldId id="269" r:id="rId16"/>
    <p:sldId id="278" r:id="rId17"/>
    <p:sldId id="271" r:id="rId18"/>
    <p:sldId id="272" r:id="rId19"/>
    <p:sldId id="259" r:id="rId20"/>
    <p:sldId id="257" r:id="rId21"/>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2"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21"/>
    <a:srgbClr val="A5FF21"/>
    <a:srgbClr val="FF0505"/>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35" autoAdjust="0"/>
    <p:restoredTop sz="79777" autoAdjust="0"/>
  </p:normalViewPr>
  <p:slideViewPr>
    <p:cSldViewPr>
      <p:cViewPr varScale="1">
        <p:scale>
          <a:sx n="54" d="100"/>
          <a:sy n="54" d="100"/>
        </p:scale>
        <p:origin x="1254" y="6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1" d="100"/>
          <a:sy n="51" d="100"/>
        </p:scale>
        <p:origin x="2862" y="9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r>
              <a:rPr lang="en-US" sz="1100">
                <a:latin typeface="Arial" pitchFamily="34" charset="0"/>
                <a:cs typeface="Arial" pitchFamily="34" charset="0"/>
              </a:rPr>
              <a:t>Pneumatic Components</a:t>
            </a:r>
            <a:endParaRPr lang="en-US" sz="1100" dirty="0">
              <a:latin typeface="Arial" pitchFamily="34" charset="0"/>
              <a:cs typeface="Arial" pitchFamily="34" charset="0"/>
            </a:endParaRPr>
          </a:p>
        </p:txBody>
      </p:sp>
      <p:sp>
        <p:nvSpPr>
          <p:cNvPr id="3" name="Date Placeholder 2"/>
          <p:cNvSpPr>
            <a:spLocks noGrp="1"/>
          </p:cNvSpPr>
          <p:nvPr>
            <p:ph type="dt" sz="quarter" idx="1"/>
          </p:nvPr>
        </p:nvSpPr>
        <p:spPr>
          <a:xfrm>
            <a:off x="3505200" y="0"/>
            <a:ext cx="3503578" cy="464820"/>
          </a:xfrm>
          <a:prstGeom prst="rect">
            <a:avLst/>
          </a:prstGeom>
        </p:spPr>
        <p:txBody>
          <a:bodyPr vert="horz" lIns="93177" tIns="46589" rIns="93177" bIns="46589" rtlCol="0"/>
          <a:lstStyle>
            <a:lvl1pPr algn="r">
              <a:defRPr sz="1200"/>
            </a:lvl1pPr>
          </a:lstStyle>
          <a:p>
            <a:r>
              <a:rPr lang="en-US" sz="1100">
                <a:latin typeface="Arial" pitchFamily="34" charset="0"/>
                <a:cs typeface="Arial" pitchFamily="34" charset="0"/>
              </a:rPr>
              <a:t>Mechanical Systems in Agriculture Unit 4 – Lesson 4.3 Agricultural Processing</a:t>
            </a:r>
            <a:endParaRPr lang="en-US" sz="1100" dirty="0">
              <a:latin typeface="Arial" pitchFamily="34" charset="0"/>
              <a:cs typeface="Arial" pitchFamily="34" charset="0"/>
            </a:endParaRPr>
          </a:p>
        </p:txBody>
      </p:sp>
      <p:sp>
        <p:nvSpPr>
          <p:cNvPr id="4" name="Footer Placeholder 3"/>
          <p:cNvSpPr>
            <a:spLocks noGrp="1"/>
          </p:cNvSpPr>
          <p:nvPr>
            <p:ph type="ftr" sz="quarter" idx="2"/>
          </p:nvPr>
        </p:nvSpPr>
        <p:spPr>
          <a:xfrm>
            <a:off x="0" y="8829967"/>
            <a:ext cx="3427307" cy="464820"/>
          </a:xfrm>
          <a:prstGeom prst="rect">
            <a:avLst/>
          </a:prstGeom>
        </p:spPr>
        <p:txBody>
          <a:bodyPr vert="horz" lIns="93177" tIns="46589" rIns="93177" bIns="46589" rtlCol="0" anchor="b"/>
          <a:lstStyle>
            <a:lvl1pPr algn="l">
              <a:defRPr sz="1200"/>
            </a:lvl1pPr>
          </a:lstStyle>
          <a:p>
            <a:r>
              <a:rPr lang="en-US" sz="1100">
                <a:latin typeface="Arial" pitchFamily="34" charset="0"/>
                <a:cs typeface="Arial" pitchFamily="34" charset="0"/>
              </a:rPr>
              <a:t>Curriculum for Agricultural Science Education Copyright 2019</a:t>
            </a:r>
            <a:endParaRPr lang="en-US" sz="1100" dirty="0">
              <a:latin typeface="Arial" pitchFamily="34" charset="0"/>
              <a:cs typeface="Arial" pitchFamily="34" charset="0"/>
            </a:endParaRPr>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C251402E-0581-4045-9571-3EE683493364}" type="slidenum">
              <a:rPr lang="en-US" sz="1100">
                <a:latin typeface="Arial" pitchFamily="34" charset="0"/>
                <a:cs typeface="Arial" pitchFamily="34" charset="0"/>
              </a:rPr>
              <a:t>‹#›</a:t>
            </a:fld>
            <a:endParaRPr lang="en-US" sz="1100" dirty="0">
              <a:latin typeface="Arial" pitchFamily="34" charset="0"/>
              <a:cs typeface="Arial" pitchFamily="34" charset="0"/>
            </a:endParaRPr>
          </a:p>
        </p:txBody>
      </p:sp>
      <p:pic>
        <p:nvPicPr>
          <p:cNvPr id="8" name="Picture 7">
            <a:extLst>
              <a:ext uri="{FF2B5EF4-FFF2-40B4-BE49-F238E27FC236}">
                <a16:creationId xmlns:a16="http://schemas.microsoft.com/office/drawing/2014/main" id="{0E1A295C-E917-4D4C-9BFD-D5F56A67F96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40960" y="8878062"/>
            <a:ext cx="1415309" cy="371856"/>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100">
                <a:latin typeface="Arial" pitchFamily="34" charset="0"/>
                <a:cs typeface="Arial" pitchFamily="34" charset="0"/>
              </a:defRPr>
            </a:lvl1pPr>
          </a:lstStyle>
          <a:p>
            <a:r>
              <a:rPr lang="en-US"/>
              <a:t>Pneumatic Components</a:t>
            </a:r>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100"/>
            </a:lvl1pPr>
          </a:lstStyle>
          <a:p>
            <a:r>
              <a:rPr lang="en-US" dirty="0">
                <a:latin typeface="Arial" pitchFamily="34" charset="0"/>
                <a:cs typeface="Arial" pitchFamily="34" charset="0"/>
              </a:rPr>
              <a:t>Mechanical Systems in Agriculture</a:t>
            </a:r>
          </a:p>
          <a:p>
            <a:r>
              <a:rPr lang="en-US" dirty="0">
                <a:latin typeface="Arial" pitchFamily="34" charset="0"/>
                <a:cs typeface="Arial" pitchFamily="34" charset="0"/>
              </a:rPr>
              <a:t>Unit 4 – Lesson 4.3 Agricultural Processing</a:t>
            </a:r>
            <a:endParaRPr lang="en-US" dirty="0"/>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829967"/>
            <a:ext cx="3349413" cy="464820"/>
          </a:xfrm>
          <a:prstGeom prst="rect">
            <a:avLst/>
          </a:prstGeom>
        </p:spPr>
        <p:txBody>
          <a:bodyPr vert="horz" lIns="93177" tIns="46589" rIns="93177" bIns="46589" rtlCol="0" anchor="b"/>
          <a:lstStyle>
            <a:lvl1pPr algn="l">
              <a:defRPr sz="1100"/>
            </a:lvl1p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100">
                <a:latin typeface="Arial" pitchFamily="34" charset="0"/>
                <a:cs typeface="Arial" pitchFamily="34" charset="0"/>
              </a:defRPr>
            </a:lvl1pPr>
          </a:lstStyle>
          <a:p>
            <a:fld id="{36C789E7-B821-4804-81D0-B1DDBDB5FECC}" type="slidenum">
              <a:rPr lang="en-US" smtClean="0"/>
              <a:pPr/>
              <a:t>‹#›</a:t>
            </a:fld>
            <a:endParaRPr lang="en-US" dirty="0"/>
          </a:p>
        </p:txBody>
      </p:sp>
      <p:pic>
        <p:nvPicPr>
          <p:cNvPr id="10" name="Picture 9">
            <a:extLst>
              <a:ext uri="{FF2B5EF4-FFF2-40B4-BE49-F238E27FC236}">
                <a16:creationId xmlns:a16="http://schemas.microsoft.com/office/drawing/2014/main" id="{E40E2AAF-525C-469C-B29C-6F206E827A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0960" y="8878062"/>
            <a:ext cx="1415309" cy="371856"/>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100" kern="1200">
        <a:solidFill>
          <a:schemeClr val="tx1"/>
        </a:solidFill>
        <a:latin typeface="Arial" pitchFamily="34" charset="0"/>
        <a:ea typeface="+mn-ea"/>
        <a:cs typeface="Arial" pitchFamily="34" charset="0"/>
      </a:defRPr>
    </a:lvl1pPr>
    <a:lvl2pPr marL="457200" algn="l" defTabSz="914400" rtl="0" eaLnBrk="1" latinLnBrk="0" hangingPunct="1">
      <a:defRPr sz="1100" kern="1200">
        <a:solidFill>
          <a:schemeClr val="tx1"/>
        </a:solidFill>
        <a:latin typeface="Arial" pitchFamily="34" charset="0"/>
        <a:ea typeface="+mn-ea"/>
        <a:cs typeface="Arial" pitchFamily="34" charset="0"/>
      </a:defRPr>
    </a:lvl2pPr>
    <a:lvl3pPr marL="914400" algn="l" defTabSz="914400" rtl="0" eaLnBrk="1" latinLnBrk="0" hangingPunct="1">
      <a:defRPr sz="1100" kern="1200">
        <a:solidFill>
          <a:schemeClr val="tx1"/>
        </a:solidFill>
        <a:latin typeface="Arial" pitchFamily="34" charset="0"/>
        <a:ea typeface="+mn-ea"/>
        <a:cs typeface="Arial" pitchFamily="34" charset="0"/>
      </a:defRPr>
    </a:lvl3pPr>
    <a:lvl4pPr marL="1371600" algn="l" defTabSz="914400" rtl="0" eaLnBrk="1" latinLnBrk="0" hangingPunct="1">
      <a:defRPr sz="1100" kern="1200">
        <a:solidFill>
          <a:schemeClr val="tx1"/>
        </a:solidFill>
        <a:latin typeface="Arial" pitchFamily="34" charset="0"/>
        <a:ea typeface="+mn-ea"/>
        <a:cs typeface="Arial" pitchFamily="34" charset="0"/>
      </a:defRPr>
    </a:lvl4pPr>
    <a:lvl5pPr marL="1828800" algn="l" defTabSz="914400" rtl="0" eaLnBrk="1" latinLnBrk="0" hangingPunct="1">
      <a:defRPr sz="11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9" name="Footer Placeholder 8">
            <a:extLst>
              <a:ext uri="{FF2B5EF4-FFF2-40B4-BE49-F238E27FC236}">
                <a16:creationId xmlns:a16="http://schemas.microsoft.com/office/drawing/2014/main" id="{3DF5C5E0-9758-4993-9AEB-36C79682BA4E}"/>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196CE9B3-7716-4651-823C-89C5A2AF40C0}"/>
              </a:ext>
            </a:extLst>
          </p:cNvPr>
          <p:cNvSpPr>
            <a:spLocks noGrp="1"/>
          </p:cNvSpPr>
          <p:nvPr>
            <p:ph type="sldNum" sz="quarter" idx="5"/>
          </p:nvPr>
        </p:nvSpPr>
        <p:spPr/>
        <p:txBody>
          <a:bodyPr/>
          <a:lstStyle/>
          <a:p>
            <a:fld id="{36C789E7-B821-4804-81D0-B1DDBDB5FECC}" type="slidenum">
              <a:rPr lang="en-US" smtClean="0"/>
              <a:pPr/>
              <a:t>1</a:t>
            </a:fld>
            <a:endParaRPr lang="en-US" dirty="0"/>
          </a:p>
        </p:txBody>
      </p:sp>
      <p:sp>
        <p:nvSpPr>
          <p:cNvPr id="11" name="Header Placeholder 10">
            <a:extLst>
              <a:ext uri="{FF2B5EF4-FFF2-40B4-BE49-F238E27FC236}">
                <a16:creationId xmlns:a16="http://schemas.microsoft.com/office/drawing/2014/main" id="{D28704AC-E155-4B94-866A-46810F700C14}"/>
              </a:ext>
            </a:extLst>
          </p:cNvPr>
          <p:cNvSpPr>
            <a:spLocks noGrp="1"/>
          </p:cNvSpPr>
          <p:nvPr>
            <p:ph type="hdr" sz="quarter"/>
          </p:nvPr>
        </p:nvSpPr>
        <p:spPr/>
        <p:txBody>
          <a:bodyPr/>
          <a:lstStyle/>
          <a:p>
            <a:r>
              <a:rPr lang="en-US"/>
              <a:t>Pneumatic Components</a:t>
            </a:r>
            <a:endParaRPr lang="en-US" dirty="0"/>
          </a:p>
        </p:txBody>
      </p:sp>
      <p:sp>
        <p:nvSpPr>
          <p:cNvPr id="4" name="Date Placeholder 3">
            <a:extLst>
              <a:ext uri="{FF2B5EF4-FFF2-40B4-BE49-F238E27FC236}">
                <a16:creationId xmlns:a16="http://schemas.microsoft.com/office/drawing/2014/main" id="{D92E016D-E7B6-44DF-B1EF-3BCFA91FBCAE}"/>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4 – Lesson 4.3 Agricultural Processing</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Check valves allow fluid movement in one direction. Flow control valves limit the flow of fluid moving in the system.</a:t>
            </a:r>
          </a:p>
        </p:txBody>
      </p:sp>
      <p:sp>
        <p:nvSpPr>
          <p:cNvPr id="9" name="Footer Placeholder 8">
            <a:extLst>
              <a:ext uri="{FF2B5EF4-FFF2-40B4-BE49-F238E27FC236}">
                <a16:creationId xmlns:a16="http://schemas.microsoft.com/office/drawing/2014/main" id="{CBB8ADE7-C4E0-4F53-9379-049CBF31A8A2}"/>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16005AD2-DD9A-4E94-B7B3-35A05218A784}"/>
              </a:ext>
            </a:extLst>
          </p:cNvPr>
          <p:cNvSpPr>
            <a:spLocks noGrp="1"/>
          </p:cNvSpPr>
          <p:nvPr>
            <p:ph type="sldNum" sz="quarter" idx="5"/>
          </p:nvPr>
        </p:nvSpPr>
        <p:spPr/>
        <p:txBody>
          <a:bodyPr/>
          <a:lstStyle/>
          <a:p>
            <a:fld id="{36C789E7-B821-4804-81D0-B1DDBDB5FECC}" type="slidenum">
              <a:rPr lang="en-US" smtClean="0"/>
              <a:pPr/>
              <a:t>10</a:t>
            </a:fld>
            <a:endParaRPr lang="en-US" dirty="0"/>
          </a:p>
        </p:txBody>
      </p:sp>
      <p:sp>
        <p:nvSpPr>
          <p:cNvPr id="11" name="Header Placeholder 10">
            <a:extLst>
              <a:ext uri="{FF2B5EF4-FFF2-40B4-BE49-F238E27FC236}">
                <a16:creationId xmlns:a16="http://schemas.microsoft.com/office/drawing/2014/main" id="{EB1406F4-1A8A-4DE5-AE5A-8DD38BDC8C3D}"/>
              </a:ext>
            </a:extLst>
          </p:cNvPr>
          <p:cNvSpPr>
            <a:spLocks noGrp="1"/>
          </p:cNvSpPr>
          <p:nvPr>
            <p:ph type="hdr" sz="quarter"/>
          </p:nvPr>
        </p:nvSpPr>
        <p:spPr/>
        <p:txBody>
          <a:bodyPr/>
          <a:lstStyle/>
          <a:p>
            <a:r>
              <a:rPr lang="en-US"/>
              <a:t>Pneumatic Components</a:t>
            </a:r>
            <a:endParaRPr lang="en-US" dirty="0"/>
          </a:p>
        </p:txBody>
      </p:sp>
      <p:sp>
        <p:nvSpPr>
          <p:cNvPr id="4" name="Date Placeholder 3">
            <a:extLst>
              <a:ext uri="{FF2B5EF4-FFF2-40B4-BE49-F238E27FC236}">
                <a16:creationId xmlns:a16="http://schemas.microsoft.com/office/drawing/2014/main" id="{203E633A-3C5C-45A7-A552-C0D1FFABA308}"/>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4 – Lesson 4.3 Agricultural Processing</a:t>
            </a:r>
            <a:endParaRPr lang="en-US" dirty="0"/>
          </a:p>
        </p:txBody>
      </p:sp>
    </p:spTree>
    <p:extLst>
      <p:ext uri="{BB962C8B-B14F-4D97-AF65-F5344CB8AC3E}">
        <p14:creationId xmlns:p14="http://schemas.microsoft.com/office/powerpoint/2010/main" val="9751577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Directional control valves have four main components. The valve actuator on the valve changes the internal position of the passageways. The positions of a valve are defined by the number of combinations the passageways can be. The ports and ways are the places where air can flow into and out of a valve.</a:t>
            </a:r>
          </a:p>
        </p:txBody>
      </p:sp>
      <p:sp>
        <p:nvSpPr>
          <p:cNvPr id="9" name="Footer Placeholder 8">
            <a:extLst>
              <a:ext uri="{FF2B5EF4-FFF2-40B4-BE49-F238E27FC236}">
                <a16:creationId xmlns:a16="http://schemas.microsoft.com/office/drawing/2014/main" id="{6472242E-7F33-4015-85FC-7A0AEF6159D1}"/>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D27E0488-4F83-4B65-946D-93CB71338A09}"/>
              </a:ext>
            </a:extLst>
          </p:cNvPr>
          <p:cNvSpPr>
            <a:spLocks noGrp="1"/>
          </p:cNvSpPr>
          <p:nvPr>
            <p:ph type="sldNum" sz="quarter" idx="5"/>
          </p:nvPr>
        </p:nvSpPr>
        <p:spPr/>
        <p:txBody>
          <a:bodyPr/>
          <a:lstStyle/>
          <a:p>
            <a:fld id="{36C789E7-B821-4804-81D0-B1DDBDB5FECC}" type="slidenum">
              <a:rPr lang="en-US" smtClean="0"/>
              <a:pPr/>
              <a:t>11</a:t>
            </a:fld>
            <a:endParaRPr lang="en-US" dirty="0"/>
          </a:p>
        </p:txBody>
      </p:sp>
      <p:sp>
        <p:nvSpPr>
          <p:cNvPr id="11" name="Header Placeholder 10">
            <a:extLst>
              <a:ext uri="{FF2B5EF4-FFF2-40B4-BE49-F238E27FC236}">
                <a16:creationId xmlns:a16="http://schemas.microsoft.com/office/drawing/2014/main" id="{7B309CCD-401D-4723-9D0B-BA489A603C0F}"/>
              </a:ext>
            </a:extLst>
          </p:cNvPr>
          <p:cNvSpPr>
            <a:spLocks noGrp="1"/>
          </p:cNvSpPr>
          <p:nvPr>
            <p:ph type="hdr" sz="quarter"/>
          </p:nvPr>
        </p:nvSpPr>
        <p:spPr/>
        <p:txBody>
          <a:bodyPr/>
          <a:lstStyle/>
          <a:p>
            <a:r>
              <a:rPr lang="en-US"/>
              <a:t>Pneumatic Components</a:t>
            </a:r>
            <a:endParaRPr lang="en-US" dirty="0"/>
          </a:p>
        </p:txBody>
      </p:sp>
      <p:sp>
        <p:nvSpPr>
          <p:cNvPr id="4" name="Date Placeholder 3">
            <a:extLst>
              <a:ext uri="{FF2B5EF4-FFF2-40B4-BE49-F238E27FC236}">
                <a16:creationId xmlns:a16="http://schemas.microsoft.com/office/drawing/2014/main" id="{A0448B47-A055-484C-8B17-E4073AB6EE68}"/>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4 – Lesson 4.3 Agricultural Processing</a:t>
            </a:r>
            <a:endParaRPr lang="en-US" dirty="0"/>
          </a:p>
        </p:txBody>
      </p:sp>
    </p:spTree>
    <p:extLst>
      <p:ext uri="{BB962C8B-B14F-4D97-AF65-F5344CB8AC3E}">
        <p14:creationId xmlns:p14="http://schemas.microsoft.com/office/powerpoint/2010/main" val="41523052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Four types of valve actuators are push buttons, springs, solenoids, and internal pilots. Push buttons require action by an operator to move the valve. Solenoids use electro-magnetic current to move a switch controlling a valve. Air flow through an internal pilot can move a valve as well. Springs are used for an automatic return after a load is released such as an operator’s hand on a button, discharge of electrical current in a solenoid, or release of air pressure in an internal pilot. Valves can have more than one actuator. The valve shown here has a solenoid and a spring operating the valve.</a:t>
            </a:r>
          </a:p>
        </p:txBody>
      </p:sp>
      <p:sp>
        <p:nvSpPr>
          <p:cNvPr id="9" name="Footer Placeholder 8">
            <a:extLst>
              <a:ext uri="{FF2B5EF4-FFF2-40B4-BE49-F238E27FC236}">
                <a16:creationId xmlns:a16="http://schemas.microsoft.com/office/drawing/2014/main" id="{B54EDD69-1D9E-4338-9AC1-5ACE681A00FF}"/>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B7951784-40B8-42B9-B3AA-C44A7D893047}"/>
              </a:ext>
            </a:extLst>
          </p:cNvPr>
          <p:cNvSpPr>
            <a:spLocks noGrp="1"/>
          </p:cNvSpPr>
          <p:nvPr>
            <p:ph type="sldNum" sz="quarter" idx="5"/>
          </p:nvPr>
        </p:nvSpPr>
        <p:spPr/>
        <p:txBody>
          <a:bodyPr/>
          <a:lstStyle/>
          <a:p>
            <a:fld id="{36C789E7-B821-4804-81D0-B1DDBDB5FECC}" type="slidenum">
              <a:rPr lang="en-US" smtClean="0"/>
              <a:pPr/>
              <a:t>12</a:t>
            </a:fld>
            <a:endParaRPr lang="en-US" dirty="0"/>
          </a:p>
        </p:txBody>
      </p:sp>
      <p:sp>
        <p:nvSpPr>
          <p:cNvPr id="11" name="Header Placeholder 10">
            <a:extLst>
              <a:ext uri="{FF2B5EF4-FFF2-40B4-BE49-F238E27FC236}">
                <a16:creationId xmlns:a16="http://schemas.microsoft.com/office/drawing/2014/main" id="{A10A9D9B-A831-4E01-84CA-ADCE6D86D4BD}"/>
              </a:ext>
            </a:extLst>
          </p:cNvPr>
          <p:cNvSpPr>
            <a:spLocks noGrp="1"/>
          </p:cNvSpPr>
          <p:nvPr>
            <p:ph type="hdr" sz="quarter"/>
          </p:nvPr>
        </p:nvSpPr>
        <p:spPr/>
        <p:txBody>
          <a:bodyPr/>
          <a:lstStyle/>
          <a:p>
            <a:r>
              <a:rPr lang="en-US"/>
              <a:t>Pneumatic Components</a:t>
            </a:r>
            <a:endParaRPr lang="en-US" dirty="0"/>
          </a:p>
        </p:txBody>
      </p:sp>
      <p:sp>
        <p:nvSpPr>
          <p:cNvPr id="4" name="Date Placeholder 3">
            <a:extLst>
              <a:ext uri="{FF2B5EF4-FFF2-40B4-BE49-F238E27FC236}">
                <a16:creationId xmlns:a16="http://schemas.microsoft.com/office/drawing/2014/main" id="{C2C9E1E2-BF00-4291-8D05-FEAEBB3BF04C}"/>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4 – Lesson 4.3 Agricultural Processing</a:t>
            </a:r>
            <a:endParaRPr lang="en-US" dirty="0"/>
          </a:p>
        </p:txBody>
      </p:sp>
    </p:spTree>
    <p:extLst>
      <p:ext uri="{BB962C8B-B14F-4D97-AF65-F5344CB8AC3E}">
        <p14:creationId xmlns:p14="http://schemas.microsoft.com/office/powerpoint/2010/main" val="11692563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valve actuator moves the valve into different positions which redirects the fluid. Most valves have two positions. The push-button spring-activated valve shown in the slide has two positions. The position closest to the button shows the flow of air when the button IS pushed, and the spring is compressed. The position closest to the spring shows the flow of air when the button is NOT pushed, and the spring is extended. The position closest to the spring is considered the active position and is where lines representing hoses connect on a schematic.</a:t>
            </a:r>
          </a:p>
        </p:txBody>
      </p:sp>
      <p:sp>
        <p:nvSpPr>
          <p:cNvPr id="9" name="Footer Placeholder 8">
            <a:extLst>
              <a:ext uri="{FF2B5EF4-FFF2-40B4-BE49-F238E27FC236}">
                <a16:creationId xmlns:a16="http://schemas.microsoft.com/office/drawing/2014/main" id="{1EDCAFEC-EC98-40C5-9CC2-08F3C732A165}"/>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771336A7-4932-4819-A2A3-9089BC3D9C3E}"/>
              </a:ext>
            </a:extLst>
          </p:cNvPr>
          <p:cNvSpPr>
            <a:spLocks noGrp="1"/>
          </p:cNvSpPr>
          <p:nvPr>
            <p:ph type="sldNum" sz="quarter" idx="5"/>
          </p:nvPr>
        </p:nvSpPr>
        <p:spPr/>
        <p:txBody>
          <a:bodyPr/>
          <a:lstStyle/>
          <a:p>
            <a:fld id="{36C789E7-B821-4804-81D0-B1DDBDB5FECC}" type="slidenum">
              <a:rPr lang="en-US" smtClean="0"/>
              <a:pPr/>
              <a:t>13</a:t>
            </a:fld>
            <a:endParaRPr lang="en-US" dirty="0"/>
          </a:p>
        </p:txBody>
      </p:sp>
      <p:sp>
        <p:nvSpPr>
          <p:cNvPr id="11" name="Header Placeholder 10">
            <a:extLst>
              <a:ext uri="{FF2B5EF4-FFF2-40B4-BE49-F238E27FC236}">
                <a16:creationId xmlns:a16="http://schemas.microsoft.com/office/drawing/2014/main" id="{B7B7E0B7-9A73-4F3F-BEDA-1690D6C2B23F}"/>
              </a:ext>
            </a:extLst>
          </p:cNvPr>
          <p:cNvSpPr>
            <a:spLocks noGrp="1"/>
          </p:cNvSpPr>
          <p:nvPr>
            <p:ph type="hdr" sz="quarter"/>
          </p:nvPr>
        </p:nvSpPr>
        <p:spPr/>
        <p:txBody>
          <a:bodyPr/>
          <a:lstStyle/>
          <a:p>
            <a:r>
              <a:rPr lang="en-US"/>
              <a:t>Pneumatic Components</a:t>
            </a:r>
            <a:endParaRPr lang="en-US" dirty="0"/>
          </a:p>
        </p:txBody>
      </p:sp>
      <p:sp>
        <p:nvSpPr>
          <p:cNvPr id="4" name="Date Placeholder 3">
            <a:extLst>
              <a:ext uri="{FF2B5EF4-FFF2-40B4-BE49-F238E27FC236}">
                <a16:creationId xmlns:a16="http://schemas.microsoft.com/office/drawing/2014/main" id="{D5A6B4FB-B715-4E43-BE39-90DF5A122B50}"/>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4 – Lesson 4.3 Agricultural Processing</a:t>
            </a:r>
            <a:endParaRPr lang="en-US" dirty="0"/>
          </a:p>
        </p:txBody>
      </p:sp>
    </p:spTree>
    <p:extLst>
      <p:ext uri="{BB962C8B-B14F-4D97-AF65-F5344CB8AC3E}">
        <p14:creationId xmlns:p14="http://schemas.microsoft.com/office/powerpoint/2010/main" val="5465394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Ports on a schematic represent where hoses can attach or air can be exhausted to the atmosphere. Some schematics will show a short line extending from the flow box indicating where a hose can attach or a triangle indicating where no hose attaches and air is exhausted to the atmosphere. The two-position, push-button, spring-activated, valve is a four-port valve with three ports for hose attachments and one exhaust port. The two-position, dual-solenoid, valve has three ports. One exhaust and two ports for hoses.</a:t>
            </a:r>
          </a:p>
        </p:txBody>
      </p:sp>
      <p:sp>
        <p:nvSpPr>
          <p:cNvPr id="9" name="Footer Placeholder 8">
            <a:extLst>
              <a:ext uri="{FF2B5EF4-FFF2-40B4-BE49-F238E27FC236}">
                <a16:creationId xmlns:a16="http://schemas.microsoft.com/office/drawing/2014/main" id="{BF78AD96-A7E4-4036-8E82-672917F26F7A}"/>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D4FFA258-3430-4469-8D3A-5FD8CADE6702}"/>
              </a:ext>
            </a:extLst>
          </p:cNvPr>
          <p:cNvSpPr>
            <a:spLocks noGrp="1"/>
          </p:cNvSpPr>
          <p:nvPr>
            <p:ph type="sldNum" sz="quarter" idx="5"/>
          </p:nvPr>
        </p:nvSpPr>
        <p:spPr/>
        <p:txBody>
          <a:bodyPr/>
          <a:lstStyle/>
          <a:p>
            <a:fld id="{36C789E7-B821-4804-81D0-B1DDBDB5FECC}" type="slidenum">
              <a:rPr lang="en-US" smtClean="0"/>
              <a:pPr/>
              <a:t>14</a:t>
            </a:fld>
            <a:endParaRPr lang="en-US" dirty="0"/>
          </a:p>
        </p:txBody>
      </p:sp>
      <p:sp>
        <p:nvSpPr>
          <p:cNvPr id="11" name="Header Placeholder 10">
            <a:extLst>
              <a:ext uri="{FF2B5EF4-FFF2-40B4-BE49-F238E27FC236}">
                <a16:creationId xmlns:a16="http://schemas.microsoft.com/office/drawing/2014/main" id="{52B13530-C7F5-4929-A3B2-5858B34343A7}"/>
              </a:ext>
            </a:extLst>
          </p:cNvPr>
          <p:cNvSpPr>
            <a:spLocks noGrp="1"/>
          </p:cNvSpPr>
          <p:nvPr>
            <p:ph type="hdr" sz="quarter"/>
          </p:nvPr>
        </p:nvSpPr>
        <p:spPr/>
        <p:txBody>
          <a:bodyPr/>
          <a:lstStyle/>
          <a:p>
            <a:r>
              <a:rPr lang="en-US"/>
              <a:t>Pneumatic Components</a:t>
            </a:r>
            <a:endParaRPr lang="en-US" dirty="0"/>
          </a:p>
        </p:txBody>
      </p:sp>
      <p:sp>
        <p:nvSpPr>
          <p:cNvPr id="4" name="Date Placeholder 3">
            <a:extLst>
              <a:ext uri="{FF2B5EF4-FFF2-40B4-BE49-F238E27FC236}">
                <a16:creationId xmlns:a16="http://schemas.microsoft.com/office/drawing/2014/main" id="{51564981-3D5D-4937-9655-4EB71BFA2A56}"/>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4 – Lesson 4.3 Agricultural Processing</a:t>
            </a:r>
            <a:endParaRPr lang="en-US" dirty="0"/>
          </a:p>
        </p:txBody>
      </p:sp>
    </p:spTree>
    <p:extLst>
      <p:ext uri="{BB962C8B-B14F-4D97-AF65-F5344CB8AC3E}">
        <p14:creationId xmlns:p14="http://schemas.microsoft.com/office/powerpoint/2010/main" val="25368940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Valves are also describe by the number of ways fluid can enter or exit a valve. In most instances, the number of ports is equal to the number of ways air can flow through a valve. The two-position, push-button, spring-return, four-port valve has four ways air can enter and exit the system. The two-position, dual-solenoid, three-port valve has three ways for air to enter or exit. </a:t>
            </a:r>
          </a:p>
          <a:p>
            <a:endParaRPr lang="en-US" dirty="0"/>
          </a:p>
          <a:p>
            <a:r>
              <a:rPr lang="en-US" dirty="0"/>
              <a:t>Exceptions to the rule occur when two ports share the same exhaust function. Even if there are two exhausts, the fluid is going to the same destination.</a:t>
            </a:r>
          </a:p>
        </p:txBody>
      </p:sp>
      <p:sp>
        <p:nvSpPr>
          <p:cNvPr id="9" name="Footer Placeholder 8">
            <a:extLst>
              <a:ext uri="{FF2B5EF4-FFF2-40B4-BE49-F238E27FC236}">
                <a16:creationId xmlns:a16="http://schemas.microsoft.com/office/drawing/2014/main" id="{30A99B60-85E1-4B5A-9EBB-B08C39921566}"/>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8BE6E862-27DF-4A59-959E-E6A337C225E3}"/>
              </a:ext>
            </a:extLst>
          </p:cNvPr>
          <p:cNvSpPr>
            <a:spLocks noGrp="1"/>
          </p:cNvSpPr>
          <p:nvPr>
            <p:ph type="sldNum" sz="quarter" idx="5"/>
          </p:nvPr>
        </p:nvSpPr>
        <p:spPr/>
        <p:txBody>
          <a:bodyPr/>
          <a:lstStyle/>
          <a:p>
            <a:fld id="{36C789E7-B821-4804-81D0-B1DDBDB5FECC}" type="slidenum">
              <a:rPr lang="en-US" smtClean="0"/>
              <a:pPr/>
              <a:t>15</a:t>
            </a:fld>
            <a:endParaRPr lang="en-US" dirty="0"/>
          </a:p>
        </p:txBody>
      </p:sp>
      <p:sp>
        <p:nvSpPr>
          <p:cNvPr id="11" name="Header Placeholder 10">
            <a:extLst>
              <a:ext uri="{FF2B5EF4-FFF2-40B4-BE49-F238E27FC236}">
                <a16:creationId xmlns:a16="http://schemas.microsoft.com/office/drawing/2014/main" id="{4703DC25-5DA3-4273-B320-B6608300A94C}"/>
              </a:ext>
            </a:extLst>
          </p:cNvPr>
          <p:cNvSpPr>
            <a:spLocks noGrp="1"/>
          </p:cNvSpPr>
          <p:nvPr>
            <p:ph type="hdr" sz="quarter"/>
          </p:nvPr>
        </p:nvSpPr>
        <p:spPr/>
        <p:txBody>
          <a:bodyPr/>
          <a:lstStyle/>
          <a:p>
            <a:r>
              <a:rPr lang="en-US"/>
              <a:t>Pneumatic Components</a:t>
            </a:r>
            <a:endParaRPr lang="en-US" dirty="0"/>
          </a:p>
        </p:txBody>
      </p:sp>
      <p:sp>
        <p:nvSpPr>
          <p:cNvPr id="4" name="Date Placeholder 3">
            <a:extLst>
              <a:ext uri="{FF2B5EF4-FFF2-40B4-BE49-F238E27FC236}">
                <a16:creationId xmlns:a16="http://schemas.microsoft.com/office/drawing/2014/main" id="{1997488A-1863-4B0F-9064-7972DAD599C7}"/>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4 – Lesson 4.3 Agricultural Processing</a:t>
            </a:r>
            <a:endParaRPr lang="en-US" dirty="0"/>
          </a:p>
        </p:txBody>
      </p:sp>
    </p:spTree>
    <p:extLst>
      <p:ext uri="{BB962C8B-B14F-4D97-AF65-F5344CB8AC3E}">
        <p14:creationId xmlns:p14="http://schemas.microsoft.com/office/powerpoint/2010/main" val="37031491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Fluid can only flow through one of the two positions. In the schematics above you can see how air always enters and exhausts through the same ways no matter the position of the valve. However, the pressurized air (red line), and exhaust air (blue line) change when the button is activated.</a:t>
            </a:r>
          </a:p>
        </p:txBody>
      </p:sp>
      <p:sp>
        <p:nvSpPr>
          <p:cNvPr id="4" name="Header Placeholder 3"/>
          <p:cNvSpPr>
            <a:spLocks noGrp="1"/>
          </p:cNvSpPr>
          <p:nvPr>
            <p:ph type="hdr" sz="quarter"/>
          </p:nvPr>
        </p:nvSpPr>
        <p:spPr/>
        <p:txBody>
          <a:bodyPr/>
          <a:lstStyle/>
          <a:p>
            <a:r>
              <a:rPr lang="en-US"/>
              <a:t>Pneumatic Components</a:t>
            </a:r>
            <a:endParaRPr lang="en-US" dirty="0"/>
          </a:p>
        </p:txBody>
      </p:sp>
      <p:sp>
        <p:nvSpPr>
          <p:cNvPr id="6" name="Footer Placeholder 5"/>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7" name="Slide Number Placeholder 6"/>
          <p:cNvSpPr>
            <a:spLocks noGrp="1"/>
          </p:cNvSpPr>
          <p:nvPr>
            <p:ph type="sldNum" sz="quarter" idx="5"/>
          </p:nvPr>
        </p:nvSpPr>
        <p:spPr/>
        <p:txBody>
          <a:bodyPr/>
          <a:lstStyle/>
          <a:p>
            <a:fld id="{36C789E7-B821-4804-81D0-B1DDBDB5FECC}" type="slidenum">
              <a:rPr lang="en-US" smtClean="0"/>
              <a:pPr/>
              <a:t>16</a:t>
            </a:fld>
            <a:endParaRPr lang="en-US" dirty="0"/>
          </a:p>
        </p:txBody>
      </p:sp>
      <p:sp>
        <p:nvSpPr>
          <p:cNvPr id="8" name="Date Placeholder 7">
            <a:extLst>
              <a:ext uri="{FF2B5EF4-FFF2-40B4-BE49-F238E27FC236}">
                <a16:creationId xmlns:a16="http://schemas.microsoft.com/office/drawing/2014/main" id="{59395487-B506-4C1E-9A68-B3391B9F969B}"/>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4 – Lesson 4.3 Agricultural Processing</a:t>
            </a:r>
            <a:endParaRPr lang="en-US" dirty="0"/>
          </a:p>
        </p:txBody>
      </p:sp>
    </p:spTree>
    <p:extLst>
      <p:ext uri="{BB962C8B-B14F-4D97-AF65-F5344CB8AC3E}">
        <p14:creationId xmlns:p14="http://schemas.microsoft.com/office/powerpoint/2010/main" val="3306165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important to de as detailed as possible when describing a valve so a technician knows the exact valve to order or purchase. The description should include the number of positions, type of actuators, number of ports, and number of ways.</a:t>
            </a:r>
          </a:p>
        </p:txBody>
      </p:sp>
      <p:sp>
        <p:nvSpPr>
          <p:cNvPr id="9" name="Footer Placeholder 8">
            <a:extLst>
              <a:ext uri="{FF2B5EF4-FFF2-40B4-BE49-F238E27FC236}">
                <a16:creationId xmlns:a16="http://schemas.microsoft.com/office/drawing/2014/main" id="{3EAE4348-4FFA-427D-B967-AFC7A1857CA9}"/>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E65CD766-77F9-4522-BE86-26E234F6739B}"/>
              </a:ext>
            </a:extLst>
          </p:cNvPr>
          <p:cNvSpPr>
            <a:spLocks noGrp="1"/>
          </p:cNvSpPr>
          <p:nvPr>
            <p:ph type="sldNum" sz="quarter" idx="5"/>
          </p:nvPr>
        </p:nvSpPr>
        <p:spPr/>
        <p:txBody>
          <a:bodyPr/>
          <a:lstStyle/>
          <a:p>
            <a:fld id="{36C789E7-B821-4804-81D0-B1DDBDB5FECC}" type="slidenum">
              <a:rPr lang="en-US" smtClean="0"/>
              <a:pPr/>
              <a:t>17</a:t>
            </a:fld>
            <a:endParaRPr lang="en-US" dirty="0"/>
          </a:p>
        </p:txBody>
      </p:sp>
      <p:sp>
        <p:nvSpPr>
          <p:cNvPr id="11" name="Header Placeholder 10">
            <a:extLst>
              <a:ext uri="{FF2B5EF4-FFF2-40B4-BE49-F238E27FC236}">
                <a16:creationId xmlns:a16="http://schemas.microsoft.com/office/drawing/2014/main" id="{084D65F9-B2DF-43F3-AEEC-88356F5A6400}"/>
              </a:ext>
            </a:extLst>
          </p:cNvPr>
          <p:cNvSpPr>
            <a:spLocks noGrp="1"/>
          </p:cNvSpPr>
          <p:nvPr>
            <p:ph type="hdr" sz="quarter"/>
          </p:nvPr>
        </p:nvSpPr>
        <p:spPr/>
        <p:txBody>
          <a:bodyPr/>
          <a:lstStyle/>
          <a:p>
            <a:r>
              <a:rPr lang="en-US"/>
              <a:t>Pneumatic Components</a:t>
            </a:r>
            <a:endParaRPr lang="en-US" dirty="0"/>
          </a:p>
        </p:txBody>
      </p:sp>
      <p:sp>
        <p:nvSpPr>
          <p:cNvPr id="4" name="Date Placeholder 3">
            <a:extLst>
              <a:ext uri="{FF2B5EF4-FFF2-40B4-BE49-F238E27FC236}">
                <a16:creationId xmlns:a16="http://schemas.microsoft.com/office/drawing/2014/main" id="{16E2E40B-A0CC-4A52-90BB-72E8B7D8F55D}"/>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4 – Lesson 4.3 Agricultural Processing</a:t>
            </a:r>
            <a:endParaRPr lang="en-US" dirty="0"/>
          </a:p>
        </p:txBody>
      </p:sp>
    </p:spTree>
    <p:extLst>
      <p:ext uri="{BB962C8B-B14F-4D97-AF65-F5344CB8AC3E}">
        <p14:creationId xmlns:p14="http://schemas.microsoft.com/office/powerpoint/2010/main" val="33461250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Practice naming the valve.</a:t>
            </a:r>
          </a:p>
          <a:p>
            <a:endParaRPr lang="en-US" dirty="0"/>
          </a:p>
          <a:p>
            <a:r>
              <a:rPr lang="en-US" dirty="0"/>
              <a:t>The valve has three positions.</a:t>
            </a:r>
          </a:p>
          <a:p>
            <a:endParaRPr lang="en-US" dirty="0"/>
          </a:p>
          <a:p>
            <a:r>
              <a:rPr lang="en-US" dirty="0"/>
              <a:t>Two pilots activate the valve.</a:t>
            </a:r>
          </a:p>
          <a:p>
            <a:endParaRPr lang="en-US" dirty="0"/>
          </a:p>
          <a:p>
            <a:r>
              <a:rPr lang="en-US" dirty="0"/>
              <a:t>Each position has five ports.</a:t>
            </a:r>
          </a:p>
          <a:p>
            <a:endParaRPr lang="en-US" dirty="0"/>
          </a:p>
          <a:p>
            <a:r>
              <a:rPr lang="en-US" dirty="0"/>
              <a:t>There are four ways for air to flow in and out (the two exhausts have the same purpose and therefore are only counted once).</a:t>
            </a:r>
          </a:p>
          <a:p>
            <a:endParaRPr lang="en-US" dirty="0"/>
          </a:p>
          <a:p>
            <a:endParaRPr lang="en-US" dirty="0"/>
          </a:p>
        </p:txBody>
      </p:sp>
      <p:sp>
        <p:nvSpPr>
          <p:cNvPr id="9" name="Footer Placeholder 8">
            <a:extLst>
              <a:ext uri="{FF2B5EF4-FFF2-40B4-BE49-F238E27FC236}">
                <a16:creationId xmlns:a16="http://schemas.microsoft.com/office/drawing/2014/main" id="{C13C83EE-52A6-46A1-8D46-22D047C29EA2}"/>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1E971F44-0415-4CB1-B378-0B5B27FD55D5}"/>
              </a:ext>
            </a:extLst>
          </p:cNvPr>
          <p:cNvSpPr>
            <a:spLocks noGrp="1"/>
          </p:cNvSpPr>
          <p:nvPr>
            <p:ph type="sldNum" sz="quarter" idx="5"/>
          </p:nvPr>
        </p:nvSpPr>
        <p:spPr/>
        <p:txBody>
          <a:bodyPr/>
          <a:lstStyle/>
          <a:p>
            <a:fld id="{36C789E7-B821-4804-81D0-B1DDBDB5FECC}" type="slidenum">
              <a:rPr lang="en-US" smtClean="0"/>
              <a:pPr/>
              <a:t>18</a:t>
            </a:fld>
            <a:endParaRPr lang="en-US" dirty="0"/>
          </a:p>
        </p:txBody>
      </p:sp>
      <p:sp>
        <p:nvSpPr>
          <p:cNvPr id="11" name="Header Placeholder 10">
            <a:extLst>
              <a:ext uri="{FF2B5EF4-FFF2-40B4-BE49-F238E27FC236}">
                <a16:creationId xmlns:a16="http://schemas.microsoft.com/office/drawing/2014/main" id="{F6554964-EBF0-421C-91FD-A58EDA1C2531}"/>
              </a:ext>
            </a:extLst>
          </p:cNvPr>
          <p:cNvSpPr>
            <a:spLocks noGrp="1"/>
          </p:cNvSpPr>
          <p:nvPr>
            <p:ph type="hdr" sz="quarter"/>
          </p:nvPr>
        </p:nvSpPr>
        <p:spPr/>
        <p:txBody>
          <a:bodyPr/>
          <a:lstStyle/>
          <a:p>
            <a:r>
              <a:rPr lang="en-US"/>
              <a:t>Pneumatic Components</a:t>
            </a:r>
            <a:endParaRPr lang="en-US" dirty="0"/>
          </a:p>
        </p:txBody>
      </p:sp>
      <p:sp>
        <p:nvSpPr>
          <p:cNvPr id="4" name="Date Placeholder 3">
            <a:extLst>
              <a:ext uri="{FF2B5EF4-FFF2-40B4-BE49-F238E27FC236}">
                <a16:creationId xmlns:a16="http://schemas.microsoft.com/office/drawing/2014/main" id="{2C3D8236-BB6C-449B-8CAF-7F5708136A1B}"/>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4 – Lesson 4.3 Agricultural Processing</a:t>
            </a:r>
            <a:endParaRPr lang="en-US" dirty="0"/>
          </a:p>
        </p:txBody>
      </p:sp>
    </p:spTree>
    <p:extLst>
      <p:ext uri="{BB962C8B-B14F-4D97-AF65-F5344CB8AC3E}">
        <p14:creationId xmlns:p14="http://schemas.microsoft.com/office/powerpoint/2010/main" val="1635136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9" name="Footer Placeholder 8">
            <a:extLst>
              <a:ext uri="{FF2B5EF4-FFF2-40B4-BE49-F238E27FC236}">
                <a16:creationId xmlns:a16="http://schemas.microsoft.com/office/drawing/2014/main" id="{13FFEC01-43BA-4EEE-ACCC-3E72C5F41EBC}"/>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A707BAE2-D7A2-4AE5-A51B-0B234118BE24}"/>
              </a:ext>
            </a:extLst>
          </p:cNvPr>
          <p:cNvSpPr>
            <a:spLocks noGrp="1"/>
          </p:cNvSpPr>
          <p:nvPr>
            <p:ph type="sldNum" sz="quarter" idx="5"/>
          </p:nvPr>
        </p:nvSpPr>
        <p:spPr/>
        <p:txBody>
          <a:bodyPr/>
          <a:lstStyle/>
          <a:p>
            <a:fld id="{36C789E7-B821-4804-81D0-B1DDBDB5FECC}" type="slidenum">
              <a:rPr lang="en-US" smtClean="0"/>
              <a:pPr/>
              <a:t>19</a:t>
            </a:fld>
            <a:endParaRPr lang="en-US" dirty="0"/>
          </a:p>
        </p:txBody>
      </p:sp>
      <p:sp>
        <p:nvSpPr>
          <p:cNvPr id="11" name="Header Placeholder 10">
            <a:extLst>
              <a:ext uri="{FF2B5EF4-FFF2-40B4-BE49-F238E27FC236}">
                <a16:creationId xmlns:a16="http://schemas.microsoft.com/office/drawing/2014/main" id="{8B5449FD-DB75-45B5-811E-612753FE9C30}"/>
              </a:ext>
            </a:extLst>
          </p:cNvPr>
          <p:cNvSpPr>
            <a:spLocks noGrp="1"/>
          </p:cNvSpPr>
          <p:nvPr>
            <p:ph type="hdr" sz="quarter"/>
          </p:nvPr>
        </p:nvSpPr>
        <p:spPr/>
        <p:txBody>
          <a:bodyPr/>
          <a:lstStyle/>
          <a:p>
            <a:r>
              <a:rPr lang="en-US"/>
              <a:t>Pneumatic Components</a:t>
            </a:r>
            <a:endParaRPr lang="en-US" dirty="0"/>
          </a:p>
        </p:txBody>
      </p:sp>
      <p:sp>
        <p:nvSpPr>
          <p:cNvPr id="4" name="Date Placeholder 3">
            <a:extLst>
              <a:ext uri="{FF2B5EF4-FFF2-40B4-BE49-F238E27FC236}">
                <a16:creationId xmlns:a16="http://schemas.microsoft.com/office/drawing/2014/main" id="{EE41FAB5-64C9-4A6B-A07F-E18405E0101E}"/>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4 – Lesson 4.3 Agricultural Processing</a:t>
            </a:r>
            <a:endParaRPr lang="en-US" dirty="0"/>
          </a:p>
        </p:txBody>
      </p:sp>
    </p:spTree>
    <p:extLst>
      <p:ext uri="{BB962C8B-B14F-4D97-AF65-F5344CB8AC3E}">
        <p14:creationId xmlns:p14="http://schemas.microsoft.com/office/powerpoint/2010/main" val="41445732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latin typeface="Arial" pitchFamily="34" charset="0"/>
              <a:cs typeface="Arial" pitchFamily="34" charset="0"/>
            </a:endParaRPr>
          </a:p>
        </p:txBody>
      </p:sp>
      <p:sp>
        <p:nvSpPr>
          <p:cNvPr id="9" name="Footer Placeholder 8">
            <a:extLst>
              <a:ext uri="{FF2B5EF4-FFF2-40B4-BE49-F238E27FC236}">
                <a16:creationId xmlns:a16="http://schemas.microsoft.com/office/drawing/2014/main" id="{D22811A6-2540-48D4-80C8-ACCF3AC2B207}"/>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7E85053C-1CEC-44E3-A6A1-F5EFCA394640}"/>
              </a:ext>
            </a:extLst>
          </p:cNvPr>
          <p:cNvSpPr>
            <a:spLocks noGrp="1"/>
          </p:cNvSpPr>
          <p:nvPr>
            <p:ph type="sldNum" sz="quarter" idx="5"/>
          </p:nvPr>
        </p:nvSpPr>
        <p:spPr/>
        <p:txBody>
          <a:bodyPr/>
          <a:lstStyle/>
          <a:p>
            <a:fld id="{36C789E7-B821-4804-81D0-B1DDBDB5FECC}" type="slidenum">
              <a:rPr lang="en-US" smtClean="0"/>
              <a:pPr/>
              <a:t>2</a:t>
            </a:fld>
            <a:endParaRPr lang="en-US" dirty="0"/>
          </a:p>
        </p:txBody>
      </p:sp>
      <p:sp>
        <p:nvSpPr>
          <p:cNvPr id="11" name="Header Placeholder 10">
            <a:extLst>
              <a:ext uri="{FF2B5EF4-FFF2-40B4-BE49-F238E27FC236}">
                <a16:creationId xmlns:a16="http://schemas.microsoft.com/office/drawing/2014/main" id="{D1C07CDD-B6F0-4411-9BAB-454553E7677F}"/>
              </a:ext>
            </a:extLst>
          </p:cNvPr>
          <p:cNvSpPr>
            <a:spLocks noGrp="1"/>
          </p:cNvSpPr>
          <p:nvPr>
            <p:ph type="hdr" sz="quarter"/>
          </p:nvPr>
        </p:nvSpPr>
        <p:spPr/>
        <p:txBody>
          <a:bodyPr/>
          <a:lstStyle/>
          <a:p>
            <a:r>
              <a:rPr lang="en-US"/>
              <a:t>Pneumatic Components</a:t>
            </a:r>
            <a:endParaRPr lang="en-US" dirty="0"/>
          </a:p>
        </p:txBody>
      </p:sp>
      <p:sp>
        <p:nvSpPr>
          <p:cNvPr id="4" name="Date Placeholder 3">
            <a:extLst>
              <a:ext uri="{FF2B5EF4-FFF2-40B4-BE49-F238E27FC236}">
                <a16:creationId xmlns:a16="http://schemas.microsoft.com/office/drawing/2014/main" id="{B9D7316C-5671-4B5F-98E7-AB9070B9DBD7}"/>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4 – Lesson 4.3 Agricultural Processing</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latin typeface="Arial" pitchFamily="34" charset="0"/>
              <a:cs typeface="Arial" pitchFamily="34" charset="0"/>
            </a:endParaRPr>
          </a:p>
        </p:txBody>
      </p:sp>
      <p:sp>
        <p:nvSpPr>
          <p:cNvPr id="9" name="Footer Placeholder 8">
            <a:extLst>
              <a:ext uri="{FF2B5EF4-FFF2-40B4-BE49-F238E27FC236}">
                <a16:creationId xmlns:a16="http://schemas.microsoft.com/office/drawing/2014/main" id="{4CF8CF12-F3D6-4302-8E56-DFD7E1ECE4C7}"/>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09B9CADB-FCB1-4500-BF6F-D87C5B7F9741}"/>
              </a:ext>
            </a:extLst>
          </p:cNvPr>
          <p:cNvSpPr>
            <a:spLocks noGrp="1"/>
          </p:cNvSpPr>
          <p:nvPr>
            <p:ph type="sldNum" sz="quarter" idx="5"/>
          </p:nvPr>
        </p:nvSpPr>
        <p:spPr/>
        <p:txBody>
          <a:bodyPr/>
          <a:lstStyle/>
          <a:p>
            <a:fld id="{36C789E7-B821-4804-81D0-B1DDBDB5FECC}" type="slidenum">
              <a:rPr lang="en-US" smtClean="0"/>
              <a:pPr/>
              <a:t>20</a:t>
            </a:fld>
            <a:endParaRPr lang="en-US" dirty="0"/>
          </a:p>
        </p:txBody>
      </p:sp>
      <p:sp>
        <p:nvSpPr>
          <p:cNvPr id="11" name="Header Placeholder 10">
            <a:extLst>
              <a:ext uri="{FF2B5EF4-FFF2-40B4-BE49-F238E27FC236}">
                <a16:creationId xmlns:a16="http://schemas.microsoft.com/office/drawing/2014/main" id="{DA7B5018-D1D3-44ED-9740-FBD554CF6A4C}"/>
              </a:ext>
            </a:extLst>
          </p:cNvPr>
          <p:cNvSpPr>
            <a:spLocks noGrp="1"/>
          </p:cNvSpPr>
          <p:nvPr>
            <p:ph type="hdr" sz="quarter"/>
          </p:nvPr>
        </p:nvSpPr>
        <p:spPr/>
        <p:txBody>
          <a:bodyPr/>
          <a:lstStyle/>
          <a:p>
            <a:r>
              <a:rPr lang="en-US"/>
              <a:t>Pneumatic Components</a:t>
            </a:r>
            <a:endParaRPr lang="en-US" dirty="0"/>
          </a:p>
        </p:txBody>
      </p:sp>
      <p:sp>
        <p:nvSpPr>
          <p:cNvPr id="4" name="Date Placeholder 3">
            <a:extLst>
              <a:ext uri="{FF2B5EF4-FFF2-40B4-BE49-F238E27FC236}">
                <a16:creationId xmlns:a16="http://schemas.microsoft.com/office/drawing/2014/main" id="{52C48B49-6A3D-4228-9008-FC8F2589B2D9}"/>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4 – Lesson 4.3 Agricultural Processing</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Pneumatic and hydraulic systems us fluid to transfer power within a machine. Components are very similar and operate the same way.</a:t>
            </a:r>
          </a:p>
        </p:txBody>
      </p:sp>
      <p:sp>
        <p:nvSpPr>
          <p:cNvPr id="4" name="Header Placeholder 3"/>
          <p:cNvSpPr>
            <a:spLocks noGrp="1"/>
          </p:cNvSpPr>
          <p:nvPr>
            <p:ph type="hdr" sz="quarter"/>
          </p:nvPr>
        </p:nvSpPr>
        <p:spPr/>
        <p:txBody>
          <a:bodyPr/>
          <a:lstStyle/>
          <a:p>
            <a:r>
              <a:rPr lang="en-US"/>
              <a:t>Pneumatic Components</a:t>
            </a:r>
            <a:endParaRPr lang="en-US" dirty="0"/>
          </a:p>
        </p:txBody>
      </p:sp>
      <p:sp>
        <p:nvSpPr>
          <p:cNvPr id="5" name="Date Placeholder 4"/>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4 – Lesson 4.3 Agricultural Processing</a:t>
            </a:r>
            <a:endParaRPr lang="en-US" dirty="0"/>
          </a:p>
        </p:txBody>
      </p:sp>
      <p:sp>
        <p:nvSpPr>
          <p:cNvPr id="6" name="Footer Placeholder 5"/>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7" name="Slide Number Placeholder 6"/>
          <p:cNvSpPr>
            <a:spLocks noGrp="1"/>
          </p:cNvSpPr>
          <p:nvPr>
            <p:ph type="sldNum" sz="quarter" idx="5"/>
          </p:nvPr>
        </p:nvSpPr>
        <p:spPr/>
        <p:txBody>
          <a:bodyPr/>
          <a:lstStyle/>
          <a:p>
            <a:fld id="{36C789E7-B821-4804-81D0-B1DDBDB5FECC}" type="slidenum">
              <a:rPr lang="en-US" smtClean="0"/>
              <a:pPr/>
              <a:t>3</a:t>
            </a:fld>
            <a:endParaRPr lang="en-US" dirty="0"/>
          </a:p>
        </p:txBody>
      </p:sp>
    </p:spTree>
    <p:extLst>
      <p:ext uri="{BB962C8B-B14F-4D97-AF65-F5344CB8AC3E}">
        <p14:creationId xmlns:p14="http://schemas.microsoft.com/office/powerpoint/2010/main" val="41636868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Pneumatic systems have a wide array of uses in industry and have some of the same advantages over other types of mechanical systems.</a:t>
            </a:r>
          </a:p>
        </p:txBody>
      </p:sp>
      <p:sp>
        <p:nvSpPr>
          <p:cNvPr id="9" name="Footer Placeholder 8">
            <a:extLst>
              <a:ext uri="{FF2B5EF4-FFF2-40B4-BE49-F238E27FC236}">
                <a16:creationId xmlns:a16="http://schemas.microsoft.com/office/drawing/2014/main" id="{D55CCF23-7C11-435D-A9BA-095D591D2C19}"/>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9ABF2F4A-79DA-48ED-8840-8BB80DC32AF1}"/>
              </a:ext>
            </a:extLst>
          </p:cNvPr>
          <p:cNvSpPr>
            <a:spLocks noGrp="1"/>
          </p:cNvSpPr>
          <p:nvPr>
            <p:ph type="sldNum" sz="quarter" idx="5"/>
          </p:nvPr>
        </p:nvSpPr>
        <p:spPr/>
        <p:txBody>
          <a:bodyPr/>
          <a:lstStyle/>
          <a:p>
            <a:fld id="{36C789E7-B821-4804-81D0-B1DDBDB5FECC}" type="slidenum">
              <a:rPr lang="en-US" smtClean="0"/>
              <a:pPr/>
              <a:t>4</a:t>
            </a:fld>
            <a:endParaRPr lang="en-US" dirty="0"/>
          </a:p>
        </p:txBody>
      </p:sp>
      <p:sp>
        <p:nvSpPr>
          <p:cNvPr id="11" name="Header Placeholder 10">
            <a:extLst>
              <a:ext uri="{FF2B5EF4-FFF2-40B4-BE49-F238E27FC236}">
                <a16:creationId xmlns:a16="http://schemas.microsoft.com/office/drawing/2014/main" id="{535564D0-D949-43C9-A352-EE2D4954030B}"/>
              </a:ext>
            </a:extLst>
          </p:cNvPr>
          <p:cNvSpPr>
            <a:spLocks noGrp="1"/>
          </p:cNvSpPr>
          <p:nvPr>
            <p:ph type="hdr" sz="quarter"/>
          </p:nvPr>
        </p:nvSpPr>
        <p:spPr/>
        <p:txBody>
          <a:bodyPr/>
          <a:lstStyle/>
          <a:p>
            <a:r>
              <a:rPr lang="en-US"/>
              <a:t>Pneumatic Components</a:t>
            </a:r>
            <a:endParaRPr lang="en-US" dirty="0"/>
          </a:p>
        </p:txBody>
      </p:sp>
      <p:sp>
        <p:nvSpPr>
          <p:cNvPr id="4" name="Date Placeholder 3">
            <a:extLst>
              <a:ext uri="{FF2B5EF4-FFF2-40B4-BE49-F238E27FC236}">
                <a16:creationId xmlns:a16="http://schemas.microsoft.com/office/drawing/2014/main" id="{3FC109F6-D1DF-46A6-ACE2-42B686FA51E4}"/>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4 – Lesson 4.3 Agricultural Processing</a:t>
            </a:r>
            <a:endParaRPr lang="en-US" dirty="0"/>
          </a:p>
        </p:txBody>
      </p:sp>
    </p:spTree>
    <p:extLst>
      <p:ext uri="{BB962C8B-B14F-4D97-AF65-F5344CB8AC3E}">
        <p14:creationId xmlns:p14="http://schemas.microsoft.com/office/powerpoint/2010/main" val="42701645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Pneumatic systems use compressors to create the pressure within the system. The compressed air is stored in a reservoir tank called an accumulator. A valve called a regulator controls the pressure of the fluid released into the system. The images in the slide show a physical example of an accumulator and regulator you will use during this lesson.</a:t>
            </a:r>
          </a:p>
        </p:txBody>
      </p:sp>
      <p:sp>
        <p:nvSpPr>
          <p:cNvPr id="9" name="Footer Placeholder 8">
            <a:extLst>
              <a:ext uri="{FF2B5EF4-FFF2-40B4-BE49-F238E27FC236}">
                <a16:creationId xmlns:a16="http://schemas.microsoft.com/office/drawing/2014/main" id="{62C0BB0F-7812-4669-ACE1-E7A327CDBE19}"/>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558931A0-542F-4AD8-AFBE-EF5466D52AD1}"/>
              </a:ext>
            </a:extLst>
          </p:cNvPr>
          <p:cNvSpPr>
            <a:spLocks noGrp="1"/>
          </p:cNvSpPr>
          <p:nvPr>
            <p:ph type="sldNum" sz="quarter" idx="5"/>
          </p:nvPr>
        </p:nvSpPr>
        <p:spPr/>
        <p:txBody>
          <a:bodyPr/>
          <a:lstStyle/>
          <a:p>
            <a:fld id="{36C789E7-B821-4804-81D0-B1DDBDB5FECC}" type="slidenum">
              <a:rPr lang="en-US" smtClean="0"/>
              <a:pPr/>
              <a:t>5</a:t>
            </a:fld>
            <a:endParaRPr lang="en-US" dirty="0"/>
          </a:p>
        </p:txBody>
      </p:sp>
      <p:sp>
        <p:nvSpPr>
          <p:cNvPr id="11" name="Header Placeholder 10">
            <a:extLst>
              <a:ext uri="{FF2B5EF4-FFF2-40B4-BE49-F238E27FC236}">
                <a16:creationId xmlns:a16="http://schemas.microsoft.com/office/drawing/2014/main" id="{9103B91F-75B0-415F-9C0B-3C9E8D4445B6}"/>
              </a:ext>
            </a:extLst>
          </p:cNvPr>
          <p:cNvSpPr>
            <a:spLocks noGrp="1"/>
          </p:cNvSpPr>
          <p:nvPr>
            <p:ph type="hdr" sz="quarter"/>
          </p:nvPr>
        </p:nvSpPr>
        <p:spPr/>
        <p:txBody>
          <a:bodyPr/>
          <a:lstStyle/>
          <a:p>
            <a:r>
              <a:rPr lang="en-US"/>
              <a:t>Pneumatic Components</a:t>
            </a:r>
            <a:endParaRPr lang="en-US" dirty="0"/>
          </a:p>
        </p:txBody>
      </p:sp>
      <p:sp>
        <p:nvSpPr>
          <p:cNvPr id="4" name="Date Placeholder 3">
            <a:extLst>
              <a:ext uri="{FF2B5EF4-FFF2-40B4-BE49-F238E27FC236}">
                <a16:creationId xmlns:a16="http://schemas.microsoft.com/office/drawing/2014/main" id="{6CBDC6F6-2516-43EB-845A-F8B6E7A9928F}"/>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4 – Lesson 4.3 Agricultural Processing</a:t>
            </a:r>
            <a:endParaRPr lang="en-US" dirty="0"/>
          </a:p>
        </p:txBody>
      </p:sp>
    </p:spTree>
    <p:extLst>
      <p:ext uri="{BB962C8B-B14F-4D97-AF65-F5344CB8AC3E}">
        <p14:creationId xmlns:p14="http://schemas.microsoft.com/office/powerpoint/2010/main" val="2231021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Specific images and shapes are used to represent pneumatic components in a drawing called a schematic. The systems you will construct in this lesson will have a separate accumulator, regulator, and pressure gauge represented by the symbols shown in this slide.</a:t>
            </a:r>
          </a:p>
        </p:txBody>
      </p:sp>
      <p:sp>
        <p:nvSpPr>
          <p:cNvPr id="9" name="Footer Placeholder 8">
            <a:extLst>
              <a:ext uri="{FF2B5EF4-FFF2-40B4-BE49-F238E27FC236}">
                <a16:creationId xmlns:a16="http://schemas.microsoft.com/office/drawing/2014/main" id="{28CEED0F-BD19-490A-BF21-31588CEA7F0E}"/>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96F9DA43-B4F1-43D8-AFE4-39F7C05D0621}"/>
              </a:ext>
            </a:extLst>
          </p:cNvPr>
          <p:cNvSpPr>
            <a:spLocks noGrp="1"/>
          </p:cNvSpPr>
          <p:nvPr>
            <p:ph type="sldNum" sz="quarter" idx="5"/>
          </p:nvPr>
        </p:nvSpPr>
        <p:spPr/>
        <p:txBody>
          <a:bodyPr/>
          <a:lstStyle/>
          <a:p>
            <a:fld id="{36C789E7-B821-4804-81D0-B1DDBDB5FECC}" type="slidenum">
              <a:rPr lang="en-US" smtClean="0"/>
              <a:pPr/>
              <a:t>6</a:t>
            </a:fld>
            <a:endParaRPr lang="en-US" dirty="0"/>
          </a:p>
        </p:txBody>
      </p:sp>
      <p:sp>
        <p:nvSpPr>
          <p:cNvPr id="11" name="Header Placeholder 10">
            <a:extLst>
              <a:ext uri="{FF2B5EF4-FFF2-40B4-BE49-F238E27FC236}">
                <a16:creationId xmlns:a16="http://schemas.microsoft.com/office/drawing/2014/main" id="{56BD0698-4918-403F-A5EB-F6EA26A19AAA}"/>
              </a:ext>
            </a:extLst>
          </p:cNvPr>
          <p:cNvSpPr>
            <a:spLocks noGrp="1"/>
          </p:cNvSpPr>
          <p:nvPr>
            <p:ph type="hdr" sz="quarter"/>
          </p:nvPr>
        </p:nvSpPr>
        <p:spPr/>
        <p:txBody>
          <a:bodyPr/>
          <a:lstStyle/>
          <a:p>
            <a:r>
              <a:rPr lang="en-US"/>
              <a:t>Pneumatic Components</a:t>
            </a:r>
            <a:endParaRPr lang="en-US" dirty="0"/>
          </a:p>
        </p:txBody>
      </p:sp>
      <p:sp>
        <p:nvSpPr>
          <p:cNvPr id="4" name="Date Placeholder 3">
            <a:extLst>
              <a:ext uri="{FF2B5EF4-FFF2-40B4-BE49-F238E27FC236}">
                <a16:creationId xmlns:a16="http://schemas.microsoft.com/office/drawing/2014/main" id="{C9A1BC69-325A-4BAD-A6F3-CD31110970B6}"/>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4 – Lesson 4.3 Agricultural Processing</a:t>
            </a:r>
            <a:endParaRPr lang="en-US" dirty="0"/>
          </a:p>
        </p:txBody>
      </p:sp>
    </p:spTree>
    <p:extLst>
      <p:ext uri="{BB962C8B-B14F-4D97-AF65-F5344CB8AC3E}">
        <p14:creationId xmlns:p14="http://schemas.microsoft.com/office/powerpoint/2010/main" val="41840288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two main types of actuators in a pneumatic system are motors and cylinders. The two common cylinders are double acting and single acting. Double acting have fluid controlling extension and retraction of the cylinder rod. A single acting cylinder has fluid controlling one direction and a load such as a weight or spring controlling the other direction.</a:t>
            </a:r>
          </a:p>
        </p:txBody>
      </p:sp>
      <p:sp>
        <p:nvSpPr>
          <p:cNvPr id="9" name="Footer Placeholder 8">
            <a:extLst>
              <a:ext uri="{FF2B5EF4-FFF2-40B4-BE49-F238E27FC236}">
                <a16:creationId xmlns:a16="http://schemas.microsoft.com/office/drawing/2014/main" id="{DFC29B9B-F2C9-4E44-B011-34784370B350}"/>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1D3DF125-8F70-4110-863E-D339D230F5D7}"/>
              </a:ext>
            </a:extLst>
          </p:cNvPr>
          <p:cNvSpPr>
            <a:spLocks noGrp="1"/>
          </p:cNvSpPr>
          <p:nvPr>
            <p:ph type="sldNum" sz="quarter" idx="5"/>
          </p:nvPr>
        </p:nvSpPr>
        <p:spPr/>
        <p:txBody>
          <a:bodyPr/>
          <a:lstStyle/>
          <a:p>
            <a:fld id="{36C789E7-B821-4804-81D0-B1DDBDB5FECC}" type="slidenum">
              <a:rPr lang="en-US" smtClean="0"/>
              <a:pPr/>
              <a:t>7</a:t>
            </a:fld>
            <a:endParaRPr lang="en-US" dirty="0"/>
          </a:p>
        </p:txBody>
      </p:sp>
      <p:sp>
        <p:nvSpPr>
          <p:cNvPr id="11" name="Header Placeholder 10">
            <a:extLst>
              <a:ext uri="{FF2B5EF4-FFF2-40B4-BE49-F238E27FC236}">
                <a16:creationId xmlns:a16="http://schemas.microsoft.com/office/drawing/2014/main" id="{B0FFD6BD-C63E-4E55-86AD-72AE80CBF526}"/>
              </a:ext>
            </a:extLst>
          </p:cNvPr>
          <p:cNvSpPr>
            <a:spLocks noGrp="1"/>
          </p:cNvSpPr>
          <p:nvPr>
            <p:ph type="hdr" sz="quarter"/>
          </p:nvPr>
        </p:nvSpPr>
        <p:spPr/>
        <p:txBody>
          <a:bodyPr/>
          <a:lstStyle/>
          <a:p>
            <a:r>
              <a:rPr lang="en-US"/>
              <a:t>Pneumatic Components</a:t>
            </a:r>
            <a:endParaRPr lang="en-US" dirty="0"/>
          </a:p>
        </p:txBody>
      </p:sp>
      <p:sp>
        <p:nvSpPr>
          <p:cNvPr id="4" name="Date Placeholder 3">
            <a:extLst>
              <a:ext uri="{FF2B5EF4-FFF2-40B4-BE49-F238E27FC236}">
                <a16:creationId xmlns:a16="http://schemas.microsoft.com/office/drawing/2014/main" id="{7D02E338-CBDA-4B5C-98C5-0D313C1EB02E}"/>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4 – Lesson 4.3 Agricultural Processing</a:t>
            </a:r>
            <a:endParaRPr lang="en-US" dirty="0"/>
          </a:p>
        </p:txBody>
      </p:sp>
    </p:spTree>
    <p:extLst>
      <p:ext uri="{BB962C8B-B14F-4D97-AF65-F5344CB8AC3E}">
        <p14:creationId xmlns:p14="http://schemas.microsoft.com/office/powerpoint/2010/main" val="40561271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the schematic symbols for cylinder types shown on the slide. Note the short lines on top of the cylinders representing the ports for hose connections. A single acting cylinder uses air pressure for linear movement in one direction and another type of force such as gravity or a spring in the other direction. </a:t>
            </a:r>
            <a:r>
              <a:rPr lang="en-US"/>
              <a:t>A double acting </a:t>
            </a:r>
            <a:r>
              <a:rPr lang="en-US" dirty="0"/>
              <a:t>cylinder’s extension and retraction movements are controlled by air pressure.</a:t>
            </a:r>
          </a:p>
        </p:txBody>
      </p:sp>
      <p:sp>
        <p:nvSpPr>
          <p:cNvPr id="9" name="Footer Placeholder 8">
            <a:extLst>
              <a:ext uri="{FF2B5EF4-FFF2-40B4-BE49-F238E27FC236}">
                <a16:creationId xmlns:a16="http://schemas.microsoft.com/office/drawing/2014/main" id="{68EC307C-A4A3-4CDE-AA78-E007444BDF86}"/>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385149F5-CBBB-436E-96EF-0748B6AE1E05}"/>
              </a:ext>
            </a:extLst>
          </p:cNvPr>
          <p:cNvSpPr>
            <a:spLocks noGrp="1"/>
          </p:cNvSpPr>
          <p:nvPr>
            <p:ph type="sldNum" sz="quarter" idx="5"/>
          </p:nvPr>
        </p:nvSpPr>
        <p:spPr/>
        <p:txBody>
          <a:bodyPr/>
          <a:lstStyle/>
          <a:p>
            <a:fld id="{36C789E7-B821-4804-81D0-B1DDBDB5FECC}" type="slidenum">
              <a:rPr lang="en-US" smtClean="0"/>
              <a:pPr/>
              <a:t>8</a:t>
            </a:fld>
            <a:endParaRPr lang="en-US" dirty="0"/>
          </a:p>
        </p:txBody>
      </p:sp>
      <p:sp>
        <p:nvSpPr>
          <p:cNvPr id="11" name="Header Placeholder 10">
            <a:extLst>
              <a:ext uri="{FF2B5EF4-FFF2-40B4-BE49-F238E27FC236}">
                <a16:creationId xmlns:a16="http://schemas.microsoft.com/office/drawing/2014/main" id="{49213DE7-F74A-49C1-A7A7-1BFDDFCF5464}"/>
              </a:ext>
            </a:extLst>
          </p:cNvPr>
          <p:cNvSpPr>
            <a:spLocks noGrp="1"/>
          </p:cNvSpPr>
          <p:nvPr>
            <p:ph type="hdr" sz="quarter"/>
          </p:nvPr>
        </p:nvSpPr>
        <p:spPr/>
        <p:txBody>
          <a:bodyPr/>
          <a:lstStyle/>
          <a:p>
            <a:r>
              <a:rPr lang="en-US"/>
              <a:t>Pneumatic Components</a:t>
            </a:r>
            <a:endParaRPr lang="en-US" dirty="0"/>
          </a:p>
        </p:txBody>
      </p:sp>
      <p:sp>
        <p:nvSpPr>
          <p:cNvPr id="4" name="Date Placeholder 3">
            <a:extLst>
              <a:ext uri="{FF2B5EF4-FFF2-40B4-BE49-F238E27FC236}">
                <a16:creationId xmlns:a16="http://schemas.microsoft.com/office/drawing/2014/main" id="{22BDED4F-5BFC-4792-AF59-062FEF0ACEE7}"/>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4 – Lesson 4.3 Agricultural Processing</a:t>
            </a:r>
            <a:endParaRPr lang="en-US" dirty="0"/>
          </a:p>
        </p:txBody>
      </p:sp>
    </p:spTree>
    <p:extLst>
      <p:ext uri="{BB962C8B-B14F-4D97-AF65-F5344CB8AC3E}">
        <p14:creationId xmlns:p14="http://schemas.microsoft.com/office/powerpoint/2010/main" val="24507025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Valves control the direction, flow, and pressure of fluid in a system. A valve’s internal passages guide air in the direction need to control a cylinder or motor.</a:t>
            </a:r>
          </a:p>
          <a:p>
            <a:endParaRPr lang="en-US" dirty="0"/>
          </a:p>
        </p:txBody>
      </p:sp>
      <p:sp>
        <p:nvSpPr>
          <p:cNvPr id="9" name="Footer Placeholder 8">
            <a:extLst>
              <a:ext uri="{FF2B5EF4-FFF2-40B4-BE49-F238E27FC236}">
                <a16:creationId xmlns:a16="http://schemas.microsoft.com/office/drawing/2014/main" id="{2044AAC5-FFDA-4D48-9033-052C3A284B3F}"/>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F4DF44BD-4145-4705-9ECC-85E724F49701}"/>
              </a:ext>
            </a:extLst>
          </p:cNvPr>
          <p:cNvSpPr>
            <a:spLocks noGrp="1"/>
          </p:cNvSpPr>
          <p:nvPr>
            <p:ph type="sldNum" sz="quarter" idx="5"/>
          </p:nvPr>
        </p:nvSpPr>
        <p:spPr/>
        <p:txBody>
          <a:bodyPr/>
          <a:lstStyle/>
          <a:p>
            <a:fld id="{36C789E7-B821-4804-81D0-B1DDBDB5FECC}" type="slidenum">
              <a:rPr lang="en-US" smtClean="0"/>
              <a:pPr/>
              <a:t>9</a:t>
            </a:fld>
            <a:endParaRPr lang="en-US" dirty="0"/>
          </a:p>
        </p:txBody>
      </p:sp>
      <p:sp>
        <p:nvSpPr>
          <p:cNvPr id="11" name="Header Placeholder 10">
            <a:extLst>
              <a:ext uri="{FF2B5EF4-FFF2-40B4-BE49-F238E27FC236}">
                <a16:creationId xmlns:a16="http://schemas.microsoft.com/office/drawing/2014/main" id="{F154F3C1-F6DB-4A75-BBD2-AC83B14DE632}"/>
              </a:ext>
            </a:extLst>
          </p:cNvPr>
          <p:cNvSpPr>
            <a:spLocks noGrp="1"/>
          </p:cNvSpPr>
          <p:nvPr>
            <p:ph type="hdr" sz="quarter"/>
          </p:nvPr>
        </p:nvSpPr>
        <p:spPr/>
        <p:txBody>
          <a:bodyPr/>
          <a:lstStyle/>
          <a:p>
            <a:r>
              <a:rPr lang="en-US"/>
              <a:t>Pneumatic Components</a:t>
            </a:r>
            <a:endParaRPr lang="en-US" dirty="0"/>
          </a:p>
        </p:txBody>
      </p:sp>
      <p:sp>
        <p:nvSpPr>
          <p:cNvPr id="4" name="Date Placeholder 3">
            <a:extLst>
              <a:ext uri="{FF2B5EF4-FFF2-40B4-BE49-F238E27FC236}">
                <a16:creationId xmlns:a16="http://schemas.microsoft.com/office/drawing/2014/main" id="{066C27B4-5CFE-4F55-B4E6-E239AD39E8FB}"/>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4 – Lesson 4.3 Agricultural Processing</a:t>
            </a:r>
            <a:endParaRPr lang="en-US" dirty="0"/>
          </a:p>
        </p:txBody>
      </p:sp>
    </p:spTree>
    <p:extLst>
      <p:ext uri="{BB962C8B-B14F-4D97-AF65-F5344CB8AC3E}">
        <p14:creationId xmlns:p14="http://schemas.microsoft.com/office/powerpoint/2010/main" val="20761721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1104900" y="4800600"/>
            <a:ext cx="11074400" cy="523220"/>
          </a:xfrm>
          <a:prstGeom prst="rect">
            <a:avLst/>
          </a:prstGeom>
          <a:solidFill>
            <a:srgbClr val="A50021"/>
          </a:solidFill>
          <a:ln w="9525">
            <a:noFill/>
            <a:miter lim="800000"/>
            <a:headEnd/>
            <a:tailEnd/>
          </a:ln>
          <a:effectLst/>
        </p:spPr>
        <p:txBody>
          <a:bodyPr wrap="square">
            <a:spAutoFit/>
          </a:bodyPr>
          <a:lstStyle/>
          <a:p>
            <a:pPr marL="0" marR="0" lvl="0" indent="0" algn="ctr" defTabSz="914377"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rPr>
              <a:t>Mechanical Systems in Agriculture</a:t>
            </a:r>
          </a:p>
        </p:txBody>
      </p:sp>
      <p:pic>
        <p:nvPicPr>
          <p:cNvPr id="3" name="Picture 2">
            <a:extLst>
              <a:ext uri="{FF2B5EF4-FFF2-40B4-BE49-F238E27FC236}">
                <a16:creationId xmlns:a16="http://schemas.microsoft.com/office/drawing/2014/main" id="{949AD482-ED28-46DD-842E-0B7D7AEA3B1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39205" y="1143000"/>
            <a:ext cx="6513589" cy="3288799"/>
          </a:xfrm>
          <a:prstGeom prst="rect">
            <a:avLst/>
          </a:prstGeom>
        </p:spPr>
      </p:pic>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endParaRPr lang="en-US" dirty="0"/>
          </a:p>
        </p:txBody>
      </p:sp>
      <p:sp>
        <p:nvSpPr>
          <p:cNvPr id="3" name="Text Placeholder 2"/>
          <p:cNvSpPr>
            <a:spLocks noGrp="1"/>
          </p:cNvSpPr>
          <p:nvPr>
            <p:ph type="body" idx="1"/>
          </p:nvPr>
        </p:nvSpPr>
        <p:spPr>
          <a:xfrm>
            <a:off x="941855" y="289174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09600" y="1828802"/>
            <a:ext cx="53848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828801"/>
            <a:ext cx="53848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ferenc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737601" y="6356355"/>
            <a:ext cx="2854179" cy="365125"/>
          </a:xfrm>
        </p:spPr>
        <p:txBody>
          <a:bodyPr/>
          <a:lstStyle/>
          <a:p>
            <a:fld id="{4B98D9DB-9F03-49E4-BBAA-20DA05506B06}" type="slidenum">
              <a:rPr lang="en-US" smtClean="0"/>
              <a:t>‹#›</a:t>
            </a:fld>
            <a:endParaRPr lang="en-US"/>
          </a:p>
        </p:txBody>
      </p:sp>
      <p:sp>
        <p:nvSpPr>
          <p:cNvPr id="5" name="Content Placeholder 3"/>
          <p:cNvSpPr>
            <a:spLocks noGrp="1"/>
          </p:cNvSpPr>
          <p:nvPr>
            <p:ph idx="1"/>
          </p:nvPr>
        </p:nvSpPr>
        <p:spPr>
          <a:xfrm>
            <a:off x="637737" y="1857380"/>
            <a:ext cx="10954043" cy="4319587"/>
          </a:xfrm>
        </p:spPr>
        <p:txBody>
          <a:bodyPr/>
          <a:lstStyle/>
          <a:p>
            <a:pPr lvl="0"/>
            <a:r>
              <a:rPr lang="en-US"/>
              <a:t>Edit Master text styles</a:t>
            </a:r>
          </a:p>
          <a:p>
            <a:pPr lvl="1"/>
            <a:r>
              <a:rPr lang="en-US"/>
              <a:t>Second level</a:t>
            </a:r>
          </a:p>
        </p:txBody>
      </p:sp>
      <p:sp>
        <p:nvSpPr>
          <p:cNvPr id="6" name="Title 1"/>
          <p:cNvSpPr>
            <a:spLocks noGrp="1"/>
          </p:cNvSpPr>
          <p:nvPr>
            <p:ph type="title"/>
          </p:nvPr>
        </p:nvSpPr>
        <p:spPr>
          <a:xfrm>
            <a:off x="637737" y="365131"/>
            <a:ext cx="10954043" cy="877887"/>
          </a:xfrm>
        </p:spPr>
        <p:txBody>
          <a:bodyPr/>
          <a:lstStyle/>
          <a:p>
            <a:r>
              <a:rPr lang="en-US"/>
              <a:t>Click to edit Master title style</a:t>
            </a:r>
            <a:endParaRPr lang="en-US" dirty="0"/>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0842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09600" y="1770776"/>
            <a:ext cx="10972800" cy="44093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1117600" y="1396181"/>
            <a:ext cx="11074400" cy="369332"/>
          </a:xfrm>
          <a:prstGeom prst="rect">
            <a:avLst/>
          </a:prstGeom>
          <a:solidFill>
            <a:srgbClr val="A50021"/>
          </a:solidFill>
          <a:ln w="9525">
            <a:noFill/>
            <a:miter lim="800000"/>
            <a:headEnd/>
            <a:tailEnd/>
          </a:ln>
          <a:effectLst/>
        </p:spPr>
        <p:txBody>
          <a:bodyPr>
            <a:spAutoFit/>
          </a:bodyPr>
          <a:lstStyle/>
          <a:p>
            <a:pPr marL="0" marR="0" lvl="0" indent="0" defTabSz="914377"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5" name="Picture 4">
            <a:extLst>
              <a:ext uri="{FF2B5EF4-FFF2-40B4-BE49-F238E27FC236}">
                <a16:creationId xmlns:a16="http://schemas.microsoft.com/office/drawing/2014/main" id="{29165798-A768-4639-A7FB-0AE54A141EE6}"/>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875520" y="6355080"/>
            <a:ext cx="1384541" cy="3657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5" r:id="rId5"/>
  </p:sldLayoutIdLst>
  <p:hf sldNum="0" hdr="0" ftr="0" dt="0"/>
  <p:txStyles>
    <p:titleStyle>
      <a:lvl1pPr algn="ctr" defTabSz="914377"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891" indent="-342891" algn="l" defTabSz="914377"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32" indent="-285744" algn="l" defTabSz="914377"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2971" indent="-228594" algn="l" defTabSz="914377"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160" indent="-228594" algn="l" defTabSz="914377"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349" indent="-228594" algn="l" defTabSz="914377"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7" Type="http://schemas.microsoft.com/office/2007/relationships/hdphoto" Target="../media/hdphoto4.wdp"/><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7.jpg"/><Relationship Id="rId4" Type="http://schemas.openxmlformats.org/officeDocument/2006/relationships/image" Target="../media/image16.jpg"/></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7.jpg"/></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5.jpg"/></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5.jp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hyperlink" Target="https://www.automationdirect.com/pneumatics/misc/circuit_symbols"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hyperlink" Target="http://www.nfpa.com/fluidpower/fluidpoweradvantages.aspx"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5.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microsoft.com/office/2007/relationships/hdphoto" Target="../media/hdphoto4.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C0F38-1516-49F9-BB1A-737BE340F754}"/>
              </a:ext>
            </a:extLst>
          </p:cNvPr>
          <p:cNvSpPr>
            <a:spLocks noGrp="1"/>
          </p:cNvSpPr>
          <p:nvPr>
            <p:ph type="title"/>
          </p:nvPr>
        </p:nvSpPr>
        <p:spPr/>
        <p:txBody>
          <a:bodyPr/>
          <a:lstStyle/>
          <a:p>
            <a:r>
              <a:rPr lang="en-US" dirty="0"/>
              <a:t>Valves</a:t>
            </a:r>
          </a:p>
        </p:txBody>
      </p:sp>
      <p:pic>
        <p:nvPicPr>
          <p:cNvPr id="6" name="Content Placeholder 5">
            <a:extLst>
              <a:ext uri="{FF2B5EF4-FFF2-40B4-BE49-F238E27FC236}">
                <a16:creationId xmlns:a16="http://schemas.microsoft.com/office/drawing/2014/main" id="{C27714C3-AD9B-4E02-8924-EFCF1AB22B21}"/>
              </a:ext>
            </a:extLst>
          </p:cNvPr>
          <p:cNvPicPr>
            <a:picLocks noGrp="1" noChangeAspect="1"/>
          </p:cNvPicPr>
          <p:nvPr>
            <p:ph sz="half" idx="2"/>
          </p:nvPr>
        </p:nvPicPr>
        <p:blipFill rotWithShape="1">
          <a:blip r:embed="rId3"/>
          <a:srcRect l="8181" t="18000"/>
          <a:stretch/>
        </p:blipFill>
        <p:spPr>
          <a:xfrm>
            <a:off x="6869724" y="2411246"/>
            <a:ext cx="2815683" cy="1143000"/>
          </a:xfrm>
          <a:prstGeom prst="rect">
            <a:avLst/>
          </a:prstGeom>
        </p:spPr>
      </p:pic>
      <p:pic>
        <p:nvPicPr>
          <p:cNvPr id="1026" name="Picture 2" descr="Flow Control, 1 direction">
            <a:extLst>
              <a:ext uri="{FF2B5EF4-FFF2-40B4-BE49-F238E27FC236}">
                <a16:creationId xmlns:a16="http://schemas.microsoft.com/office/drawing/2014/main" id="{D66B3BE1-0207-40C2-B63A-D4D4DEA1E1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1" y="4314577"/>
            <a:ext cx="2815683" cy="1279856"/>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6">
            <a:extLst>
              <a:ext uri="{FF2B5EF4-FFF2-40B4-BE49-F238E27FC236}">
                <a16:creationId xmlns:a16="http://schemas.microsoft.com/office/drawing/2014/main" id="{1C45989A-37F4-43AF-BF7D-9A90CCD7509C}"/>
              </a:ext>
            </a:extLst>
          </p:cNvPr>
          <p:cNvSpPr>
            <a:spLocks noGrp="1"/>
          </p:cNvSpPr>
          <p:nvPr>
            <p:ph sz="half" idx="1"/>
          </p:nvPr>
        </p:nvSpPr>
        <p:spPr>
          <a:xfrm>
            <a:off x="685800" y="1828801"/>
            <a:ext cx="6553200" cy="4525963"/>
          </a:xfrm>
        </p:spPr>
        <p:txBody>
          <a:bodyPr>
            <a:normAutofit/>
          </a:bodyPr>
          <a:lstStyle/>
          <a:p>
            <a:pPr marL="0" indent="0">
              <a:buNone/>
            </a:pPr>
            <a:r>
              <a:rPr lang="en-US" sz="3200" dirty="0"/>
              <a:t>Check valves</a:t>
            </a:r>
          </a:p>
          <a:p>
            <a:r>
              <a:rPr lang="en-US" sz="3200" dirty="0"/>
              <a:t>Allow flow in one direction</a:t>
            </a:r>
          </a:p>
          <a:p>
            <a:endParaRPr lang="en-US" sz="3200" dirty="0"/>
          </a:p>
          <a:p>
            <a:pPr marL="0" indent="0">
              <a:buNone/>
            </a:pPr>
            <a:r>
              <a:rPr lang="en-US" sz="3200" dirty="0"/>
              <a:t>Flow control valves</a:t>
            </a:r>
          </a:p>
          <a:p>
            <a:r>
              <a:rPr lang="en-US" sz="3200" dirty="0"/>
              <a:t>Control the rate of fluid flow</a:t>
            </a:r>
          </a:p>
          <a:p>
            <a:r>
              <a:rPr lang="en-US" sz="3200" dirty="0"/>
              <a:t>Allow flow in one direction</a:t>
            </a:r>
          </a:p>
          <a:p>
            <a:pPr marL="0" indent="0">
              <a:buNone/>
            </a:pPr>
            <a:endParaRPr lang="en-US" sz="3200" dirty="0"/>
          </a:p>
          <a:p>
            <a:pPr marL="0" indent="0">
              <a:buNone/>
            </a:pPr>
            <a:endParaRPr lang="en-US" sz="3200" dirty="0"/>
          </a:p>
        </p:txBody>
      </p:sp>
    </p:spTree>
    <p:extLst>
      <p:ext uri="{BB962C8B-B14F-4D97-AF65-F5344CB8AC3E}">
        <p14:creationId xmlns:p14="http://schemas.microsoft.com/office/powerpoint/2010/main" val="29967299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7BEC4A-FE0A-4ED1-9B8A-9454EA1D380A}"/>
              </a:ext>
            </a:extLst>
          </p:cNvPr>
          <p:cNvSpPr>
            <a:spLocks noGrp="1"/>
          </p:cNvSpPr>
          <p:nvPr>
            <p:ph type="title"/>
          </p:nvPr>
        </p:nvSpPr>
        <p:spPr/>
        <p:txBody>
          <a:bodyPr/>
          <a:lstStyle/>
          <a:p>
            <a:r>
              <a:rPr lang="en-US" dirty="0"/>
              <a:t>Directional Control Valves</a:t>
            </a:r>
          </a:p>
        </p:txBody>
      </p:sp>
      <p:sp>
        <p:nvSpPr>
          <p:cNvPr id="3" name="Content Placeholder 2">
            <a:extLst>
              <a:ext uri="{FF2B5EF4-FFF2-40B4-BE49-F238E27FC236}">
                <a16:creationId xmlns:a16="http://schemas.microsoft.com/office/drawing/2014/main" id="{78B96DD1-D599-4BB0-87DA-3904742D63F2}"/>
              </a:ext>
            </a:extLst>
          </p:cNvPr>
          <p:cNvSpPr>
            <a:spLocks noGrp="1"/>
          </p:cNvSpPr>
          <p:nvPr>
            <p:ph sz="half" idx="1"/>
          </p:nvPr>
        </p:nvSpPr>
        <p:spPr>
          <a:xfrm>
            <a:off x="685800" y="1828801"/>
            <a:ext cx="7162800" cy="4525963"/>
          </a:xfrm>
        </p:spPr>
        <p:txBody>
          <a:bodyPr>
            <a:noAutofit/>
          </a:bodyPr>
          <a:lstStyle/>
          <a:p>
            <a:r>
              <a:rPr lang="en-US" sz="3200" dirty="0"/>
              <a:t>Redirect fluid flow in a system </a:t>
            </a:r>
          </a:p>
          <a:p>
            <a:r>
              <a:rPr lang="en-US" sz="3200" dirty="0"/>
              <a:t>Four components</a:t>
            </a:r>
          </a:p>
          <a:p>
            <a:pPr lvl="1"/>
            <a:r>
              <a:rPr lang="en-US" sz="3200" dirty="0"/>
              <a:t>Valve actuators</a:t>
            </a:r>
          </a:p>
          <a:p>
            <a:pPr lvl="1"/>
            <a:r>
              <a:rPr lang="en-US" sz="3200" dirty="0"/>
              <a:t>Positions</a:t>
            </a:r>
          </a:p>
          <a:p>
            <a:pPr lvl="1"/>
            <a:r>
              <a:rPr lang="en-US" sz="3200" dirty="0"/>
              <a:t>Ports</a:t>
            </a:r>
          </a:p>
          <a:p>
            <a:pPr lvl="1"/>
            <a:r>
              <a:rPr lang="en-US" sz="3200" dirty="0"/>
              <a:t>Ways</a:t>
            </a:r>
          </a:p>
        </p:txBody>
      </p:sp>
      <p:pic>
        <p:nvPicPr>
          <p:cNvPr id="6" name="Content Placeholder 8" descr="A picture containing wall, indoor, kitchen, table&#10;&#10;Description generated with very high confidence">
            <a:extLst>
              <a:ext uri="{FF2B5EF4-FFF2-40B4-BE49-F238E27FC236}">
                <a16:creationId xmlns:a16="http://schemas.microsoft.com/office/drawing/2014/main" id="{98AD8064-E265-4B1B-B411-AD7C7F476135}"/>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7858539" y="2286000"/>
            <a:ext cx="3505200" cy="2925897"/>
          </a:xfrm>
        </p:spPr>
      </p:pic>
    </p:spTree>
    <p:extLst>
      <p:ext uri="{BB962C8B-B14F-4D97-AF65-F5344CB8AC3E}">
        <p14:creationId xmlns:p14="http://schemas.microsoft.com/office/powerpoint/2010/main" val="22078290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806-9DA5-4C6E-AC8B-108AA17DD3D7}"/>
              </a:ext>
            </a:extLst>
          </p:cNvPr>
          <p:cNvSpPr>
            <a:spLocks noGrp="1"/>
          </p:cNvSpPr>
          <p:nvPr>
            <p:ph type="title"/>
          </p:nvPr>
        </p:nvSpPr>
        <p:spPr/>
        <p:txBody>
          <a:bodyPr/>
          <a:lstStyle/>
          <a:p>
            <a:r>
              <a:rPr lang="en-US" dirty="0"/>
              <a:t>Directional Control Valve Actuators</a:t>
            </a:r>
          </a:p>
        </p:txBody>
      </p:sp>
      <p:sp>
        <p:nvSpPr>
          <p:cNvPr id="3" name="Content Placeholder 2">
            <a:extLst>
              <a:ext uri="{FF2B5EF4-FFF2-40B4-BE49-F238E27FC236}">
                <a16:creationId xmlns:a16="http://schemas.microsoft.com/office/drawing/2014/main" id="{7C002478-A872-463D-8F15-446B021B1FE3}"/>
              </a:ext>
            </a:extLst>
          </p:cNvPr>
          <p:cNvSpPr>
            <a:spLocks noGrp="1"/>
          </p:cNvSpPr>
          <p:nvPr>
            <p:ph sz="half" idx="1"/>
          </p:nvPr>
        </p:nvSpPr>
        <p:spPr>
          <a:xfrm>
            <a:off x="762000" y="2031852"/>
            <a:ext cx="9782175" cy="4525963"/>
          </a:xfrm>
        </p:spPr>
        <p:txBody>
          <a:bodyPr>
            <a:noAutofit/>
          </a:bodyPr>
          <a:lstStyle/>
          <a:p>
            <a:pPr marL="0" indent="0">
              <a:buNone/>
            </a:pPr>
            <a:r>
              <a:rPr lang="en-US" sz="3200" dirty="0"/>
              <a:t>Valve actuators activate a valve and change direction of fluid flow.</a:t>
            </a:r>
          </a:p>
          <a:p>
            <a:pPr lvl="1"/>
            <a:r>
              <a:rPr lang="en-US" sz="2800" dirty="0"/>
              <a:t>Push button</a:t>
            </a:r>
          </a:p>
          <a:p>
            <a:pPr lvl="1"/>
            <a:endParaRPr lang="en-US" dirty="0"/>
          </a:p>
          <a:p>
            <a:pPr lvl="1"/>
            <a:r>
              <a:rPr lang="en-US" sz="2800" dirty="0"/>
              <a:t>Solenoid</a:t>
            </a:r>
          </a:p>
          <a:p>
            <a:pPr lvl="1"/>
            <a:endParaRPr lang="en-US" dirty="0"/>
          </a:p>
          <a:p>
            <a:pPr lvl="1"/>
            <a:r>
              <a:rPr lang="en-US" sz="2800" dirty="0"/>
              <a:t>Internal pilot</a:t>
            </a:r>
          </a:p>
          <a:p>
            <a:pPr lvl="1"/>
            <a:endParaRPr lang="en-US" dirty="0"/>
          </a:p>
          <a:p>
            <a:pPr lvl="1"/>
            <a:r>
              <a:rPr lang="en-US" sz="2800" dirty="0"/>
              <a:t>Spring</a:t>
            </a:r>
          </a:p>
        </p:txBody>
      </p:sp>
      <p:grpSp>
        <p:nvGrpSpPr>
          <p:cNvPr id="4" name="Group 3">
            <a:extLst>
              <a:ext uri="{FF2B5EF4-FFF2-40B4-BE49-F238E27FC236}">
                <a16:creationId xmlns:a16="http://schemas.microsoft.com/office/drawing/2014/main" id="{5156D24A-5A7D-4630-9088-991E7DCA9050}"/>
              </a:ext>
            </a:extLst>
          </p:cNvPr>
          <p:cNvGrpSpPr/>
          <p:nvPr/>
        </p:nvGrpSpPr>
        <p:grpSpPr>
          <a:xfrm>
            <a:off x="5275940" y="2971800"/>
            <a:ext cx="820060" cy="3707390"/>
            <a:chOff x="3607479" y="2705331"/>
            <a:chExt cx="820060" cy="3707390"/>
          </a:xfrm>
        </p:grpSpPr>
        <p:pic>
          <p:nvPicPr>
            <p:cNvPr id="9" name="Picture 8">
              <a:extLst>
                <a:ext uri="{FF2B5EF4-FFF2-40B4-BE49-F238E27FC236}">
                  <a16:creationId xmlns:a16="http://schemas.microsoft.com/office/drawing/2014/main" id="{8E07EC51-29B5-458C-8107-30F287F1B8C4}"/>
                </a:ext>
              </a:extLst>
            </p:cNvPr>
            <p:cNvPicPr>
              <a:picLocks noChangeAspect="1"/>
            </p:cNvPicPr>
            <p:nvPr/>
          </p:nvPicPr>
          <p:blipFill rotWithShape="1">
            <a:blip r:embed="rId3">
              <a:extLst>
                <a:ext uri="{28A0092B-C50C-407E-A947-70E740481C1C}">
                  <a14:useLocalDpi xmlns:a14="http://schemas.microsoft.com/office/drawing/2010/main" val="0"/>
                </a:ext>
              </a:extLst>
            </a:blip>
            <a:srcRect l="20371" t="20434" r="66203"/>
            <a:stretch/>
          </p:blipFill>
          <p:spPr>
            <a:xfrm>
              <a:off x="3875087" y="3805425"/>
              <a:ext cx="552451" cy="834257"/>
            </a:xfrm>
            <a:prstGeom prst="rect">
              <a:avLst/>
            </a:prstGeom>
          </p:spPr>
        </p:pic>
        <p:pic>
          <p:nvPicPr>
            <p:cNvPr id="11" name="Picture 10">
              <a:extLst>
                <a:ext uri="{FF2B5EF4-FFF2-40B4-BE49-F238E27FC236}">
                  <a16:creationId xmlns:a16="http://schemas.microsoft.com/office/drawing/2014/main" id="{6FF2FBDD-4803-4F93-A3C9-9C4A21F95CE3}"/>
                </a:ext>
              </a:extLst>
            </p:cNvPr>
            <p:cNvPicPr>
              <a:picLocks noChangeAspect="1"/>
            </p:cNvPicPr>
            <p:nvPr/>
          </p:nvPicPr>
          <p:blipFill rotWithShape="1">
            <a:blip r:embed="rId4">
              <a:extLst>
                <a:ext uri="{28A0092B-C50C-407E-A947-70E740481C1C}">
                  <a14:useLocalDpi xmlns:a14="http://schemas.microsoft.com/office/drawing/2010/main" val="0"/>
                </a:ext>
              </a:extLst>
            </a:blip>
            <a:srcRect l="11240" t="9423" r="60910" b="6813"/>
            <a:stretch/>
          </p:blipFill>
          <p:spPr>
            <a:xfrm>
              <a:off x="3607479" y="2705331"/>
              <a:ext cx="820060" cy="965609"/>
            </a:xfrm>
            <a:prstGeom prst="rect">
              <a:avLst/>
            </a:prstGeom>
          </p:spPr>
        </p:pic>
        <p:pic>
          <p:nvPicPr>
            <p:cNvPr id="14" name="Picture 13" descr="A close up of a sign&#10;&#10;Description generated with high confidence">
              <a:extLst>
                <a:ext uri="{FF2B5EF4-FFF2-40B4-BE49-F238E27FC236}">
                  <a16:creationId xmlns:a16="http://schemas.microsoft.com/office/drawing/2014/main" id="{2FE026F0-0428-42D5-8879-140E593924C7}"/>
                </a:ext>
              </a:extLst>
            </p:cNvPr>
            <p:cNvPicPr>
              <a:picLocks noChangeAspect="1"/>
            </p:cNvPicPr>
            <p:nvPr/>
          </p:nvPicPr>
          <p:blipFill rotWithShape="1">
            <a:blip r:embed="rId5">
              <a:extLst>
                <a:ext uri="{28A0092B-C50C-407E-A947-70E740481C1C}">
                  <a14:useLocalDpi xmlns:a14="http://schemas.microsoft.com/office/drawing/2010/main" val="0"/>
                </a:ext>
              </a:extLst>
            </a:blip>
            <a:srcRect t="-8220" r="83732"/>
            <a:stretch/>
          </p:blipFill>
          <p:spPr>
            <a:xfrm>
              <a:off x="3918630" y="4441784"/>
              <a:ext cx="508908" cy="1156964"/>
            </a:xfrm>
            <a:prstGeom prst="rect">
              <a:avLst/>
            </a:prstGeom>
          </p:spPr>
        </p:pic>
        <p:pic>
          <p:nvPicPr>
            <p:cNvPr id="13" name="Picture 12">
              <a:extLst>
                <a:ext uri="{FF2B5EF4-FFF2-40B4-BE49-F238E27FC236}">
                  <a16:creationId xmlns:a16="http://schemas.microsoft.com/office/drawing/2014/main" id="{E8CE711C-7AAD-4B12-B111-A8912842C391}"/>
                </a:ext>
              </a:extLst>
            </p:cNvPr>
            <p:cNvPicPr>
              <a:picLocks noChangeAspect="1"/>
            </p:cNvPicPr>
            <p:nvPr/>
          </p:nvPicPr>
          <p:blipFill rotWithShape="1">
            <a:blip r:embed="rId4">
              <a:extLst>
                <a:ext uri="{28A0092B-C50C-407E-A947-70E740481C1C}">
                  <a14:useLocalDpi xmlns:a14="http://schemas.microsoft.com/office/drawing/2010/main" val="0"/>
                </a:ext>
              </a:extLst>
            </a:blip>
            <a:srcRect l="83913" t="7581" r="-1164" b="6813"/>
            <a:stretch/>
          </p:blipFill>
          <p:spPr>
            <a:xfrm rot="10800000">
              <a:off x="3905549" y="5425877"/>
              <a:ext cx="507998" cy="986844"/>
            </a:xfrm>
            <a:prstGeom prst="rect">
              <a:avLst/>
            </a:prstGeom>
          </p:spPr>
        </p:pic>
      </p:grpSp>
      <p:pic>
        <p:nvPicPr>
          <p:cNvPr id="10" name="Content Placeholder 8" descr="A picture containing wall, indoor, kitchen, table&#10;&#10;Description generated with very high confidence">
            <a:extLst>
              <a:ext uri="{FF2B5EF4-FFF2-40B4-BE49-F238E27FC236}">
                <a16:creationId xmlns:a16="http://schemas.microsoft.com/office/drawing/2014/main" id="{4379F504-AF8D-4667-AD0D-200321CBD311}"/>
              </a:ext>
            </a:extLst>
          </p:cNvPr>
          <p:cNvPicPr>
            <a:picLocks noGrp="1" noChangeAspect="1"/>
          </p:cNvPicPr>
          <p:nvPr>
            <p:ph sz="half" idx="2"/>
          </p:nvPr>
        </p:nvPicPr>
        <p:blipFill>
          <a:blip r:embed="rId6">
            <a:extLst>
              <a:ext uri="{BEBA8EAE-BF5A-486C-A8C5-ECC9F3942E4B}">
                <a14:imgProps xmlns:a14="http://schemas.microsoft.com/office/drawing/2010/main">
                  <a14:imgLayer r:embed="rId7">
                    <a14:imgEffect>
                      <a14:brightnessContrast bright="30000"/>
                    </a14:imgEffect>
                  </a14:imgLayer>
                </a14:imgProps>
              </a:ext>
              <a:ext uri="{28A0092B-C50C-407E-A947-70E740481C1C}">
                <a14:useLocalDpi xmlns:a14="http://schemas.microsoft.com/office/drawing/2010/main" val="0"/>
              </a:ext>
            </a:extLst>
          </a:blip>
          <a:stretch>
            <a:fillRect/>
          </a:stretch>
        </p:blipFill>
        <p:spPr>
          <a:xfrm>
            <a:off x="7510462" y="2721529"/>
            <a:ext cx="3505200" cy="2925897"/>
          </a:xfrm>
        </p:spPr>
      </p:pic>
      <p:sp>
        <p:nvSpPr>
          <p:cNvPr id="7" name="Arrow: Right 6">
            <a:extLst>
              <a:ext uri="{FF2B5EF4-FFF2-40B4-BE49-F238E27FC236}">
                <a16:creationId xmlns:a16="http://schemas.microsoft.com/office/drawing/2014/main" id="{27D379C5-632E-4683-B184-E98C9734A1EA}"/>
              </a:ext>
            </a:extLst>
          </p:cNvPr>
          <p:cNvSpPr/>
          <p:nvPr/>
        </p:nvSpPr>
        <p:spPr>
          <a:xfrm>
            <a:off x="6114833" y="4246706"/>
            <a:ext cx="2209800"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Right 14">
            <a:extLst>
              <a:ext uri="{FF2B5EF4-FFF2-40B4-BE49-F238E27FC236}">
                <a16:creationId xmlns:a16="http://schemas.microsoft.com/office/drawing/2014/main" id="{808761A8-C6D6-4F1F-ADD4-9DBD93C9FB39}"/>
              </a:ext>
            </a:extLst>
          </p:cNvPr>
          <p:cNvSpPr/>
          <p:nvPr/>
        </p:nvSpPr>
        <p:spPr>
          <a:xfrm rot="19910242">
            <a:off x="6031940" y="4926516"/>
            <a:ext cx="481603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59150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5" grpId="0" animBg="1"/>
      <p:bldP spid="15"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C4926-A7F1-4E5D-8DCC-D430E76CE232}"/>
              </a:ext>
            </a:extLst>
          </p:cNvPr>
          <p:cNvSpPr>
            <a:spLocks noGrp="1"/>
          </p:cNvSpPr>
          <p:nvPr>
            <p:ph type="title"/>
          </p:nvPr>
        </p:nvSpPr>
        <p:spPr/>
        <p:txBody>
          <a:bodyPr/>
          <a:lstStyle/>
          <a:p>
            <a:r>
              <a:rPr lang="en-US" dirty="0"/>
              <a:t>Valve Positions</a:t>
            </a:r>
          </a:p>
        </p:txBody>
      </p:sp>
      <p:sp>
        <p:nvSpPr>
          <p:cNvPr id="3" name="Content Placeholder 2">
            <a:extLst>
              <a:ext uri="{FF2B5EF4-FFF2-40B4-BE49-F238E27FC236}">
                <a16:creationId xmlns:a16="http://schemas.microsoft.com/office/drawing/2014/main" id="{D25F72D5-B1CB-43C8-83A4-D86EE2AF3B6C}"/>
              </a:ext>
            </a:extLst>
          </p:cNvPr>
          <p:cNvSpPr>
            <a:spLocks noGrp="1"/>
          </p:cNvSpPr>
          <p:nvPr>
            <p:ph sz="half" idx="1"/>
          </p:nvPr>
        </p:nvSpPr>
        <p:spPr>
          <a:xfrm>
            <a:off x="609600" y="1981200"/>
            <a:ext cx="6385340" cy="4068763"/>
          </a:xfrm>
        </p:spPr>
        <p:txBody>
          <a:bodyPr>
            <a:noAutofit/>
          </a:bodyPr>
          <a:lstStyle/>
          <a:p>
            <a:r>
              <a:rPr lang="en-US" sz="3200" dirty="0"/>
              <a:t>Represented by flow boxes on a schematic</a:t>
            </a:r>
          </a:p>
          <a:p>
            <a:r>
              <a:rPr lang="en-US" sz="3200" dirty="0"/>
              <a:t>Two or three positions</a:t>
            </a:r>
          </a:p>
          <a:p>
            <a:r>
              <a:rPr lang="en-US" sz="3200" dirty="0"/>
              <a:t>Schematics show hoses connected to the active flow box </a:t>
            </a:r>
          </a:p>
          <a:p>
            <a:endParaRPr lang="en-US" sz="3200" dirty="0"/>
          </a:p>
        </p:txBody>
      </p:sp>
      <p:pic>
        <p:nvPicPr>
          <p:cNvPr id="7" name="Content Placeholder 5">
            <a:extLst>
              <a:ext uri="{FF2B5EF4-FFF2-40B4-BE49-F238E27FC236}">
                <a16:creationId xmlns:a16="http://schemas.microsoft.com/office/drawing/2014/main" id="{5C121CD1-4236-41B3-8F2C-5D34AC53462E}"/>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l="11240" t="9423" r="-1164" b="6813"/>
          <a:stretch/>
        </p:blipFill>
        <p:spPr>
          <a:xfrm>
            <a:off x="6886575" y="2400301"/>
            <a:ext cx="3429000" cy="1250405"/>
          </a:xfrm>
          <a:prstGeom prst="rect">
            <a:avLst/>
          </a:prstGeom>
        </p:spPr>
      </p:pic>
      <p:sp>
        <p:nvSpPr>
          <p:cNvPr id="4" name="Rectangle 3">
            <a:extLst>
              <a:ext uri="{FF2B5EF4-FFF2-40B4-BE49-F238E27FC236}">
                <a16:creationId xmlns:a16="http://schemas.microsoft.com/office/drawing/2014/main" id="{BE6D2BD4-50DE-48DB-AA9D-F8520CB3C59A}"/>
              </a:ext>
            </a:extLst>
          </p:cNvPr>
          <p:cNvSpPr/>
          <p:nvPr/>
        </p:nvSpPr>
        <p:spPr>
          <a:xfrm>
            <a:off x="7924800" y="2514600"/>
            <a:ext cx="838200" cy="990600"/>
          </a:xfrm>
          <a:prstGeom prst="rect">
            <a:avLst/>
          </a:prstGeom>
          <a:noFill/>
          <a:ln w="57150"/>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6" name="Rectangle 5">
            <a:extLst>
              <a:ext uri="{FF2B5EF4-FFF2-40B4-BE49-F238E27FC236}">
                <a16:creationId xmlns:a16="http://schemas.microsoft.com/office/drawing/2014/main" id="{29EA9E57-45B1-42CB-BD32-41621DFCE0E6}"/>
              </a:ext>
            </a:extLst>
          </p:cNvPr>
          <p:cNvSpPr/>
          <p:nvPr/>
        </p:nvSpPr>
        <p:spPr>
          <a:xfrm>
            <a:off x="8763000" y="2514600"/>
            <a:ext cx="838200" cy="990600"/>
          </a:xfrm>
          <a:prstGeom prst="rect">
            <a:avLst/>
          </a:prstGeom>
          <a:noFill/>
          <a:ln w="57150"/>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5" name="TextBox 4">
            <a:extLst>
              <a:ext uri="{FF2B5EF4-FFF2-40B4-BE49-F238E27FC236}">
                <a16:creationId xmlns:a16="http://schemas.microsoft.com/office/drawing/2014/main" id="{501056B9-F9EF-473B-B435-10B9B2B45392}"/>
              </a:ext>
            </a:extLst>
          </p:cNvPr>
          <p:cNvSpPr txBox="1"/>
          <p:nvPr/>
        </p:nvSpPr>
        <p:spPr>
          <a:xfrm>
            <a:off x="8140284" y="3594881"/>
            <a:ext cx="1245431" cy="646331"/>
          </a:xfrm>
          <a:prstGeom prst="rect">
            <a:avLst/>
          </a:prstGeom>
          <a:noFill/>
        </p:spPr>
        <p:txBody>
          <a:bodyPr wrap="square" rtlCol="0">
            <a:spAutoFit/>
          </a:bodyPr>
          <a:lstStyle/>
          <a:p>
            <a:pPr algn="ctr"/>
            <a:r>
              <a:rPr lang="en-US" b="1" dirty="0">
                <a:latin typeface="Arial" panose="020B0604020202020204" pitchFamily="34" charset="0"/>
                <a:cs typeface="Arial" panose="020B0604020202020204" pitchFamily="34" charset="0"/>
              </a:rPr>
              <a:t>Two Positions</a:t>
            </a:r>
          </a:p>
        </p:txBody>
      </p:sp>
      <p:pic>
        <p:nvPicPr>
          <p:cNvPr id="9" name="Content Placeholder 4" descr="A close up of a sign&#10;&#10;Description generated with high confidence">
            <a:extLst>
              <a:ext uri="{FF2B5EF4-FFF2-40B4-BE49-F238E27FC236}">
                <a16:creationId xmlns:a16="http://schemas.microsoft.com/office/drawing/2014/main" id="{EFA2FEDA-BB5F-41EF-BED7-B2D810A6E5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81023" y="4241212"/>
            <a:ext cx="4905375" cy="1676400"/>
          </a:xfrm>
          <a:prstGeom prst="rect">
            <a:avLst/>
          </a:prstGeom>
        </p:spPr>
      </p:pic>
      <p:sp>
        <p:nvSpPr>
          <p:cNvPr id="14" name="Rectangle 13">
            <a:extLst>
              <a:ext uri="{FF2B5EF4-FFF2-40B4-BE49-F238E27FC236}">
                <a16:creationId xmlns:a16="http://schemas.microsoft.com/office/drawing/2014/main" id="{F2DAD9B4-002F-4D15-A752-F99C625FD54E}"/>
              </a:ext>
            </a:extLst>
          </p:cNvPr>
          <p:cNvSpPr/>
          <p:nvPr/>
        </p:nvSpPr>
        <p:spPr>
          <a:xfrm>
            <a:off x="8012057" y="4565034"/>
            <a:ext cx="1091250" cy="1019175"/>
          </a:xfrm>
          <a:prstGeom prst="rect">
            <a:avLst/>
          </a:prstGeom>
          <a:noFill/>
          <a:ln w="57150"/>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96CDFBD9-2595-4109-9566-70B26AA8B1B7}"/>
              </a:ext>
            </a:extLst>
          </p:cNvPr>
          <p:cNvSpPr/>
          <p:nvPr/>
        </p:nvSpPr>
        <p:spPr>
          <a:xfrm>
            <a:off x="9144970" y="4564841"/>
            <a:ext cx="977479" cy="1019175"/>
          </a:xfrm>
          <a:prstGeom prst="rect">
            <a:avLst/>
          </a:prstGeom>
          <a:noFill/>
          <a:ln w="57150"/>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E8D55F89-044A-4451-8DBB-640284F412E5}"/>
              </a:ext>
            </a:extLst>
          </p:cNvPr>
          <p:cNvSpPr/>
          <p:nvPr/>
        </p:nvSpPr>
        <p:spPr>
          <a:xfrm>
            <a:off x="10164112" y="4564841"/>
            <a:ext cx="1113489" cy="1019175"/>
          </a:xfrm>
          <a:prstGeom prst="rect">
            <a:avLst/>
          </a:prstGeom>
          <a:noFill/>
          <a:ln w="57150"/>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17" name="TextBox 16">
            <a:extLst>
              <a:ext uri="{FF2B5EF4-FFF2-40B4-BE49-F238E27FC236}">
                <a16:creationId xmlns:a16="http://schemas.microsoft.com/office/drawing/2014/main" id="{A2B88821-9F95-4576-9DCA-F392FEBAD1DB}"/>
              </a:ext>
            </a:extLst>
          </p:cNvPr>
          <p:cNvSpPr txBox="1"/>
          <p:nvPr/>
        </p:nvSpPr>
        <p:spPr>
          <a:xfrm>
            <a:off x="8919650" y="5610197"/>
            <a:ext cx="1245431" cy="646331"/>
          </a:xfrm>
          <a:prstGeom prst="rect">
            <a:avLst/>
          </a:prstGeom>
          <a:noFill/>
        </p:spPr>
        <p:txBody>
          <a:bodyPr wrap="square" rtlCol="0">
            <a:spAutoFit/>
          </a:bodyPr>
          <a:lstStyle/>
          <a:p>
            <a:pPr algn="ctr"/>
            <a:r>
              <a:rPr lang="en-US" b="1" dirty="0">
                <a:latin typeface="Arial" panose="020B0604020202020204" pitchFamily="34" charset="0"/>
                <a:cs typeface="Arial" panose="020B0604020202020204" pitchFamily="34" charset="0"/>
              </a:rPr>
              <a:t>Three Positions</a:t>
            </a:r>
          </a:p>
        </p:txBody>
      </p:sp>
    </p:spTree>
    <p:extLst>
      <p:ext uri="{BB962C8B-B14F-4D97-AF65-F5344CB8AC3E}">
        <p14:creationId xmlns:p14="http://schemas.microsoft.com/office/powerpoint/2010/main" val="42893070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EE8E-2691-493D-81DF-212FEAD6502D}"/>
              </a:ext>
            </a:extLst>
          </p:cNvPr>
          <p:cNvSpPr>
            <a:spLocks noGrp="1"/>
          </p:cNvSpPr>
          <p:nvPr>
            <p:ph type="title"/>
          </p:nvPr>
        </p:nvSpPr>
        <p:spPr/>
        <p:txBody>
          <a:bodyPr/>
          <a:lstStyle/>
          <a:p>
            <a:r>
              <a:rPr lang="en-US" dirty="0"/>
              <a:t>Valve Ports</a:t>
            </a:r>
          </a:p>
        </p:txBody>
      </p:sp>
      <p:sp>
        <p:nvSpPr>
          <p:cNvPr id="3" name="Content Placeholder 2">
            <a:extLst>
              <a:ext uri="{FF2B5EF4-FFF2-40B4-BE49-F238E27FC236}">
                <a16:creationId xmlns:a16="http://schemas.microsoft.com/office/drawing/2014/main" id="{08FCFD52-5F8D-4287-983C-FDDF37BD0520}"/>
              </a:ext>
            </a:extLst>
          </p:cNvPr>
          <p:cNvSpPr>
            <a:spLocks noGrp="1"/>
          </p:cNvSpPr>
          <p:nvPr>
            <p:ph sz="half" idx="1"/>
          </p:nvPr>
        </p:nvSpPr>
        <p:spPr/>
        <p:txBody>
          <a:bodyPr>
            <a:normAutofit/>
          </a:bodyPr>
          <a:lstStyle/>
          <a:p>
            <a:pPr marL="0" indent="0">
              <a:buNone/>
            </a:pPr>
            <a:endParaRPr lang="en-US" sz="3200" dirty="0"/>
          </a:p>
          <a:p>
            <a:r>
              <a:rPr lang="en-US" sz="3200" dirty="0"/>
              <a:t>Number of end points in a flow box</a:t>
            </a:r>
          </a:p>
          <a:p>
            <a:pPr marL="0" indent="0">
              <a:buNone/>
            </a:pPr>
            <a:endParaRPr lang="en-US" sz="3200" dirty="0"/>
          </a:p>
          <a:p>
            <a:r>
              <a:rPr lang="en-US" sz="3200" dirty="0"/>
              <a:t>Connections or exhausts</a:t>
            </a:r>
          </a:p>
          <a:p>
            <a:endParaRPr lang="en-US" sz="3200" dirty="0"/>
          </a:p>
        </p:txBody>
      </p:sp>
      <p:pic>
        <p:nvPicPr>
          <p:cNvPr id="6" name="Content Placeholder 5">
            <a:extLst>
              <a:ext uri="{FF2B5EF4-FFF2-40B4-BE49-F238E27FC236}">
                <a16:creationId xmlns:a16="http://schemas.microsoft.com/office/drawing/2014/main" id="{99EE6EE7-0512-40A5-8C61-4344479A6A5A}"/>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l="11240" t="9423" r="-1164" b="6813"/>
          <a:stretch/>
        </p:blipFill>
        <p:spPr>
          <a:xfrm>
            <a:off x="6659307" y="2264851"/>
            <a:ext cx="3429000" cy="1250405"/>
          </a:xfrm>
          <a:prstGeom prst="rect">
            <a:avLst/>
          </a:prstGeom>
        </p:spPr>
      </p:pic>
      <p:sp>
        <p:nvSpPr>
          <p:cNvPr id="7" name="TextBox 6">
            <a:extLst>
              <a:ext uri="{FF2B5EF4-FFF2-40B4-BE49-F238E27FC236}">
                <a16:creationId xmlns:a16="http://schemas.microsoft.com/office/drawing/2014/main" id="{A18284A9-38D1-458A-9451-E307FB328208}"/>
              </a:ext>
            </a:extLst>
          </p:cNvPr>
          <p:cNvSpPr txBox="1"/>
          <p:nvPr/>
        </p:nvSpPr>
        <p:spPr>
          <a:xfrm>
            <a:off x="8564307" y="1895518"/>
            <a:ext cx="30480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1</a:t>
            </a:r>
          </a:p>
        </p:txBody>
      </p:sp>
      <p:sp>
        <p:nvSpPr>
          <p:cNvPr id="8" name="TextBox 7">
            <a:extLst>
              <a:ext uri="{FF2B5EF4-FFF2-40B4-BE49-F238E27FC236}">
                <a16:creationId xmlns:a16="http://schemas.microsoft.com/office/drawing/2014/main" id="{08C3A860-DDC3-4B20-A5E8-A4C6A4A4D776}"/>
              </a:ext>
            </a:extLst>
          </p:cNvPr>
          <p:cNvSpPr txBox="1"/>
          <p:nvPr/>
        </p:nvSpPr>
        <p:spPr>
          <a:xfrm>
            <a:off x="9032658" y="1902336"/>
            <a:ext cx="30480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2</a:t>
            </a:r>
          </a:p>
        </p:txBody>
      </p:sp>
      <p:sp>
        <p:nvSpPr>
          <p:cNvPr id="9" name="TextBox 8">
            <a:extLst>
              <a:ext uri="{FF2B5EF4-FFF2-40B4-BE49-F238E27FC236}">
                <a16:creationId xmlns:a16="http://schemas.microsoft.com/office/drawing/2014/main" id="{3EB05479-90AC-461C-9C7C-FB4C91ACCB4C}"/>
              </a:ext>
            </a:extLst>
          </p:cNvPr>
          <p:cNvSpPr txBox="1"/>
          <p:nvPr/>
        </p:nvSpPr>
        <p:spPr>
          <a:xfrm>
            <a:off x="8564307" y="3557506"/>
            <a:ext cx="30480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3</a:t>
            </a:r>
          </a:p>
        </p:txBody>
      </p:sp>
      <p:sp>
        <p:nvSpPr>
          <p:cNvPr id="11" name="TextBox 10">
            <a:extLst>
              <a:ext uri="{FF2B5EF4-FFF2-40B4-BE49-F238E27FC236}">
                <a16:creationId xmlns:a16="http://schemas.microsoft.com/office/drawing/2014/main" id="{CF1103B8-EF6F-4143-9560-24326C1C3F14}"/>
              </a:ext>
            </a:extLst>
          </p:cNvPr>
          <p:cNvSpPr txBox="1"/>
          <p:nvPr/>
        </p:nvSpPr>
        <p:spPr>
          <a:xfrm>
            <a:off x="8947918" y="3556324"/>
            <a:ext cx="30480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4</a:t>
            </a:r>
          </a:p>
        </p:txBody>
      </p:sp>
      <p:cxnSp>
        <p:nvCxnSpPr>
          <p:cNvPr id="19" name="Straight Connector 18">
            <a:extLst>
              <a:ext uri="{FF2B5EF4-FFF2-40B4-BE49-F238E27FC236}">
                <a16:creationId xmlns:a16="http://schemas.microsoft.com/office/drawing/2014/main" id="{B5C246DC-652B-449B-8AC6-2D480952A504}"/>
              </a:ext>
            </a:extLst>
          </p:cNvPr>
          <p:cNvCxnSpPr>
            <a:cxnSpLocks/>
          </p:cNvCxnSpPr>
          <p:nvPr/>
        </p:nvCxnSpPr>
        <p:spPr>
          <a:xfrm flipV="1">
            <a:off x="8716707" y="3372528"/>
            <a:ext cx="0" cy="169003"/>
          </a:xfrm>
          <a:prstGeom prst="line">
            <a:avLst/>
          </a:prstGeom>
        </p:spPr>
        <p:style>
          <a:lnRef idx="3">
            <a:schemeClr val="dk1"/>
          </a:lnRef>
          <a:fillRef idx="0">
            <a:schemeClr val="dk1"/>
          </a:fillRef>
          <a:effectRef idx="2">
            <a:schemeClr val="dk1"/>
          </a:effectRef>
          <a:fontRef idx="minor">
            <a:schemeClr val="tx1"/>
          </a:fontRef>
        </p:style>
      </p:cxnSp>
      <p:cxnSp>
        <p:nvCxnSpPr>
          <p:cNvPr id="27" name="Straight Connector 26">
            <a:extLst>
              <a:ext uri="{FF2B5EF4-FFF2-40B4-BE49-F238E27FC236}">
                <a16:creationId xmlns:a16="http://schemas.microsoft.com/office/drawing/2014/main" id="{EAA3F703-0EA7-4410-BF3B-79431AC7ECCE}"/>
              </a:ext>
            </a:extLst>
          </p:cNvPr>
          <p:cNvCxnSpPr>
            <a:cxnSpLocks/>
          </p:cNvCxnSpPr>
          <p:nvPr/>
        </p:nvCxnSpPr>
        <p:spPr>
          <a:xfrm flipV="1">
            <a:off x="8716707" y="2248197"/>
            <a:ext cx="0" cy="169003"/>
          </a:xfrm>
          <a:prstGeom prst="line">
            <a:avLst/>
          </a:prstGeom>
        </p:spPr>
        <p:style>
          <a:lnRef idx="3">
            <a:schemeClr val="dk1"/>
          </a:lnRef>
          <a:fillRef idx="0">
            <a:schemeClr val="dk1"/>
          </a:fillRef>
          <a:effectRef idx="2">
            <a:schemeClr val="dk1"/>
          </a:effectRef>
          <a:fontRef idx="minor">
            <a:schemeClr val="tx1"/>
          </a:fontRef>
        </p:style>
      </p:cxnSp>
      <p:cxnSp>
        <p:nvCxnSpPr>
          <p:cNvPr id="28" name="Straight Connector 27">
            <a:extLst>
              <a:ext uri="{FF2B5EF4-FFF2-40B4-BE49-F238E27FC236}">
                <a16:creationId xmlns:a16="http://schemas.microsoft.com/office/drawing/2014/main" id="{1A4E0C8D-9F9C-41DD-991C-38ABBCAC8095}"/>
              </a:ext>
            </a:extLst>
          </p:cNvPr>
          <p:cNvCxnSpPr>
            <a:cxnSpLocks/>
          </p:cNvCxnSpPr>
          <p:nvPr/>
        </p:nvCxnSpPr>
        <p:spPr>
          <a:xfrm flipV="1">
            <a:off x="9177153" y="2235813"/>
            <a:ext cx="0" cy="159144"/>
          </a:xfrm>
          <a:prstGeom prst="line">
            <a:avLst/>
          </a:prstGeom>
        </p:spPr>
        <p:style>
          <a:lnRef idx="3">
            <a:schemeClr val="dk1"/>
          </a:lnRef>
          <a:fillRef idx="0">
            <a:schemeClr val="dk1"/>
          </a:fillRef>
          <a:effectRef idx="2">
            <a:schemeClr val="dk1"/>
          </a:effectRef>
          <a:fontRef idx="minor">
            <a:schemeClr val="tx1"/>
          </a:fontRef>
        </p:style>
      </p:cxnSp>
      <p:sp>
        <p:nvSpPr>
          <p:cNvPr id="32" name="Isosceles Triangle 31">
            <a:extLst>
              <a:ext uri="{FF2B5EF4-FFF2-40B4-BE49-F238E27FC236}">
                <a16:creationId xmlns:a16="http://schemas.microsoft.com/office/drawing/2014/main" id="{73C093F5-21F1-4E37-81D9-E91CFD3E83C2}"/>
              </a:ext>
            </a:extLst>
          </p:cNvPr>
          <p:cNvSpPr/>
          <p:nvPr/>
        </p:nvSpPr>
        <p:spPr>
          <a:xfrm rot="10800000">
            <a:off x="9024753" y="3415459"/>
            <a:ext cx="269806" cy="8314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449742B8-12C8-4F7E-8277-061B00D0CAD3}"/>
              </a:ext>
            </a:extLst>
          </p:cNvPr>
          <p:cNvGrpSpPr/>
          <p:nvPr/>
        </p:nvGrpSpPr>
        <p:grpSpPr>
          <a:xfrm>
            <a:off x="7345106" y="4319285"/>
            <a:ext cx="2438401" cy="1597759"/>
            <a:chOff x="6017470" y="4788604"/>
            <a:chExt cx="2438401" cy="1597759"/>
          </a:xfrm>
        </p:grpSpPr>
        <p:sp>
          <p:nvSpPr>
            <p:cNvPr id="15" name="TextBox 14">
              <a:extLst>
                <a:ext uri="{FF2B5EF4-FFF2-40B4-BE49-F238E27FC236}">
                  <a16:creationId xmlns:a16="http://schemas.microsoft.com/office/drawing/2014/main" id="{95237C61-658E-4A15-9212-976191E04540}"/>
                </a:ext>
              </a:extLst>
            </p:cNvPr>
            <p:cNvSpPr txBox="1"/>
            <p:nvPr/>
          </p:nvSpPr>
          <p:spPr>
            <a:xfrm>
              <a:off x="7433002" y="4788604"/>
              <a:ext cx="30480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2</a:t>
              </a:r>
            </a:p>
          </p:txBody>
        </p:sp>
        <p:sp>
          <p:nvSpPr>
            <p:cNvPr id="16" name="TextBox 15">
              <a:extLst>
                <a:ext uri="{FF2B5EF4-FFF2-40B4-BE49-F238E27FC236}">
                  <a16:creationId xmlns:a16="http://schemas.microsoft.com/office/drawing/2014/main" id="{E4E31F45-9270-46BE-A530-115B5ECC509C}"/>
                </a:ext>
              </a:extLst>
            </p:cNvPr>
            <p:cNvSpPr txBox="1"/>
            <p:nvPr/>
          </p:nvSpPr>
          <p:spPr>
            <a:xfrm>
              <a:off x="7588683" y="6017031"/>
              <a:ext cx="30480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3</a:t>
              </a:r>
            </a:p>
          </p:txBody>
        </p:sp>
        <p:grpSp>
          <p:nvGrpSpPr>
            <p:cNvPr id="43" name="Group 42">
              <a:extLst>
                <a:ext uri="{FF2B5EF4-FFF2-40B4-BE49-F238E27FC236}">
                  <a16:creationId xmlns:a16="http://schemas.microsoft.com/office/drawing/2014/main" id="{6DE80BAA-DDD4-400D-A277-74CCEE1F1D63}"/>
                </a:ext>
              </a:extLst>
            </p:cNvPr>
            <p:cNvGrpSpPr/>
            <p:nvPr/>
          </p:nvGrpSpPr>
          <p:grpSpPr>
            <a:xfrm>
              <a:off x="6017470" y="5079828"/>
              <a:ext cx="2438401" cy="1047670"/>
              <a:chOff x="6017470" y="5079828"/>
              <a:chExt cx="2438401" cy="1047670"/>
            </a:xfrm>
          </p:grpSpPr>
          <p:pic>
            <p:nvPicPr>
              <p:cNvPr id="12" name="Picture 11">
                <a:extLst>
                  <a:ext uri="{FF2B5EF4-FFF2-40B4-BE49-F238E27FC236}">
                    <a16:creationId xmlns:a16="http://schemas.microsoft.com/office/drawing/2014/main" id="{35C167C6-69D8-4BAD-A3CF-B405946ED6DD}"/>
                  </a:ext>
                </a:extLst>
              </p:cNvPr>
              <p:cNvPicPr>
                <a:picLocks noChangeAspect="1"/>
              </p:cNvPicPr>
              <p:nvPr/>
            </p:nvPicPr>
            <p:blipFill rotWithShape="1">
              <a:blip r:embed="rId4">
                <a:extLst>
                  <a:ext uri="{28A0092B-C50C-407E-A947-70E740481C1C}">
                    <a14:useLocalDpi xmlns:a14="http://schemas.microsoft.com/office/drawing/2010/main" val="0"/>
                  </a:ext>
                </a:extLst>
              </a:blip>
              <a:srcRect l="20371" t="8139" r="20371"/>
              <a:stretch/>
            </p:blipFill>
            <p:spPr>
              <a:xfrm>
                <a:off x="6017470" y="5164330"/>
                <a:ext cx="2438401" cy="963168"/>
              </a:xfrm>
              <a:prstGeom prst="rect">
                <a:avLst/>
              </a:prstGeom>
            </p:spPr>
          </p:pic>
          <p:sp>
            <p:nvSpPr>
              <p:cNvPr id="34" name="Isosceles Triangle 33">
                <a:extLst>
                  <a:ext uri="{FF2B5EF4-FFF2-40B4-BE49-F238E27FC236}">
                    <a16:creationId xmlns:a16="http://schemas.microsoft.com/office/drawing/2014/main" id="{A1E6CE67-579F-4401-AD70-5EA14DE4C6FC}"/>
                  </a:ext>
                </a:extLst>
              </p:cNvPr>
              <p:cNvSpPr/>
              <p:nvPr/>
            </p:nvSpPr>
            <p:spPr>
              <a:xfrm rot="10800000">
                <a:off x="7587691" y="5943600"/>
                <a:ext cx="269806" cy="8314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35" name="Straight Connector 34">
                <a:extLst>
                  <a:ext uri="{FF2B5EF4-FFF2-40B4-BE49-F238E27FC236}">
                    <a16:creationId xmlns:a16="http://schemas.microsoft.com/office/drawing/2014/main" id="{498AA6BC-6C6D-4F10-A7C7-8A880E5D4986}"/>
                  </a:ext>
                </a:extLst>
              </p:cNvPr>
              <p:cNvCxnSpPr>
                <a:cxnSpLocks/>
              </p:cNvCxnSpPr>
              <p:nvPr/>
            </p:nvCxnSpPr>
            <p:spPr>
              <a:xfrm flipV="1">
                <a:off x="7587690" y="5079828"/>
                <a:ext cx="0" cy="169003"/>
              </a:xfrm>
              <a:prstGeom prst="line">
                <a:avLst/>
              </a:prstGeom>
            </p:spPr>
            <p:style>
              <a:lnRef idx="3">
                <a:schemeClr val="dk1"/>
              </a:lnRef>
              <a:fillRef idx="0">
                <a:schemeClr val="dk1"/>
              </a:fillRef>
              <a:effectRef idx="2">
                <a:schemeClr val="dk1"/>
              </a:effectRef>
              <a:fontRef idx="minor">
                <a:schemeClr val="tx1"/>
              </a:fontRef>
            </p:style>
          </p:cxnSp>
          <p:cxnSp>
            <p:nvCxnSpPr>
              <p:cNvPr id="36" name="Straight Connector 35">
                <a:extLst>
                  <a:ext uri="{FF2B5EF4-FFF2-40B4-BE49-F238E27FC236}">
                    <a16:creationId xmlns:a16="http://schemas.microsoft.com/office/drawing/2014/main" id="{B54DDFB6-DD4D-4DB3-883A-B87E0B83BF3D}"/>
                  </a:ext>
                </a:extLst>
              </p:cNvPr>
              <p:cNvCxnSpPr>
                <a:cxnSpLocks/>
              </p:cNvCxnSpPr>
              <p:nvPr/>
            </p:nvCxnSpPr>
            <p:spPr>
              <a:xfrm flipV="1">
                <a:off x="7428884" y="5881524"/>
                <a:ext cx="0" cy="207296"/>
              </a:xfrm>
              <a:prstGeom prst="line">
                <a:avLst/>
              </a:prstGeom>
            </p:spPr>
            <p:style>
              <a:lnRef idx="3">
                <a:schemeClr val="dk1"/>
              </a:lnRef>
              <a:fillRef idx="0">
                <a:schemeClr val="dk1"/>
              </a:fillRef>
              <a:effectRef idx="2">
                <a:schemeClr val="dk1"/>
              </a:effectRef>
              <a:fontRef idx="minor">
                <a:schemeClr val="tx1"/>
              </a:fontRef>
            </p:style>
          </p:cxnSp>
        </p:grpSp>
        <p:sp>
          <p:nvSpPr>
            <p:cNvPr id="42" name="TextBox 41">
              <a:extLst>
                <a:ext uri="{FF2B5EF4-FFF2-40B4-BE49-F238E27FC236}">
                  <a16:creationId xmlns:a16="http://schemas.microsoft.com/office/drawing/2014/main" id="{1985A7AB-56E4-4794-8A98-AAA56BFBCBF0}"/>
                </a:ext>
              </a:extLst>
            </p:cNvPr>
            <p:cNvSpPr txBox="1"/>
            <p:nvPr/>
          </p:nvSpPr>
          <p:spPr>
            <a:xfrm>
              <a:off x="7283387" y="6017031"/>
              <a:ext cx="30480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1</a:t>
              </a:r>
            </a:p>
          </p:txBody>
        </p:sp>
      </p:grpSp>
      <p:sp>
        <p:nvSpPr>
          <p:cNvPr id="5" name="TextBox 4">
            <a:extLst>
              <a:ext uri="{FF2B5EF4-FFF2-40B4-BE49-F238E27FC236}">
                <a16:creationId xmlns:a16="http://schemas.microsoft.com/office/drawing/2014/main" id="{04ED8DFF-AD24-402D-94A5-62680FBA5401}"/>
              </a:ext>
            </a:extLst>
          </p:cNvPr>
          <p:cNvSpPr txBox="1"/>
          <p:nvPr/>
        </p:nvSpPr>
        <p:spPr>
          <a:xfrm>
            <a:off x="6849810" y="3769498"/>
            <a:ext cx="3733794"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Three hose attachments and one exhaust</a:t>
            </a:r>
          </a:p>
        </p:txBody>
      </p:sp>
      <p:sp>
        <p:nvSpPr>
          <p:cNvPr id="23" name="TextBox 22">
            <a:extLst>
              <a:ext uri="{FF2B5EF4-FFF2-40B4-BE49-F238E27FC236}">
                <a16:creationId xmlns:a16="http://schemas.microsoft.com/office/drawing/2014/main" id="{4DB04B94-40BE-4210-A940-ECC5DDD2B1F6}"/>
              </a:ext>
            </a:extLst>
          </p:cNvPr>
          <p:cNvSpPr txBox="1"/>
          <p:nvPr/>
        </p:nvSpPr>
        <p:spPr>
          <a:xfrm>
            <a:off x="6889623" y="5864549"/>
            <a:ext cx="3733794"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Two hose attachments and one exhaust</a:t>
            </a:r>
          </a:p>
        </p:txBody>
      </p:sp>
    </p:spTree>
    <p:extLst>
      <p:ext uri="{BB962C8B-B14F-4D97-AF65-F5344CB8AC3E}">
        <p14:creationId xmlns:p14="http://schemas.microsoft.com/office/powerpoint/2010/main" val="11805547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6336CF-0388-47B4-BEE9-D2938A7E7144}"/>
              </a:ext>
            </a:extLst>
          </p:cNvPr>
          <p:cNvSpPr>
            <a:spLocks noGrp="1"/>
          </p:cNvSpPr>
          <p:nvPr>
            <p:ph type="title"/>
          </p:nvPr>
        </p:nvSpPr>
        <p:spPr/>
        <p:txBody>
          <a:bodyPr/>
          <a:lstStyle/>
          <a:p>
            <a:r>
              <a:rPr lang="en-US" dirty="0"/>
              <a:t>Valve Ways</a:t>
            </a:r>
          </a:p>
        </p:txBody>
      </p:sp>
      <p:sp>
        <p:nvSpPr>
          <p:cNvPr id="3" name="Content Placeholder 2">
            <a:extLst>
              <a:ext uri="{FF2B5EF4-FFF2-40B4-BE49-F238E27FC236}">
                <a16:creationId xmlns:a16="http://schemas.microsoft.com/office/drawing/2014/main" id="{50855377-94FC-4E4D-83FA-EB5A8F1B1C33}"/>
              </a:ext>
            </a:extLst>
          </p:cNvPr>
          <p:cNvSpPr>
            <a:spLocks noGrp="1"/>
          </p:cNvSpPr>
          <p:nvPr>
            <p:ph sz="half" idx="1"/>
          </p:nvPr>
        </p:nvSpPr>
        <p:spPr>
          <a:xfrm>
            <a:off x="661790" y="1993410"/>
            <a:ext cx="9701395" cy="1651462"/>
          </a:xfrm>
        </p:spPr>
        <p:txBody>
          <a:bodyPr>
            <a:normAutofit/>
          </a:bodyPr>
          <a:lstStyle/>
          <a:p>
            <a:r>
              <a:rPr lang="en-US" sz="3600" dirty="0"/>
              <a:t>Number of ways air can enter or exit a valve</a:t>
            </a:r>
          </a:p>
          <a:p>
            <a:endParaRPr lang="en-US" sz="3600" dirty="0"/>
          </a:p>
        </p:txBody>
      </p:sp>
      <p:pic>
        <p:nvPicPr>
          <p:cNvPr id="6" name="Content Placeholder 5">
            <a:extLst>
              <a:ext uri="{FF2B5EF4-FFF2-40B4-BE49-F238E27FC236}">
                <a16:creationId xmlns:a16="http://schemas.microsoft.com/office/drawing/2014/main" id="{79177170-19D5-49BC-B8CD-20C49064B937}"/>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l="11240" t="9423" r="-1164" b="6813"/>
          <a:stretch/>
        </p:blipFill>
        <p:spPr>
          <a:xfrm>
            <a:off x="6629400" y="3096427"/>
            <a:ext cx="3429000" cy="1250405"/>
          </a:xfrm>
          <a:prstGeom prst="rect">
            <a:avLst/>
          </a:prstGeom>
        </p:spPr>
      </p:pic>
      <p:sp>
        <p:nvSpPr>
          <p:cNvPr id="7" name="TextBox 6">
            <a:extLst>
              <a:ext uri="{FF2B5EF4-FFF2-40B4-BE49-F238E27FC236}">
                <a16:creationId xmlns:a16="http://schemas.microsoft.com/office/drawing/2014/main" id="{2D8ED28A-0CEE-46E5-BF3E-D039F4444678}"/>
              </a:ext>
            </a:extLst>
          </p:cNvPr>
          <p:cNvSpPr txBox="1"/>
          <p:nvPr/>
        </p:nvSpPr>
        <p:spPr>
          <a:xfrm>
            <a:off x="7667625" y="2853850"/>
            <a:ext cx="30480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1</a:t>
            </a:r>
          </a:p>
        </p:txBody>
      </p:sp>
      <p:sp>
        <p:nvSpPr>
          <p:cNvPr id="8" name="TextBox 7">
            <a:extLst>
              <a:ext uri="{FF2B5EF4-FFF2-40B4-BE49-F238E27FC236}">
                <a16:creationId xmlns:a16="http://schemas.microsoft.com/office/drawing/2014/main" id="{F93C182A-79BC-410D-8269-488FB0F2FEE1}"/>
              </a:ext>
            </a:extLst>
          </p:cNvPr>
          <p:cNvSpPr txBox="1"/>
          <p:nvPr/>
        </p:nvSpPr>
        <p:spPr>
          <a:xfrm>
            <a:off x="8124825" y="2853850"/>
            <a:ext cx="30480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2</a:t>
            </a:r>
          </a:p>
        </p:txBody>
      </p:sp>
      <p:sp>
        <p:nvSpPr>
          <p:cNvPr id="9" name="TextBox 8">
            <a:extLst>
              <a:ext uri="{FF2B5EF4-FFF2-40B4-BE49-F238E27FC236}">
                <a16:creationId xmlns:a16="http://schemas.microsoft.com/office/drawing/2014/main" id="{F9235461-A275-4D56-A2BF-AC6BBE4FCBC3}"/>
              </a:ext>
            </a:extLst>
          </p:cNvPr>
          <p:cNvSpPr txBox="1"/>
          <p:nvPr/>
        </p:nvSpPr>
        <p:spPr>
          <a:xfrm>
            <a:off x="7696200" y="4238365"/>
            <a:ext cx="30480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3</a:t>
            </a:r>
          </a:p>
        </p:txBody>
      </p:sp>
      <p:sp>
        <p:nvSpPr>
          <p:cNvPr id="10" name="TextBox 9">
            <a:extLst>
              <a:ext uri="{FF2B5EF4-FFF2-40B4-BE49-F238E27FC236}">
                <a16:creationId xmlns:a16="http://schemas.microsoft.com/office/drawing/2014/main" id="{19AA94DE-CA8E-4139-B656-7F53C5040E60}"/>
              </a:ext>
            </a:extLst>
          </p:cNvPr>
          <p:cNvSpPr txBox="1"/>
          <p:nvPr/>
        </p:nvSpPr>
        <p:spPr>
          <a:xfrm>
            <a:off x="8124825" y="4257116"/>
            <a:ext cx="30480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4</a:t>
            </a:r>
          </a:p>
        </p:txBody>
      </p:sp>
      <p:grpSp>
        <p:nvGrpSpPr>
          <p:cNvPr id="4" name="Group 3">
            <a:extLst>
              <a:ext uri="{FF2B5EF4-FFF2-40B4-BE49-F238E27FC236}">
                <a16:creationId xmlns:a16="http://schemas.microsoft.com/office/drawing/2014/main" id="{4CEF0F51-1597-4A0B-B314-53E3ED4BCBC1}"/>
              </a:ext>
            </a:extLst>
          </p:cNvPr>
          <p:cNvGrpSpPr/>
          <p:nvPr/>
        </p:nvGrpSpPr>
        <p:grpSpPr>
          <a:xfrm>
            <a:off x="1828815" y="2873954"/>
            <a:ext cx="2768631" cy="1808104"/>
            <a:chOff x="5962649" y="4221916"/>
            <a:chExt cx="2438401" cy="1529707"/>
          </a:xfrm>
        </p:grpSpPr>
        <p:sp>
          <p:nvSpPr>
            <p:cNvPr id="13" name="TextBox 12">
              <a:extLst>
                <a:ext uri="{FF2B5EF4-FFF2-40B4-BE49-F238E27FC236}">
                  <a16:creationId xmlns:a16="http://schemas.microsoft.com/office/drawing/2014/main" id="{10649E0F-761D-450B-8BBC-CD6DCA77F5BA}"/>
                </a:ext>
              </a:extLst>
            </p:cNvPr>
            <p:cNvSpPr txBox="1"/>
            <p:nvPr/>
          </p:nvSpPr>
          <p:spPr>
            <a:xfrm>
              <a:off x="6677025" y="4221916"/>
              <a:ext cx="30480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1</a:t>
              </a:r>
            </a:p>
          </p:txBody>
        </p:sp>
        <p:sp>
          <p:nvSpPr>
            <p:cNvPr id="17" name="TextBox 16">
              <a:extLst>
                <a:ext uri="{FF2B5EF4-FFF2-40B4-BE49-F238E27FC236}">
                  <a16:creationId xmlns:a16="http://schemas.microsoft.com/office/drawing/2014/main" id="{AF458D4F-B765-4784-86DE-EA552936A0DF}"/>
                </a:ext>
              </a:extLst>
            </p:cNvPr>
            <p:cNvSpPr txBox="1"/>
            <p:nvPr/>
          </p:nvSpPr>
          <p:spPr>
            <a:xfrm>
              <a:off x="6677025" y="4221916"/>
              <a:ext cx="30480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1</a:t>
              </a:r>
            </a:p>
          </p:txBody>
        </p:sp>
        <p:sp>
          <p:nvSpPr>
            <p:cNvPr id="18" name="TextBox 17">
              <a:extLst>
                <a:ext uri="{FF2B5EF4-FFF2-40B4-BE49-F238E27FC236}">
                  <a16:creationId xmlns:a16="http://schemas.microsoft.com/office/drawing/2014/main" id="{DCC665D6-1820-487B-A4FF-A57E5C54941E}"/>
                </a:ext>
              </a:extLst>
            </p:cNvPr>
            <p:cNvSpPr txBox="1"/>
            <p:nvPr/>
          </p:nvSpPr>
          <p:spPr>
            <a:xfrm>
              <a:off x="6477000" y="5382291"/>
              <a:ext cx="30480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2</a:t>
              </a:r>
            </a:p>
          </p:txBody>
        </p:sp>
        <p:sp>
          <p:nvSpPr>
            <p:cNvPr id="15" name="TextBox 14">
              <a:extLst>
                <a:ext uri="{FF2B5EF4-FFF2-40B4-BE49-F238E27FC236}">
                  <a16:creationId xmlns:a16="http://schemas.microsoft.com/office/drawing/2014/main" id="{42A77DA7-6BE7-463F-9FFA-772B6E71999E}"/>
                </a:ext>
              </a:extLst>
            </p:cNvPr>
            <p:cNvSpPr txBox="1"/>
            <p:nvPr/>
          </p:nvSpPr>
          <p:spPr>
            <a:xfrm>
              <a:off x="6820807" y="5382291"/>
              <a:ext cx="219529"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3</a:t>
              </a:r>
            </a:p>
          </p:txBody>
        </p:sp>
        <p:grpSp>
          <p:nvGrpSpPr>
            <p:cNvPr id="19" name="Group 18">
              <a:extLst>
                <a:ext uri="{FF2B5EF4-FFF2-40B4-BE49-F238E27FC236}">
                  <a16:creationId xmlns:a16="http://schemas.microsoft.com/office/drawing/2014/main" id="{1EF845D3-071B-486E-979A-F4C0F276F5FA}"/>
                </a:ext>
              </a:extLst>
            </p:cNvPr>
            <p:cNvGrpSpPr/>
            <p:nvPr/>
          </p:nvGrpSpPr>
          <p:grpSpPr>
            <a:xfrm>
              <a:off x="5962649" y="4426129"/>
              <a:ext cx="2438401" cy="1047670"/>
              <a:chOff x="6017470" y="5079828"/>
              <a:chExt cx="2438401" cy="1047670"/>
            </a:xfrm>
          </p:grpSpPr>
          <p:pic>
            <p:nvPicPr>
              <p:cNvPr id="20" name="Picture 19">
                <a:extLst>
                  <a:ext uri="{FF2B5EF4-FFF2-40B4-BE49-F238E27FC236}">
                    <a16:creationId xmlns:a16="http://schemas.microsoft.com/office/drawing/2014/main" id="{9FB5186D-9A48-49A6-B706-138970F179B4}"/>
                  </a:ext>
                </a:extLst>
              </p:cNvPr>
              <p:cNvPicPr>
                <a:picLocks noChangeAspect="1"/>
              </p:cNvPicPr>
              <p:nvPr/>
            </p:nvPicPr>
            <p:blipFill rotWithShape="1">
              <a:blip r:embed="rId4">
                <a:extLst>
                  <a:ext uri="{28A0092B-C50C-407E-A947-70E740481C1C}">
                    <a14:useLocalDpi xmlns:a14="http://schemas.microsoft.com/office/drawing/2010/main" val="0"/>
                  </a:ext>
                </a:extLst>
              </a:blip>
              <a:srcRect l="20371" t="8139" r="20371"/>
              <a:stretch/>
            </p:blipFill>
            <p:spPr>
              <a:xfrm>
                <a:off x="6017470" y="5164330"/>
                <a:ext cx="2438401" cy="963168"/>
              </a:xfrm>
              <a:prstGeom prst="rect">
                <a:avLst/>
              </a:prstGeom>
            </p:spPr>
          </p:pic>
          <p:sp>
            <p:nvSpPr>
              <p:cNvPr id="21" name="Isosceles Triangle 20">
                <a:extLst>
                  <a:ext uri="{FF2B5EF4-FFF2-40B4-BE49-F238E27FC236}">
                    <a16:creationId xmlns:a16="http://schemas.microsoft.com/office/drawing/2014/main" id="{BA6B9B64-01D1-4AB0-8CD9-245B465711F7}"/>
                  </a:ext>
                </a:extLst>
              </p:cNvPr>
              <p:cNvSpPr/>
              <p:nvPr/>
            </p:nvSpPr>
            <p:spPr>
              <a:xfrm rot="10800000">
                <a:off x="7587691" y="5943600"/>
                <a:ext cx="269806" cy="8314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22" name="Straight Connector 21">
                <a:extLst>
                  <a:ext uri="{FF2B5EF4-FFF2-40B4-BE49-F238E27FC236}">
                    <a16:creationId xmlns:a16="http://schemas.microsoft.com/office/drawing/2014/main" id="{40A290DC-B361-4F7C-B360-5015B1A519B7}"/>
                  </a:ext>
                </a:extLst>
              </p:cNvPr>
              <p:cNvCxnSpPr>
                <a:cxnSpLocks/>
              </p:cNvCxnSpPr>
              <p:nvPr/>
            </p:nvCxnSpPr>
            <p:spPr>
              <a:xfrm flipV="1">
                <a:off x="7587690" y="5079828"/>
                <a:ext cx="0" cy="169003"/>
              </a:xfrm>
              <a:prstGeom prst="line">
                <a:avLst/>
              </a:prstGeom>
            </p:spPr>
            <p:style>
              <a:lnRef idx="3">
                <a:schemeClr val="dk1"/>
              </a:lnRef>
              <a:fillRef idx="0">
                <a:schemeClr val="dk1"/>
              </a:fillRef>
              <a:effectRef idx="2">
                <a:schemeClr val="dk1"/>
              </a:effectRef>
              <a:fontRef idx="minor">
                <a:schemeClr val="tx1"/>
              </a:fontRef>
            </p:style>
          </p:cxnSp>
          <p:cxnSp>
            <p:nvCxnSpPr>
              <p:cNvPr id="23" name="Straight Connector 22">
                <a:extLst>
                  <a:ext uri="{FF2B5EF4-FFF2-40B4-BE49-F238E27FC236}">
                    <a16:creationId xmlns:a16="http://schemas.microsoft.com/office/drawing/2014/main" id="{130F0281-BAE8-4371-8677-BCD929D8EB02}"/>
                  </a:ext>
                </a:extLst>
              </p:cNvPr>
              <p:cNvCxnSpPr>
                <a:cxnSpLocks/>
              </p:cNvCxnSpPr>
              <p:nvPr/>
            </p:nvCxnSpPr>
            <p:spPr>
              <a:xfrm flipV="1">
                <a:off x="7428884" y="5881524"/>
                <a:ext cx="0" cy="207296"/>
              </a:xfrm>
              <a:prstGeom prst="line">
                <a:avLst/>
              </a:prstGeom>
            </p:spPr>
            <p:style>
              <a:lnRef idx="3">
                <a:schemeClr val="dk1"/>
              </a:lnRef>
              <a:fillRef idx="0">
                <a:schemeClr val="dk1"/>
              </a:fillRef>
              <a:effectRef idx="2">
                <a:schemeClr val="dk1"/>
              </a:effectRef>
              <a:fontRef idx="minor">
                <a:schemeClr val="tx1"/>
              </a:fontRef>
            </p:style>
          </p:cxnSp>
        </p:grpSp>
      </p:grpSp>
      <p:sp>
        <p:nvSpPr>
          <p:cNvPr id="5" name="TextBox 4">
            <a:extLst>
              <a:ext uri="{FF2B5EF4-FFF2-40B4-BE49-F238E27FC236}">
                <a16:creationId xmlns:a16="http://schemas.microsoft.com/office/drawing/2014/main" id="{831ED8CC-BF1F-4B0A-A9E8-BFC0A291EB68}"/>
              </a:ext>
            </a:extLst>
          </p:cNvPr>
          <p:cNvSpPr txBox="1"/>
          <p:nvPr/>
        </p:nvSpPr>
        <p:spPr>
          <a:xfrm>
            <a:off x="6143625" y="4550617"/>
            <a:ext cx="4572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Two-position, push-button, spring-return, four port, four-way valve</a:t>
            </a:r>
          </a:p>
        </p:txBody>
      </p:sp>
      <p:sp>
        <p:nvSpPr>
          <p:cNvPr id="24" name="TextBox 23">
            <a:extLst>
              <a:ext uri="{FF2B5EF4-FFF2-40B4-BE49-F238E27FC236}">
                <a16:creationId xmlns:a16="http://schemas.microsoft.com/office/drawing/2014/main" id="{2EE8C631-16ED-470E-84F8-C3F1CF050DA4}"/>
              </a:ext>
            </a:extLst>
          </p:cNvPr>
          <p:cNvSpPr txBox="1"/>
          <p:nvPr/>
        </p:nvSpPr>
        <p:spPr>
          <a:xfrm>
            <a:off x="860425" y="4525416"/>
            <a:ext cx="4572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Two-position, duel solenoid, three port, three-way valve</a:t>
            </a:r>
          </a:p>
        </p:txBody>
      </p:sp>
    </p:spTree>
    <p:extLst>
      <p:ext uri="{BB962C8B-B14F-4D97-AF65-F5344CB8AC3E}">
        <p14:creationId xmlns:p14="http://schemas.microsoft.com/office/powerpoint/2010/main" val="22701819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BEEA5-03C0-45BD-82F0-ABEB567722D1}"/>
              </a:ext>
            </a:extLst>
          </p:cNvPr>
          <p:cNvSpPr>
            <a:spLocks noGrp="1"/>
          </p:cNvSpPr>
          <p:nvPr>
            <p:ph type="title"/>
          </p:nvPr>
        </p:nvSpPr>
        <p:spPr/>
        <p:txBody>
          <a:bodyPr/>
          <a:lstStyle/>
          <a:p>
            <a:r>
              <a:rPr lang="en-US" dirty="0"/>
              <a:t>Example Fluid Flow</a:t>
            </a:r>
          </a:p>
        </p:txBody>
      </p:sp>
      <p:pic>
        <p:nvPicPr>
          <p:cNvPr id="7" name="Picture 6">
            <a:extLst>
              <a:ext uri="{FF2B5EF4-FFF2-40B4-BE49-F238E27FC236}">
                <a16:creationId xmlns:a16="http://schemas.microsoft.com/office/drawing/2014/main" id="{19D69332-8A0B-41C4-91EF-BFF68F5F60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7800" y="1921689"/>
            <a:ext cx="1829055" cy="3734321"/>
          </a:xfrm>
          <a:prstGeom prst="rect">
            <a:avLst/>
          </a:prstGeom>
        </p:spPr>
      </p:pic>
      <p:pic>
        <p:nvPicPr>
          <p:cNvPr id="9" name="Picture 8" descr="A close up of a logo&#10;&#10;Description automatically generated">
            <a:extLst>
              <a:ext uri="{FF2B5EF4-FFF2-40B4-BE49-F238E27FC236}">
                <a16:creationId xmlns:a16="http://schemas.microsoft.com/office/drawing/2014/main" id="{45341FAF-79DD-49DE-AA5F-DB681D231B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10600" y="1921689"/>
            <a:ext cx="2819794" cy="3762900"/>
          </a:xfrm>
          <a:prstGeom prst="rect">
            <a:avLst/>
          </a:prstGeom>
        </p:spPr>
      </p:pic>
      <p:sp>
        <p:nvSpPr>
          <p:cNvPr id="10" name="TextBox 9">
            <a:extLst>
              <a:ext uri="{FF2B5EF4-FFF2-40B4-BE49-F238E27FC236}">
                <a16:creationId xmlns:a16="http://schemas.microsoft.com/office/drawing/2014/main" id="{7CA6724D-F8E6-4174-B187-2CA82C904C94}"/>
              </a:ext>
            </a:extLst>
          </p:cNvPr>
          <p:cNvSpPr txBox="1"/>
          <p:nvPr/>
        </p:nvSpPr>
        <p:spPr>
          <a:xfrm>
            <a:off x="4876800" y="2418144"/>
            <a:ext cx="2286000" cy="1384995"/>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rial" panose="020B0604020202020204" pitchFamily="34" charset="0"/>
                <a:cs typeface="Arial" panose="020B0604020202020204" pitchFamily="34" charset="0"/>
              </a:rPr>
              <a:t>1 Inlet</a:t>
            </a:r>
          </a:p>
          <a:p>
            <a:pPr marL="285750" indent="-285750">
              <a:buFont typeface="Arial" panose="020B0604020202020204" pitchFamily="34" charset="0"/>
              <a:buChar char="•"/>
            </a:pPr>
            <a:r>
              <a:rPr lang="en-US" sz="2800" dirty="0">
                <a:latin typeface="Arial" panose="020B0604020202020204" pitchFamily="34" charset="0"/>
                <a:cs typeface="Arial" panose="020B0604020202020204" pitchFamily="34" charset="0"/>
              </a:rPr>
              <a:t>2 Outlets</a:t>
            </a:r>
          </a:p>
          <a:p>
            <a:pPr marL="285750" indent="-285750">
              <a:buFont typeface="Arial" panose="020B0604020202020204" pitchFamily="34" charset="0"/>
              <a:buChar char="•"/>
            </a:pPr>
            <a:r>
              <a:rPr lang="en-US" sz="2800" dirty="0">
                <a:latin typeface="Arial" panose="020B0604020202020204" pitchFamily="34" charset="0"/>
                <a:cs typeface="Arial" panose="020B0604020202020204" pitchFamily="34" charset="0"/>
              </a:rPr>
              <a:t>1 Exhaust</a:t>
            </a:r>
          </a:p>
        </p:txBody>
      </p:sp>
      <p:cxnSp>
        <p:nvCxnSpPr>
          <p:cNvPr id="12" name="Straight Arrow Connector 11">
            <a:extLst>
              <a:ext uri="{FF2B5EF4-FFF2-40B4-BE49-F238E27FC236}">
                <a16:creationId xmlns:a16="http://schemas.microsoft.com/office/drawing/2014/main" id="{F6B7E12E-CE40-4639-AC69-D3426085E100}"/>
              </a:ext>
            </a:extLst>
          </p:cNvPr>
          <p:cNvCxnSpPr>
            <a:cxnSpLocks/>
          </p:cNvCxnSpPr>
          <p:nvPr/>
        </p:nvCxnSpPr>
        <p:spPr>
          <a:xfrm flipH="1">
            <a:off x="1981200" y="2743200"/>
            <a:ext cx="2895600" cy="152400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AF808773-532F-4684-8405-32F6CB0BEC7A}"/>
              </a:ext>
            </a:extLst>
          </p:cNvPr>
          <p:cNvCxnSpPr>
            <a:cxnSpLocks/>
          </p:cNvCxnSpPr>
          <p:nvPr/>
        </p:nvCxnSpPr>
        <p:spPr>
          <a:xfrm>
            <a:off x="6476745" y="2743200"/>
            <a:ext cx="2667000" cy="152400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EB7CBE4B-EF19-4895-8E99-CE793C90A6F8}"/>
              </a:ext>
            </a:extLst>
          </p:cNvPr>
          <p:cNvCxnSpPr>
            <a:cxnSpLocks/>
            <a:stCxn id="10" idx="1"/>
          </p:cNvCxnSpPr>
          <p:nvPr/>
        </p:nvCxnSpPr>
        <p:spPr>
          <a:xfrm flipH="1">
            <a:off x="1981200" y="3110642"/>
            <a:ext cx="2895600" cy="67820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18058B4F-F7EA-47EA-B4A0-F2C9776460DD}"/>
              </a:ext>
            </a:extLst>
          </p:cNvPr>
          <p:cNvCxnSpPr>
            <a:cxnSpLocks/>
          </p:cNvCxnSpPr>
          <p:nvPr/>
        </p:nvCxnSpPr>
        <p:spPr>
          <a:xfrm>
            <a:off x="6858000" y="3110641"/>
            <a:ext cx="2590800" cy="67820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D92C2D2A-E13D-4E46-9832-BD880D20A2F0}"/>
              </a:ext>
            </a:extLst>
          </p:cNvPr>
          <p:cNvCxnSpPr>
            <a:cxnSpLocks/>
          </p:cNvCxnSpPr>
          <p:nvPr/>
        </p:nvCxnSpPr>
        <p:spPr>
          <a:xfrm flipH="1">
            <a:off x="2209800" y="3505200"/>
            <a:ext cx="2666606" cy="78315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59444444-EBC7-4FCA-B63D-E99AC91654F7}"/>
              </a:ext>
            </a:extLst>
          </p:cNvPr>
          <p:cNvCxnSpPr>
            <a:cxnSpLocks/>
          </p:cNvCxnSpPr>
          <p:nvPr/>
        </p:nvCxnSpPr>
        <p:spPr>
          <a:xfrm>
            <a:off x="7086856" y="3505200"/>
            <a:ext cx="2361944" cy="82936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7371F522-CDCF-4036-81A8-B8AB51FB0F9B}"/>
              </a:ext>
            </a:extLst>
          </p:cNvPr>
          <p:cNvSpPr txBox="1"/>
          <p:nvPr/>
        </p:nvSpPr>
        <p:spPr>
          <a:xfrm>
            <a:off x="914526" y="5729148"/>
            <a:ext cx="3047873" cy="400110"/>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Spring Activated Position</a:t>
            </a:r>
          </a:p>
        </p:txBody>
      </p:sp>
      <p:sp>
        <p:nvSpPr>
          <p:cNvPr id="32" name="TextBox 31">
            <a:extLst>
              <a:ext uri="{FF2B5EF4-FFF2-40B4-BE49-F238E27FC236}">
                <a16:creationId xmlns:a16="http://schemas.microsoft.com/office/drawing/2014/main" id="{F8B03354-FE8A-409F-8E5C-CB40A256D203}"/>
              </a:ext>
            </a:extLst>
          </p:cNvPr>
          <p:cNvSpPr txBox="1"/>
          <p:nvPr/>
        </p:nvSpPr>
        <p:spPr>
          <a:xfrm>
            <a:off x="8496560" y="5696826"/>
            <a:ext cx="3047873" cy="707886"/>
          </a:xfrm>
          <a:prstGeom prst="rect">
            <a:avLst/>
          </a:prstGeom>
          <a:noFill/>
        </p:spPr>
        <p:txBody>
          <a:bodyPr wrap="square" rtlCol="0">
            <a:spAutoFit/>
          </a:bodyPr>
          <a:lstStyle/>
          <a:p>
            <a:pPr algn="ctr"/>
            <a:r>
              <a:rPr lang="en-US" sz="2000" dirty="0">
                <a:latin typeface="Arial" panose="020B0604020202020204" pitchFamily="34" charset="0"/>
                <a:cs typeface="Arial" panose="020B0604020202020204" pitchFamily="34" charset="0"/>
              </a:rPr>
              <a:t>Push Button Activated Position</a:t>
            </a:r>
          </a:p>
        </p:txBody>
      </p:sp>
    </p:spTree>
    <p:extLst>
      <p:ext uri="{BB962C8B-B14F-4D97-AF65-F5344CB8AC3E}">
        <p14:creationId xmlns:p14="http://schemas.microsoft.com/office/powerpoint/2010/main" val="3475002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12"/>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1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18"/>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2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ppt_x"/>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6CC21-DFFF-46C8-8B3D-F9335FE04ED2}"/>
              </a:ext>
            </a:extLst>
          </p:cNvPr>
          <p:cNvSpPr>
            <a:spLocks noGrp="1"/>
          </p:cNvSpPr>
          <p:nvPr>
            <p:ph type="title"/>
          </p:nvPr>
        </p:nvSpPr>
        <p:spPr/>
        <p:txBody>
          <a:bodyPr/>
          <a:lstStyle/>
          <a:p>
            <a:r>
              <a:rPr lang="en-US" dirty="0"/>
              <a:t>Naming a Valve</a:t>
            </a:r>
          </a:p>
        </p:txBody>
      </p:sp>
      <p:sp>
        <p:nvSpPr>
          <p:cNvPr id="3" name="Content Placeholder 2">
            <a:extLst>
              <a:ext uri="{FF2B5EF4-FFF2-40B4-BE49-F238E27FC236}">
                <a16:creationId xmlns:a16="http://schemas.microsoft.com/office/drawing/2014/main" id="{A3FC39CC-E6D4-4061-8BF3-9AFC57563E4F}"/>
              </a:ext>
            </a:extLst>
          </p:cNvPr>
          <p:cNvSpPr>
            <a:spLocks noGrp="1"/>
          </p:cNvSpPr>
          <p:nvPr>
            <p:ph idx="1"/>
          </p:nvPr>
        </p:nvSpPr>
        <p:spPr>
          <a:xfrm>
            <a:off x="1953491" y="3396705"/>
            <a:ext cx="8534400" cy="609600"/>
          </a:xfrm>
        </p:spPr>
        <p:txBody>
          <a:bodyPr>
            <a:noAutofit/>
          </a:bodyPr>
          <a:lstStyle/>
          <a:p>
            <a:pPr marL="0" indent="0" algn="ctr">
              <a:buNone/>
            </a:pPr>
            <a:r>
              <a:rPr lang="en-US" sz="2800" dirty="0"/>
              <a:t>Two position, push-button, spring-return, four-port, four-way valve</a:t>
            </a:r>
          </a:p>
        </p:txBody>
      </p:sp>
      <p:pic>
        <p:nvPicPr>
          <p:cNvPr id="5" name="Content Placeholder 5">
            <a:extLst>
              <a:ext uri="{FF2B5EF4-FFF2-40B4-BE49-F238E27FC236}">
                <a16:creationId xmlns:a16="http://schemas.microsoft.com/office/drawing/2014/main" id="{28EA0AF7-A001-4F63-94F9-2D785CD5CAA3}"/>
              </a:ext>
            </a:extLst>
          </p:cNvPr>
          <p:cNvPicPr>
            <a:picLocks noChangeAspect="1"/>
          </p:cNvPicPr>
          <p:nvPr/>
        </p:nvPicPr>
        <p:blipFill rotWithShape="1">
          <a:blip r:embed="rId3">
            <a:extLst>
              <a:ext uri="{28A0092B-C50C-407E-A947-70E740481C1C}">
                <a14:useLocalDpi xmlns:a14="http://schemas.microsoft.com/office/drawing/2010/main" val="0"/>
              </a:ext>
            </a:extLst>
          </a:blip>
          <a:srcRect l="11240" t="9423" r="-1164" b="6813"/>
          <a:stretch/>
        </p:blipFill>
        <p:spPr>
          <a:xfrm>
            <a:off x="4114800" y="2057401"/>
            <a:ext cx="3429000" cy="1250405"/>
          </a:xfrm>
          <a:prstGeom prst="rect">
            <a:avLst/>
          </a:prstGeom>
        </p:spPr>
      </p:pic>
      <p:pic>
        <p:nvPicPr>
          <p:cNvPr id="6" name="Picture 5">
            <a:extLst>
              <a:ext uri="{FF2B5EF4-FFF2-40B4-BE49-F238E27FC236}">
                <a16:creationId xmlns:a16="http://schemas.microsoft.com/office/drawing/2014/main" id="{1AF262E2-B587-410B-B37F-5BED8136AC1F}"/>
              </a:ext>
            </a:extLst>
          </p:cNvPr>
          <p:cNvPicPr>
            <a:picLocks noChangeAspect="1"/>
          </p:cNvPicPr>
          <p:nvPr/>
        </p:nvPicPr>
        <p:blipFill rotWithShape="1">
          <a:blip r:embed="rId4">
            <a:extLst>
              <a:ext uri="{28A0092B-C50C-407E-A947-70E740481C1C}">
                <a14:useLocalDpi xmlns:a14="http://schemas.microsoft.com/office/drawing/2010/main" val="0"/>
              </a:ext>
            </a:extLst>
          </a:blip>
          <a:srcRect l="20371" t="8139" r="20371"/>
          <a:stretch/>
        </p:blipFill>
        <p:spPr>
          <a:xfrm>
            <a:off x="4876800" y="4462886"/>
            <a:ext cx="2438401" cy="963168"/>
          </a:xfrm>
          <a:prstGeom prst="rect">
            <a:avLst/>
          </a:prstGeom>
        </p:spPr>
      </p:pic>
      <p:sp>
        <p:nvSpPr>
          <p:cNvPr id="7" name="Content Placeholder 2">
            <a:extLst>
              <a:ext uri="{FF2B5EF4-FFF2-40B4-BE49-F238E27FC236}">
                <a16:creationId xmlns:a16="http://schemas.microsoft.com/office/drawing/2014/main" id="{2C572986-023F-470F-8612-BD648BF33EBF}"/>
              </a:ext>
            </a:extLst>
          </p:cNvPr>
          <p:cNvSpPr txBox="1">
            <a:spLocks/>
          </p:cNvSpPr>
          <p:nvPr/>
        </p:nvSpPr>
        <p:spPr>
          <a:xfrm>
            <a:off x="1981200" y="5345610"/>
            <a:ext cx="8534400" cy="609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a:t>Two position, double solenoid, three-port, three-way valve</a:t>
            </a:r>
          </a:p>
        </p:txBody>
      </p:sp>
    </p:spTree>
    <p:extLst>
      <p:ext uri="{BB962C8B-B14F-4D97-AF65-F5344CB8AC3E}">
        <p14:creationId xmlns:p14="http://schemas.microsoft.com/office/powerpoint/2010/main" val="2815912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20D636-DD8C-4118-9D22-DCAA1B2448D5}"/>
              </a:ext>
            </a:extLst>
          </p:cNvPr>
          <p:cNvSpPr>
            <a:spLocks noGrp="1"/>
          </p:cNvSpPr>
          <p:nvPr>
            <p:ph type="title"/>
          </p:nvPr>
        </p:nvSpPr>
        <p:spPr/>
        <p:txBody>
          <a:bodyPr/>
          <a:lstStyle/>
          <a:p>
            <a:r>
              <a:rPr lang="en-US" dirty="0"/>
              <a:t>Practice</a:t>
            </a:r>
          </a:p>
        </p:txBody>
      </p:sp>
      <p:pic>
        <p:nvPicPr>
          <p:cNvPr id="5" name="Content Placeholder 4" descr="A close up of a sign&#10;&#10;Description generated with high confidence">
            <a:extLst>
              <a:ext uri="{FF2B5EF4-FFF2-40B4-BE49-F238E27FC236}">
                <a16:creationId xmlns:a16="http://schemas.microsoft.com/office/drawing/2014/main" id="{E9DBAA8F-EF21-463C-A07E-465A00901793}"/>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962400" y="3429000"/>
            <a:ext cx="4905375" cy="1676400"/>
          </a:xfrm>
          <a:prstGeom prst="rect">
            <a:avLst/>
          </a:prstGeom>
        </p:spPr>
      </p:pic>
      <p:sp>
        <p:nvSpPr>
          <p:cNvPr id="6" name="Rectangle 5">
            <a:extLst>
              <a:ext uri="{FF2B5EF4-FFF2-40B4-BE49-F238E27FC236}">
                <a16:creationId xmlns:a16="http://schemas.microsoft.com/office/drawing/2014/main" id="{AEC39317-867C-4A49-AA95-574D98CE2C95}"/>
              </a:ext>
            </a:extLst>
          </p:cNvPr>
          <p:cNvSpPr/>
          <p:nvPr/>
        </p:nvSpPr>
        <p:spPr>
          <a:xfrm>
            <a:off x="2528887" y="5129888"/>
            <a:ext cx="7772399" cy="954107"/>
          </a:xfrm>
          <a:prstGeom prst="rect">
            <a:avLst/>
          </a:prstGeom>
        </p:spPr>
        <p:txBody>
          <a:bodyPr wrap="square">
            <a:spAutoFit/>
          </a:bodyPr>
          <a:lstStyle/>
          <a:p>
            <a:pPr algn="ctr"/>
            <a:r>
              <a:rPr lang="en-US" sz="2800" dirty="0">
                <a:latin typeface="Arial" panose="020B0604020202020204" pitchFamily="34" charset="0"/>
                <a:cs typeface="Arial" panose="020B0604020202020204" pitchFamily="34" charset="0"/>
              </a:rPr>
              <a:t>Three-position, double-pilot, five-ported, four-way valve</a:t>
            </a:r>
          </a:p>
        </p:txBody>
      </p:sp>
      <p:cxnSp>
        <p:nvCxnSpPr>
          <p:cNvPr id="7" name="Straight Connector 6">
            <a:extLst>
              <a:ext uri="{FF2B5EF4-FFF2-40B4-BE49-F238E27FC236}">
                <a16:creationId xmlns:a16="http://schemas.microsoft.com/office/drawing/2014/main" id="{E4E5D767-905E-44B0-8260-EE1A2B69A077}"/>
              </a:ext>
            </a:extLst>
          </p:cNvPr>
          <p:cNvCxnSpPr>
            <a:cxnSpLocks/>
          </p:cNvCxnSpPr>
          <p:nvPr/>
        </p:nvCxnSpPr>
        <p:spPr>
          <a:xfrm flipV="1">
            <a:off x="6262688" y="3567162"/>
            <a:ext cx="0" cy="169002"/>
          </a:xfrm>
          <a:prstGeom prst="line">
            <a:avLst/>
          </a:prstGeom>
        </p:spPr>
        <p:style>
          <a:lnRef idx="3">
            <a:schemeClr val="dk1"/>
          </a:lnRef>
          <a:fillRef idx="0">
            <a:schemeClr val="dk1"/>
          </a:fillRef>
          <a:effectRef idx="2">
            <a:schemeClr val="dk1"/>
          </a:effectRef>
          <a:fontRef idx="minor">
            <a:schemeClr val="tx1"/>
          </a:fontRef>
        </p:style>
      </p:cxnSp>
      <p:cxnSp>
        <p:nvCxnSpPr>
          <p:cNvPr id="8" name="Straight Connector 7">
            <a:extLst>
              <a:ext uri="{FF2B5EF4-FFF2-40B4-BE49-F238E27FC236}">
                <a16:creationId xmlns:a16="http://schemas.microsoft.com/office/drawing/2014/main" id="{29FFAD5F-931C-499C-B22E-A7CA0328D2BB}"/>
              </a:ext>
            </a:extLst>
          </p:cNvPr>
          <p:cNvCxnSpPr>
            <a:cxnSpLocks/>
          </p:cNvCxnSpPr>
          <p:nvPr/>
        </p:nvCxnSpPr>
        <p:spPr>
          <a:xfrm flipV="1">
            <a:off x="6567488" y="3567161"/>
            <a:ext cx="0" cy="169003"/>
          </a:xfrm>
          <a:prstGeom prst="line">
            <a:avLst/>
          </a:prstGeom>
        </p:spPr>
        <p:style>
          <a:lnRef idx="3">
            <a:schemeClr val="dk1"/>
          </a:lnRef>
          <a:fillRef idx="0">
            <a:schemeClr val="dk1"/>
          </a:fillRef>
          <a:effectRef idx="2">
            <a:schemeClr val="dk1"/>
          </a:effectRef>
          <a:fontRef idx="minor">
            <a:schemeClr val="tx1"/>
          </a:fontRef>
        </p:style>
      </p:cxnSp>
      <p:cxnSp>
        <p:nvCxnSpPr>
          <p:cNvPr id="9" name="Straight Connector 8">
            <a:extLst>
              <a:ext uri="{FF2B5EF4-FFF2-40B4-BE49-F238E27FC236}">
                <a16:creationId xmlns:a16="http://schemas.microsoft.com/office/drawing/2014/main" id="{7620ADAB-E350-4CAF-A58E-743874A49BDF}"/>
              </a:ext>
            </a:extLst>
          </p:cNvPr>
          <p:cNvCxnSpPr>
            <a:cxnSpLocks/>
          </p:cNvCxnSpPr>
          <p:nvPr/>
        </p:nvCxnSpPr>
        <p:spPr>
          <a:xfrm flipV="1">
            <a:off x="6415088" y="4788807"/>
            <a:ext cx="0" cy="169003"/>
          </a:xfrm>
          <a:prstGeom prst="line">
            <a:avLst/>
          </a:prstGeom>
        </p:spPr>
        <p:style>
          <a:lnRef idx="3">
            <a:schemeClr val="dk1"/>
          </a:lnRef>
          <a:fillRef idx="0">
            <a:schemeClr val="dk1"/>
          </a:fillRef>
          <a:effectRef idx="2">
            <a:schemeClr val="dk1"/>
          </a:effectRef>
          <a:fontRef idx="minor">
            <a:schemeClr val="tx1"/>
          </a:fontRef>
        </p:style>
      </p:cxnSp>
      <p:sp>
        <p:nvSpPr>
          <p:cNvPr id="12" name="Isosceles Triangle 11">
            <a:extLst>
              <a:ext uri="{FF2B5EF4-FFF2-40B4-BE49-F238E27FC236}">
                <a16:creationId xmlns:a16="http://schemas.microsoft.com/office/drawing/2014/main" id="{0FD1F03F-B747-4F79-A7C4-D0674FFE03CD}"/>
              </a:ext>
            </a:extLst>
          </p:cNvPr>
          <p:cNvSpPr/>
          <p:nvPr/>
        </p:nvSpPr>
        <p:spPr>
          <a:xfrm rot="10800000">
            <a:off x="6643688" y="4830380"/>
            <a:ext cx="269806" cy="8314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3" name="Isosceles Triangle 12">
            <a:extLst>
              <a:ext uri="{FF2B5EF4-FFF2-40B4-BE49-F238E27FC236}">
                <a16:creationId xmlns:a16="http://schemas.microsoft.com/office/drawing/2014/main" id="{C65CABBA-AB0F-4224-BE79-31DDF7E8186D}"/>
              </a:ext>
            </a:extLst>
          </p:cNvPr>
          <p:cNvSpPr/>
          <p:nvPr/>
        </p:nvSpPr>
        <p:spPr>
          <a:xfrm rot="10800000">
            <a:off x="5916683" y="4830379"/>
            <a:ext cx="269806" cy="8314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A3E92150-341F-4ED7-AF22-7FE091558A07}"/>
              </a:ext>
            </a:extLst>
          </p:cNvPr>
          <p:cNvSpPr txBox="1"/>
          <p:nvPr/>
        </p:nvSpPr>
        <p:spPr>
          <a:xfrm>
            <a:off x="990600" y="1884230"/>
            <a:ext cx="6858000" cy="646331"/>
          </a:xfrm>
          <a:prstGeom prst="rect">
            <a:avLst/>
          </a:prstGeom>
          <a:noFill/>
        </p:spPr>
        <p:txBody>
          <a:bodyPr wrap="square" rtlCol="0">
            <a:spAutoFit/>
          </a:bodyPr>
          <a:lstStyle/>
          <a:p>
            <a:r>
              <a:rPr lang="en-US" sz="3600" dirty="0">
                <a:latin typeface="Arial" panose="020B0604020202020204" pitchFamily="34" charset="0"/>
                <a:cs typeface="Arial" panose="020B0604020202020204" pitchFamily="34" charset="0"/>
              </a:rPr>
              <a:t>Practice naming the valve.</a:t>
            </a:r>
          </a:p>
        </p:txBody>
      </p:sp>
    </p:spTree>
    <p:extLst>
      <p:ext uri="{BB962C8B-B14F-4D97-AF65-F5344CB8AC3E}">
        <p14:creationId xmlns:p14="http://schemas.microsoft.com/office/powerpoint/2010/main" val="2759776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Presentation Review</a:t>
            </a:r>
          </a:p>
        </p:txBody>
      </p:sp>
      <p:sp>
        <p:nvSpPr>
          <p:cNvPr id="3" name="Content Placeholder 2"/>
          <p:cNvSpPr>
            <a:spLocks noGrp="1"/>
          </p:cNvSpPr>
          <p:nvPr>
            <p:ph idx="1"/>
          </p:nvPr>
        </p:nvSpPr>
        <p:spPr/>
        <p:txBody>
          <a:bodyPr/>
          <a:lstStyle/>
          <a:p>
            <a:r>
              <a:rPr lang="en-US" dirty="0"/>
              <a:t>Mark or highlight three key points</a:t>
            </a:r>
          </a:p>
          <a:p>
            <a:r>
              <a:rPr lang="en-US" dirty="0"/>
              <a:t>List two ideas or concepts related to previous knowledge.</a:t>
            </a:r>
          </a:p>
          <a:p>
            <a:r>
              <a:rPr lang="en-US" dirty="0"/>
              <a:t>List questions you have about this topic.</a:t>
            </a:r>
          </a:p>
          <a:p>
            <a:r>
              <a:rPr lang="en-US" dirty="0"/>
              <a:t>Keep notes organized and available for use throughout the course.</a:t>
            </a:r>
          </a:p>
        </p:txBody>
      </p:sp>
    </p:spTree>
    <p:extLst>
      <p:ext uri="{BB962C8B-B14F-4D97-AF65-F5344CB8AC3E}">
        <p14:creationId xmlns:p14="http://schemas.microsoft.com/office/powerpoint/2010/main" val="15618139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1066800" y="1295400"/>
            <a:ext cx="11125200" cy="523220"/>
          </a:xfrm>
          <a:prstGeom prst="rect">
            <a:avLst/>
          </a:prstGeom>
          <a:solidFill>
            <a:srgbClr val="A50021"/>
          </a:solidFill>
          <a:ln w="9525">
            <a:noFill/>
            <a:miter lim="800000"/>
            <a:headEnd/>
            <a:tailEnd/>
          </a:ln>
          <a:effectLst/>
        </p:spPr>
        <p:txBody>
          <a:bodyPr wrap="square">
            <a:spAutoFit/>
          </a:bodyPr>
          <a:lstStyle/>
          <a:p>
            <a:pPr algn="ctr" eaLnBrk="0" hangingPunct="0">
              <a:spcBef>
                <a:spcPct val="50000"/>
              </a:spcBef>
              <a:defRPr/>
            </a:pPr>
            <a:r>
              <a:rPr lang="en-US" sz="2800" b="1" kern="0" dirty="0">
                <a:solidFill>
                  <a:srgbClr val="FFFFFF"/>
                </a:solidFill>
                <a:latin typeface="Arial" pitchFamily="34" charset="0"/>
                <a:cs typeface="Arial" pitchFamily="34" charset="0"/>
              </a:rPr>
              <a:t>Mechanical Systems in Agriculture</a:t>
            </a:r>
          </a:p>
        </p:txBody>
      </p:sp>
      <p:sp>
        <p:nvSpPr>
          <p:cNvPr id="7" name="Rectangle 4"/>
          <p:cNvSpPr>
            <a:spLocks noGrp="1" noChangeArrowheads="1"/>
          </p:cNvSpPr>
          <p:nvPr>
            <p:ph type="title"/>
          </p:nvPr>
        </p:nvSpPr>
        <p:spPr>
          <a:xfrm>
            <a:off x="2057400" y="2667003"/>
            <a:ext cx="8229600" cy="1173163"/>
          </a:xfrm>
          <a:prstGeom prst="rect">
            <a:avLst/>
          </a:prstGeom>
        </p:spPr>
        <p:txBody>
          <a:bodyPr anchor="ctr">
            <a:normAutofit/>
          </a:bodyPr>
          <a:lstStyle/>
          <a:p>
            <a:pPr algn="ctr">
              <a:spcBef>
                <a:spcPts val="0"/>
              </a:spcBef>
              <a:defRPr/>
            </a:pPr>
            <a:r>
              <a:rPr lang="en-US" sz="4400" b="0" kern="0" cap="none" dirty="0">
                <a:solidFill>
                  <a:sysClr val="windowText" lastClr="000000"/>
                </a:solidFill>
              </a:rPr>
              <a:t>Pneumatic Components</a:t>
            </a:r>
          </a:p>
        </p:txBody>
      </p:sp>
      <p:sp>
        <p:nvSpPr>
          <p:cNvPr id="8" name="TextBox 7"/>
          <p:cNvSpPr txBox="1"/>
          <p:nvPr/>
        </p:nvSpPr>
        <p:spPr>
          <a:xfrm>
            <a:off x="2057400" y="4328363"/>
            <a:ext cx="8077200" cy="584775"/>
          </a:xfrm>
          <a:prstGeom prst="rect">
            <a:avLst/>
          </a:prstGeom>
          <a:noFill/>
        </p:spPr>
        <p:txBody>
          <a:bodyPr wrap="square" rtlCol="0">
            <a:spAutoFit/>
          </a:bodyPr>
          <a:lstStyle/>
          <a:p>
            <a:pPr algn="ctr">
              <a:defRPr/>
            </a:pPr>
            <a:r>
              <a:rPr lang="en-US" sz="3200" kern="0" dirty="0">
                <a:solidFill>
                  <a:sysClr val="windowText" lastClr="000000"/>
                </a:solidFill>
                <a:latin typeface="Arial" pitchFamily="34" charset="0"/>
                <a:cs typeface="Arial" pitchFamily="34" charset="0"/>
              </a:rPr>
              <a:t>Unit 4 – Lesson 4.3 Agricultural Processing</a:t>
            </a:r>
          </a:p>
        </p:txBody>
      </p:sp>
    </p:spTree>
    <p:extLst>
      <p:ext uri="{BB962C8B-B14F-4D97-AF65-F5344CB8AC3E}">
        <p14:creationId xmlns:p14="http://schemas.microsoft.com/office/powerpoint/2010/main" val="29337668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itchFamily="34" charset="0"/>
                <a:cs typeface="Arial" pitchFamily="34" charset="0"/>
              </a:rPr>
              <a:t>References</a:t>
            </a:r>
          </a:p>
        </p:txBody>
      </p:sp>
      <p:sp>
        <p:nvSpPr>
          <p:cNvPr id="3" name="Content Placeholder 2"/>
          <p:cNvSpPr>
            <a:spLocks noGrp="1"/>
          </p:cNvSpPr>
          <p:nvPr>
            <p:ph idx="1"/>
          </p:nvPr>
        </p:nvSpPr>
        <p:spPr/>
        <p:txBody>
          <a:bodyPr/>
          <a:lstStyle/>
          <a:p>
            <a:pPr marL="0" indent="0">
              <a:buNone/>
            </a:pPr>
            <a:r>
              <a:rPr lang="en-US" dirty="0"/>
              <a:t>Automation Direct. (2017). </a:t>
            </a:r>
            <a:r>
              <a:rPr lang="en-US" i="1" dirty="0"/>
              <a:t>Understanding circuit symbols</a:t>
            </a:r>
            <a:r>
              <a:rPr lang="en-US" dirty="0"/>
              <a:t>. </a:t>
            </a:r>
            <a:r>
              <a:rPr lang="en-US" b="1" dirty="0">
                <a:hlinkClick r:id="rId3"/>
              </a:rPr>
              <a:t>https://www.automationdirect.com/pneumatics/misc/circuit_symbols</a:t>
            </a:r>
            <a:endParaRPr lang="en-US" dirty="0"/>
          </a:p>
          <a:p>
            <a:pPr marL="0" indent="0">
              <a:buNone/>
            </a:pPr>
            <a:endParaRPr lang="en-US"/>
          </a:p>
          <a:p>
            <a:pPr marL="0" indent="0">
              <a:buNone/>
            </a:pPr>
            <a:r>
              <a:rPr lang="en-US"/>
              <a:t>National </a:t>
            </a:r>
            <a:r>
              <a:rPr lang="en-US" dirty="0"/>
              <a:t>Fluid Power Association. (2017). </a:t>
            </a:r>
            <a:r>
              <a:rPr lang="en-US" i="1" dirty="0"/>
              <a:t>Fluid power advantages</a:t>
            </a:r>
            <a:r>
              <a:rPr lang="en-US" dirty="0"/>
              <a:t>. </a:t>
            </a:r>
            <a:r>
              <a:rPr lang="en-US" b="1" dirty="0">
                <a:hlinkClick r:id="rId4"/>
              </a:rPr>
              <a:t>http://www.nfpa.com/fluidpower/fluidpoweradvantages.aspx</a:t>
            </a:r>
            <a:endParaRPr lang="en-US" dirty="0"/>
          </a:p>
        </p:txBody>
      </p:sp>
    </p:spTree>
    <p:extLst>
      <p:ext uri="{BB962C8B-B14F-4D97-AF65-F5344CB8AC3E}">
        <p14:creationId xmlns:p14="http://schemas.microsoft.com/office/powerpoint/2010/main" val="864845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8D90C-0948-44C0-91D6-2E517680EFF2}"/>
              </a:ext>
            </a:extLst>
          </p:cNvPr>
          <p:cNvSpPr>
            <a:spLocks noGrp="1"/>
          </p:cNvSpPr>
          <p:nvPr>
            <p:ph type="title"/>
          </p:nvPr>
        </p:nvSpPr>
        <p:spPr/>
        <p:txBody>
          <a:bodyPr/>
          <a:lstStyle/>
          <a:p>
            <a:r>
              <a:rPr lang="en-US" dirty="0"/>
              <a:t>Fluid Power Systems</a:t>
            </a:r>
          </a:p>
        </p:txBody>
      </p:sp>
      <p:sp>
        <p:nvSpPr>
          <p:cNvPr id="3" name="Content Placeholder 2">
            <a:extLst>
              <a:ext uri="{FF2B5EF4-FFF2-40B4-BE49-F238E27FC236}">
                <a16:creationId xmlns:a16="http://schemas.microsoft.com/office/drawing/2014/main" id="{5E993DEF-B6D1-4436-A05E-FC74BD662102}"/>
              </a:ext>
            </a:extLst>
          </p:cNvPr>
          <p:cNvSpPr>
            <a:spLocks noGrp="1"/>
          </p:cNvSpPr>
          <p:nvPr>
            <p:ph sz="half" idx="1"/>
          </p:nvPr>
        </p:nvSpPr>
        <p:spPr>
          <a:xfrm>
            <a:off x="609600" y="1828802"/>
            <a:ext cx="5638800" cy="4419600"/>
          </a:xfrm>
        </p:spPr>
        <p:txBody>
          <a:bodyPr>
            <a:normAutofit/>
          </a:bodyPr>
          <a:lstStyle/>
          <a:p>
            <a:r>
              <a:rPr lang="en-US" dirty="0"/>
              <a:t>Pneumatic – use compressed gas</a:t>
            </a:r>
          </a:p>
          <a:p>
            <a:pPr lvl="1"/>
            <a:r>
              <a:rPr lang="en-US" sz="2800" dirty="0"/>
              <a:t>Compressor</a:t>
            </a:r>
          </a:p>
          <a:p>
            <a:pPr lvl="1"/>
            <a:r>
              <a:rPr lang="en-US" sz="2800" dirty="0"/>
              <a:t>Hoses</a:t>
            </a:r>
          </a:p>
          <a:p>
            <a:pPr lvl="1"/>
            <a:r>
              <a:rPr lang="en-US" sz="2800" dirty="0"/>
              <a:t>Actuators</a:t>
            </a:r>
          </a:p>
          <a:p>
            <a:pPr lvl="1"/>
            <a:r>
              <a:rPr lang="en-US" sz="2800" dirty="0"/>
              <a:t>Valves</a:t>
            </a:r>
            <a:endParaRPr lang="en-US" dirty="0"/>
          </a:p>
          <a:p>
            <a:endParaRPr lang="en-US" dirty="0"/>
          </a:p>
        </p:txBody>
      </p:sp>
      <p:sp>
        <p:nvSpPr>
          <p:cNvPr id="4" name="Content Placeholder 2">
            <a:extLst>
              <a:ext uri="{FF2B5EF4-FFF2-40B4-BE49-F238E27FC236}">
                <a16:creationId xmlns:a16="http://schemas.microsoft.com/office/drawing/2014/main" id="{B60E6432-6B71-4B35-B9F6-6EE8D2057B91}"/>
              </a:ext>
            </a:extLst>
          </p:cNvPr>
          <p:cNvSpPr txBox="1">
            <a:spLocks/>
          </p:cNvSpPr>
          <p:nvPr/>
        </p:nvSpPr>
        <p:spPr>
          <a:xfrm>
            <a:off x="6248400" y="1828802"/>
            <a:ext cx="5638800" cy="4419600"/>
          </a:xfrm>
          <a:prstGeom prst="rect">
            <a:avLst/>
          </a:prstGeom>
        </p:spPr>
        <p:txBody>
          <a:bodyPr vert="horz" lIns="91440" tIns="45720" rIns="91440" bIns="45720" rtlCol="0">
            <a:normAutofit/>
          </a:bodyPr>
          <a:lstStyle>
            <a:lvl1pPr marL="342891" indent="-342891" algn="l" defTabSz="914377"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1pPr>
            <a:lvl2pPr marL="742932" indent="-285744" algn="l" defTabSz="914377"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2971" indent="-228594" algn="l" defTabSz="914377"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3pPr>
            <a:lvl4pPr marL="1600160" indent="-228594" algn="l" defTabSz="914377"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4pPr>
            <a:lvl5pPr marL="2057349" indent="-228594" algn="l" defTabSz="914377"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5pPr>
            <a:lvl6pPr marL="2514537" indent="-228594" algn="l" defTabSz="914377"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r>
              <a:rPr lang="en-US" dirty="0"/>
              <a:t>Hydraulic – use compressed liquid</a:t>
            </a:r>
          </a:p>
          <a:p>
            <a:pPr lvl="1"/>
            <a:r>
              <a:rPr lang="en-US" sz="2800" dirty="0"/>
              <a:t>Pump</a:t>
            </a:r>
          </a:p>
          <a:p>
            <a:pPr lvl="1"/>
            <a:r>
              <a:rPr lang="en-US" sz="2800" dirty="0"/>
              <a:t>Hoses</a:t>
            </a:r>
          </a:p>
          <a:p>
            <a:pPr lvl="1"/>
            <a:r>
              <a:rPr lang="en-US" sz="2800" dirty="0"/>
              <a:t>Actuators</a:t>
            </a:r>
          </a:p>
          <a:p>
            <a:pPr lvl="1"/>
            <a:r>
              <a:rPr lang="en-US" sz="2800" dirty="0"/>
              <a:t>Valves</a:t>
            </a:r>
            <a:endParaRPr lang="en-US" dirty="0"/>
          </a:p>
          <a:p>
            <a:endParaRPr lang="en-US" dirty="0"/>
          </a:p>
        </p:txBody>
      </p:sp>
    </p:spTree>
    <p:extLst>
      <p:ext uri="{BB962C8B-B14F-4D97-AF65-F5344CB8AC3E}">
        <p14:creationId xmlns:p14="http://schemas.microsoft.com/office/powerpoint/2010/main" val="21645123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5352A-5A75-4DA1-ABBE-2890AC6AC5D3}"/>
              </a:ext>
            </a:extLst>
          </p:cNvPr>
          <p:cNvSpPr>
            <a:spLocks noGrp="1"/>
          </p:cNvSpPr>
          <p:nvPr>
            <p:ph type="title"/>
          </p:nvPr>
        </p:nvSpPr>
        <p:spPr/>
        <p:txBody>
          <a:bodyPr/>
          <a:lstStyle/>
          <a:p>
            <a:r>
              <a:rPr lang="en-US" dirty="0"/>
              <a:t>Pneumatic Systems</a:t>
            </a:r>
          </a:p>
        </p:txBody>
      </p:sp>
      <p:sp>
        <p:nvSpPr>
          <p:cNvPr id="3" name="Content Placeholder 2">
            <a:extLst>
              <a:ext uri="{FF2B5EF4-FFF2-40B4-BE49-F238E27FC236}">
                <a16:creationId xmlns:a16="http://schemas.microsoft.com/office/drawing/2014/main" id="{6DA8913E-61E9-4D4C-8727-82D7942510D7}"/>
              </a:ext>
            </a:extLst>
          </p:cNvPr>
          <p:cNvSpPr>
            <a:spLocks noGrp="1"/>
          </p:cNvSpPr>
          <p:nvPr>
            <p:ph sz="half" idx="1"/>
          </p:nvPr>
        </p:nvSpPr>
        <p:spPr/>
        <p:txBody>
          <a:bodyPr>
            <a:normAutofit lnSpcReduction="10000"/>
          </a:bodyPr>
          <a:lstStyle/>
          <a:p>
            <a:pPr marL="0" indent="0" algn="ctr">
              <a:buNone/>
            </a:pPr>
            <a:r>
              <a:rPr lang="en-US" sz="3200" u="sng" dirty="0"/>
              <a:t>Uses</a:t>
            </a:r>
          </a:p>
          <a:p>
            <a:r>
              <a:rPr lang="en-US" sz="3200" dirty="0"/>
              <a:t>Power tools</a:t>
            </a:r>
          </a:p>
          <a:p>
            <a:pPr lvl="1"/>
            <a:r>
              <a:rPr lang="en-US" sz="3200" dirty="0"/>
              <a:t>Wrenches</a:t>
            </a:r>
          </a:p>
          <a:p>
            <a:pPr lvl="1"/>
            <a:r>
              <a:rPr lang="en-US" sz="3200" dirty="0"/>
              <a:t>Nail guns</a:t>
            </a:r>
          </a:p>
          <a:p>
            <a:r>
              <a:rPr lang="en-US" sz="3200" dirty="0"/>
              <a:t>Factory automation</a:t>
            </a:r>
          </a:p>
          <a:p>
            <a:pPr lvl="1"/>
            <a:r>
              <a:rPr lang="en-US" sz="3200" dirty="0"/>
              <a:t>Manufacturing</a:t>
            </a:r>
          </a:p>
          <a:p>
            <a:pPr lvl="1"/>
            <a:r>
              <a:rPr lang="en-US" sz="3200" dirty="0"/>
              <a:t>Processing</a:t>
            </a:r>
          </a:p>
          <a:p>
            <a:pPr lvl="1"/>
            <a:r>
              <a:rPr lang="en-US" sz="3200" dirty="0"/>
              <a:t>Packaging</a:t>
            </a:r>
          </a:p>
        </p:txBody>
      </p:sp>
      <p:sp>
        <p:nvSpPr>
          <p:cNvPr id="4" name="Content Placeholder 3">
            <a:extLst>
              <a:ext uri="{FF2B5EF4-FFF2-40B4-BE49-F238E27FC236}">
                <a16:creationId xmlns:a16="http://schemas.microsoft.com/office/drawing/2014/main" id="{1EA37CC3-BBEB-44AB-BA58-544B4BE533E2}"/>
              </a:ext>
            </a:extLst>
          </p:cNvPr>
          <p:cNvSpPr>
            <a:spLocks noGrp="1"/>
          </p:cNvSpPr>
          <p:nvPr>
            <p:ph sz="half" idx="2"/>
          </p:nvPr>
        </p:nvSpPr>
        <p:spPr/>
        <p:txBody>
          <a:bodyPr>
            <a:normAutofit lnSpcReduction="10000"/>
          </a:bodyPr>
          <a:lstStyle/>
          <a:p>
            <a:pPr marL="0" indent="0" algn="ctr">
              <a:buNone/>
            </a:pPr>
            <a:r>
              <a:rPr lang="en-US" sz="3200" u="sng" dirty="0"/>
              <a:t>Advantages</a:t>
            </a:r>
          </a:p>
          <a:p>
            <a:r>
              <a:rPr lang="en-US" sz="3200" dirty="0"/>
              <a:t>Clean</a:t>
            </a:r>
          </a:p>
          <a:p>
            <a:r>
              <a:rPr lang="en-US" sz="3200" dirty="0"/>
              <a:t>High torque with low speed</a:t>
            </a:r>
          </a:p>
          <a:p>
            <a:r>
              <a:rPr lang="en-US" sz="3200" dirty="0"/>
              <a:t>Limited moving parts</a:t>
            </a:r>
          </a:p>
          <a:p>
            <a:r>
              <a:rPr lang="en-US" sz="3200" dirty="0"/>
              <a:t>Fewer breakdowns</a:t>
            </a:r>
          </a:p>
        </p:txBody>
      </p:sp>
    </p:spTree>
    <p:extLst>
      <p:ext uri="{BB962C8B-B14F-4D97-AF65-F5344CB8AC3E}">
        <p14:creationId xmlns:p14="http://schemas.microsoft.com/office/powerpoint/2010/main" val="21247280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98406-1346-4317-BB40-EA3CA52572A5}"/>
              </a:ext>
            </a:extLst>
          </p:cNvPr>
          <p:cNvSpPr>
            <a:spLocks noGrp="1"/>
          </p:cNvSpPr>
          <p:nvPr>
            <p:ph type="title"/>
          </p:nvPr>
        </p:nvSpPr>
        <p:spPr/>
        <p:txBody>
          <a:bodyPr/>
          <a:lstStyle/>
          <a:p>
            <a:r>
              <a:rPr lang="en-US" dirty="0"/>
              <a:t>Compressor Components</a:t>
            </a:r>
          </a:p>
        </p:txBody>
      </p:sp>
      <p:sp>
        <p:nvSpPr>
          <p:cNvPr id="3" name="Content Placeholder 2">
            <a:extLst>
              <a:ext uri="{FF2B5EF4-FFF2-40B4-BE49-F238E27FC236}">
                <a16:creationId xmlns:a16="http://schemas.microsoft.com/office/drawing/2014/main" id="{73F76230-6E43-4FFD-BAA1-DFF41082F767}"/>
              </a:ext>
            </a:extLst>
          </p:cNvPr>
          <p:cNvSpPr>
            <a:spLocks noGrp="1"/>
          </p:cNvSpPr>
          <p:nvPr>
            <p:ph sz="half" idx="1"/>
          </p:nvPr>
        </p:nvSpPr>
        <p:spPr>
          <a:xfrm>
            <a:off x="762001" y="1830388"/>
            <a:ext cx="7911770" cy="4525963"/>
          </a:xfrm>
        </p:spPr>
        <p:txBody>
          <a:bodyPr>
            <a:noAutofit/>
          </a:bodyPr>
          <a:lstStyle/>
          <a:p>
            <a:pPr marL="0" indent="0">
              <a:buNone/>
            </a:pPr>
            <a:r>
              <a:rPr lang="en-US" sz="3200" dirty="0"/>
              <a:t>Accumulator</a:t>
            </a:r>
          </a:p>
          <a:p>
            <a:pPr marL="803275" indent="-346075"/>
            <a:r>
              <a:rPr lang="en-US" sz="3200" dirty="0"/>
              <a:t>Fluid storage reservoir</a:t>
            </a:r>
          </a:p>
          <a:p>
            <a:pPr marL="803275"/>
            <a:r>
              <a:rPr lang="en-US" sz="3200" dirty="0"/>
              <a:t>Pressurized</a:t>
            </a:r>
          </a:p>
          <a:p>
            <a:pPr marL="0" indent="0">
              <a:buNone/>
            </a:pPr>
            <a:r>
              <a:rPr lang="en-US" sz="3200" dirty="0"/>
              <a:t>Regulator</a:t>
            </a:r>
          </a:p>
          <a:p>
            <a:pPr marL="803275"/>
            <a:r>
              <a:rPr lang="en-US" sz="3200" dirty="0"/>
              <a:t>Controls flow at constant pressures</a:t>
            </a:r>
          </a:p>
          <a:p>
            <a:pPr marL="0" indent="0">
              <a:buNone/>
            </a:pPr>
            <a:r>
              <a:rPr lang="en-US" sz="3200" dirty="0"/>
              <a:t>Pressure gauge</a:t>
            </a:r>
          </a:p>
          <a:p>
            <a:pPr marL="803275"/>
            <a:r>
              <a:rPr lang="en-US" sz="3200" dirty="0"/>
              <a:t>Measures pressure in system</a:t>
            </a:r>
          </a:p>
          <a:p>
            <a:endParaRPr lang="en-US" sz="3200" dirty="0"/>
          </a:p>
        </p:txBody>
      </p:sp>
      <p:pic>
        <p:nvPicPr>
          <p:cNvPr id="8" name="Content Placeholder 6" descr="A picture containing wall, wrench, sitting&#10;&#10;Description generated with high confidence">
            <a:extLst>
              <a:ext uri="{FF2B5EF4-FFF2-40B4-BE49-F238E27FC236}">
                <a16:creationId xmlns:a16="http://schemas.microsoft.com/office/drawing/2014/main" id="{EC45EE6C-6DFD-4035-BAE8-0B56D761C969}"/>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35000"/>
                    </a14:imgEffect>
                  </a14:imgLayer>
                </a14:imgProps>
              </a:ext>
              <a:ext uri="{28A0092B-C50C-407E-A947-70E740481C1C}">
                <a14:useLocalDpi xmlns:a14="http://schemas.microsoft.com/office/drawing/2010/main" val="0"/>
              </a:ext>
            </a:extLst>
          </a:blip>
          <a:stretch>
            <a:fillRect/>
          </a:stretch>
        </p:blipFill>
        <p:spPr>
          <a:xfrm>
            <a:off x="6858001" y="1933723"/>
            <a:ext cx="3645393" cy="1162155"/>
          </a:xfrm>
          <a:prstGeom prst="rect">
            <a:avLst/>
          </a:prstGeom>
        </p:spPr>
      </p:pic>
      <p:pic>
        <p:nvPicPr>
          <p:cNvPr id="9" name="Picture 8" descr="A close up of a bottle&#10;&#10;Description generated with high confidence">
            <a:extLst>
              <a:ext uri="{FF2B5EF4-FFF2-40B4-BE49-F238E27FC236}">
                <a16:creationId xmlns:a16="http://schemas.microsoft.com/office/drawing/2014/main" id="{6CB6711E-C66A-4CD2-B99F-41D4C5C021AC}"/>
              </a:ext>
            </a:extLst>
          </p:cNvPr>
          <p:cNvPicPr>
            <a:picLocks noChangeAspect="1"/>
          </p:cNvPicPr>
          <p:nvPr/>
        </p:nvPicPr>
        <p:blipFill>
          <a:blip r:embed="rId5" cstate="print">
            <a:extLst>
              <a:ext uri="{BEBA8EAE-BF5A-486C-A8C5-ECC9F3942E4B}">
                <a14:imgProps xmlns:a14="http://schemas.microsoft.com/office/drawing/2010/main">
                  <a14:imgLayer r:embed="rId6">
                    <a14:imgEffect>
                      <a14:brightnessContrast bright="50000"/>
                    </a14:imgEffect>
                  </a14:imgLayer>
                </a14:imgProps>
              </a:ext>
              <a:ext uri="{28A0092B-C50C-407E-A947-70E740481C1C}">
                <a14:useLocalDpi xmlns:a14="http://schemas.microsoft.com/office/drawing/2010/main" val="0"/>
              </a:ext>
            </a:extLst>
          </a:blip>
          <a:stretch>
            <a:fillRect/>
          </a:stretch>
        </p:blipFill>
        <p:spPr>
          <a:xfrm>
            <a:off x="8797660" y="3635828"/>
            <a:ext cx="1376355" cy="1967091"/>
          </a:xfrm>
          <a:prstGeom prst="rect">
            <a:avLst/>
          </a:prstGeom>
        </p:spPr>
      </p:pic>
    </p:spTree>
    <p:extLst>
      <p:ext uri="{BB962C8B-B14F-4D97-AF65-F5344CB8AC3E}">
        <p14:creationId xmlns:p14="http://schemas.microsoft.com/office/powerpoint/2010/main" val="31877818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0D168-B081-4647-A7DD-15B64C977C0D}"/>
              </a:ext>
            </a:extLst>
          </p:cNvPr>
          <p:cNvSpPr>
            <a:spLocks noGrp="1"/>
          </p:cNvSpPr>
          <p:nvPr>
            <p:ph type="title"/>
          </p:nvPr>
        </p:nvSpPr>
        <p:spPr/>
        <p:txBody>
          <a:bodyPr/>
          <a:lstStyle/>
          <a:p>
            <a:r>
              <a:rPr lang="en-US" dirty="0"/>
              <a:t>Compressor Schematics</a:t>
            </a:r>
          </a:p>
        </p:txBody>
      </p:sp>
      <p:sp>
        <p:nvSpPr>
          <p:cNvPr id="13" name="Content Placeholder 2">
            <a:extLst>
              <a:ext uri="{FF2B5EF4-FFF2-40B4-BE49-F238E27FC236}">
                <a16:creationId xmlns:a16="http://schemas.microsoft.com/office/drawing/2014/main" id="{9D623DF0-1808-4E31-B899-F82B3B161A35}"/>
              </a:ext>
            </a:extLst>
          </p:cNvPr>
          <p:cNvSpPr txBox="1">
            <a:spLocks/>
          </p:cNvSpPr>
          <p:nvPr/>
        </p:nvSpPr>
        <p:spPr>
          <a:xfrm>
            <a:off x="1981200" y="1828801"/>
            <a:ext cx="4038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dirty="0"/>
          </a:p>
        </p:txBody>
      </p:sp>
      <p:grpSp>
        <p:nvGrpSpPr>
          <p:cNvPr id="6" name="Group 5">
            <a:extLst>
              <a:ext uri="{FF2B5EF4-FFF2-40B4-BE49-F238E27FC236}">
                <a16:creationId xmlns:a16="http://schemas.microsoft.com/office/drawing/2014/main" id="{4D8BBF5E-ABAC-4593-B7C6-3007B8A8AC3A}"/>
              </a:ext>
            </a:extLst>
          </p:cNvPr>
          <p:cNvGrpSpPr/>
          <p:nvPr/>
        </p:nvGrpSpPr>
        <p:grpSpPr>
          <a:xfrm>
            <a:off x="8784084" y="3501527"/>
            <a:ext cx="831272" cy="1397730"/>
            <a:chOff x="6832023" y="1082234"/>
            <a:chExt cx="831272" cy="1397730"/>
          </a:xfrm>
        </p:grpSpPr>
        <p:cxnSp>
          <p:nvCxnSpPr>
            <p:cNvPr id="7" name="Straight Connector 6">
              <a:extLst>
                <a:ext uri="{FF2B5EF4-FFF2-40B4-BE49-F238E27FC236}">
                  <a16:creationId xmlns:a16="http://schemas.microsoft.com/office/drawing/2014/main" id="{CA1A8610-5A54-4241-85CE-627EEA16ED26}"/>
                </a:ext>
              </a:extLst>
            </p:cNvPr>
            <p:cNvCxnSpPr>
              <a:cxnSpLocks/>
            </p:cNvCxnSpPr>
            <p:nvPr/>
          </p:nvCxnSpPr>
          <p:spPr>
            <a:xfrm flipV="1">
              <a:off x="7247659" y="1824517"/>
              <a:ext cx="0" cy="655447"/>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sp>
          <p:nvSpPr>
            <p:cNvPr id="8" name="Oval 7">
              <a:extLst>
                <a:ext uri="{FF2B5EF4-FFF2-40B4-BE49-F238E27FC236}">
                  <a16:creationId xmlns:a16="http://schemas.microsoft.com/office/drawing/2014/main" id="{A00E070B-567C-4320-950E-40E869785008}"/>
                </a:ext>
              </a:extLst>
            </p:cNvPr>
            <p:cNvSpPr/>
            <p:nvPr/>
          </p:nvSpPr>
          <p:spPr>
            <a:xfrm>
              <a:off x="6832023" y="1082234"/>
              <a:ext cx="831272" cy="748145"/>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a:extLst>
                <a:ext uri="{FF2B5EF4-FFF2-40B4-BE49-F238E27FC236}">
                  <a16:creationId xmlns:a16="http://schemas.microsoft.com/office/drawing/2014/main" id="{1374AE11-7B96-466F-B85F-F1DCA8D4D3BA}"/>
                </a:ext>
              </a:extLst>
            </p:cNvPr>
            <p:cNvCxnSpPr/>
            <p:nvPr/>
          </p:nvCxnSpPr>
          <p:spPr>
            <a:xfrm flipV="1">
              <a:off x="7174576" y="1329328"/>
              <a:ext cx="332313" cy="41647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pic>
        <p:nvPicPr>
          <p:cNvPr id="10" name="Picture 2" descr="Accumulator">
            <a:extLst>
              <a:ext uri="{FF2B5EF4-FFF2-40B4-BE49-F238E27FC236}">
                <a16:creationId xmlns:a16="http://schemas.microsoft.com/office/drawing/2014/main" id="{0258269B-2766-46C1-B9D3-9E436E4F39D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056" t="19225" r="1485" b="24049"/>
          <a:stretch/>
        </p:blipFill>
        <p:spPr bwMode="auto">
          <a:xfrm>
            <a:off x="1013813" y="3849382"/>
            <a:ext cx="3357638" cy="8382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https://www.smc.eu/portal_ssl/webpages/01_products/engineering_tools/pneumatic_symbols/images/regulator3.jpg">
            <a:extLst>
              <a:ext uri="{FF2B5EF4-FFF2-40B4-BE49-F238E27FC236}">
                <a16:creationId xmlns:a16="http://schemas.microsoft.com/office/drawing/2014/main" id="{9FFE1D09-0FE2-43E8-A6CD-EEFF2D709B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32112" y="3390767"/>
            <a:ext cx="2159000" cy="161925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CB5190C3-4516-45E5-8DB9-8910545C315E}"/>
              </a:ext>
            </a:extLst>
          </p:cNvPr>
          <p:cNvSpPr/>
          <p:nvPr/>
        </p:nvSpPr>
        <p:spPr>
          <a:xfrm>
            <a:off x="1153140" y="4912391"/>
            <a:ext cx="2286000" cy="5564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Arial" panose="020B0604020202020204" pitchFamily="34" charset="0"/>
                <a:cs typeface="Arial" panose="020B0604020202020204" pitchFamily="34" charset="0"/>
              </a:rPr>
              <a:t>Accumulator</a:t>
            </a:r>
          </a:p>
        </p:txBody>
      </p:sp>
      <p:sp>
        <p:nvSpPr>
          <p:cNvPr id="15" name="Rectangle 14">
            <a:extLst>
              <a:ext uri="{FF2B5EF4-FFF2-40B4-BE49-F238E27FC236}">
                <a16:creationId xmlns:a16="http://schemas.microsoft.com/office/drawing/2014/main" id="{B162A2CF-5555-4A34-B1C0-690BF1491CB5}"/>
              </a:ext>
            </a:extLst>
          </p:cNvPr>
          <p:cNvSpPr/>
          <p:nvPr/>
        </p:nvSpPr>
        <p:spPr>
          <a:xfrm>
            <a:off x="4953000" y="4934678"/>
            <a:ext cx="22860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Arial" panose="020B0604020202020204" pitchFamily="34" charset="0"/>
                <a:cs typeface="Arial" panose="020B0604020202020204" pitchFamily="34" charset="0"/>
              </a:rPr>
              <a:t>Regulator</a:t>
            </a:r>
          </a:p>
        </p:txBody>
      </p:sp>
      <p:sp>
        <p:nvSpPr>
          <p:cNvPr id="16" name="Rectangle 15">
            <a:extLst>
              <a:ext uri="{FF2B5EF4-FFF2-40B4-BE49-F238E27FC236}">
                <a16:creationId xmlns:a16="http://schemas.microsoft.com/office/drawing/2014/main" id="{9C64B378-60E3-43E4-AF41-B2D4E5F5DFE9}"/>
              </a:ext>
            </a:extLst>
          </p:cNvPr>
          <p:cNvSpPr/>
          <p:nvPr/>
        </p:nvSpPr>
        <p:spPr>
          <a:xfrm>
            <a:off x="8149793" y="5107434"/>
            <a:ext cx="22860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Arial" panose="020B0604020202020204" pitchFamily="34" charset="0"/>
                <a:cs typeface="Arial" panose="020B0604020202020204" pitchFamily="34" charset="0"/>
              </a:rPr>
              <a:t>Pressure Gauge</a:t>
            </a:r>
          </a:p>
        </p:txBody>
      </p:sp>
    </p:spTree>
    <p:extLst>
      <p:ext uri="{BB962C8B-B14F-4D97-AF65-F5344CB8AC3E}">
        <p14:creationId xmlns:p14="http://schemas.microsoft.com/office/powerpoint/2010/main" val="1429547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F4B58-73AA-4560-891B-45809F1B057D}"/>
              </a:ext>
            </a:extLst>
          </p:cNvPr>
          <p:cNvSpPr>
            <a:spLocks noGrp="1"/>
          </p:cNvSpPr>
          <p:nvPr>
            <p:ph type="title"/>
          </p:nvPr>
        </p:nvSpPr>
        <p:spPr/>
        <p:txBody>
          <a:bodyPr/>
          <a:lstStyle/>
          <a:p>
            <a:r>
              <a:rPr lang="en-US" dirty="0"/>
              <a:t>Actuators</a:t>
            </a:r>
          </a:p>
        </p:txBody>
      </p:sp>
      <p:sp>
        <p:nvSpPr>
          <p:cNvPr id="3" name="Content Placeholder 2">
            <a:extLst>
              <a:ext uri="{FF2B5EF4-FFF2-40B4-BE49-F238E27FC236}">
                <a16:creationId xmlns:a16="http://schemas.microsoft.com/office/drawing/2014/main" id="{EF121B39-5D5E-4C7F-9523-2A89FFB392D1}"/>
              </a:ext>
            </a:extLst>
          </p:cNvPr>
          <p:cNvSpPr>
            <a:spLocks noGrp="1"/>
          </p:cNvSpPr>
          <p:nvPr>
            <p:ph sz="half" idx="1"/>
          </p:nvPr>
        </p:nvSpPr>
        <p:spPr>
          <a:xfrm>
            <a:off x="1003293" y="2484463"/>
            <a:ext cx="4038600" cy="3535363"/>
          </a:xfrm>
        </p:spPr>
        <p:txBody>
          <a:bodyPr>
            <a:normAutofit/>
          </a:bodyPr>
          <a:lstStyle/>
          <a:p>
            <a:r>
              <a:rPr lang="en-US" sz="3600" dirty="0"/>
              <a:t>Linear motion</a:t>
            </a:r>
          </a:p>
          <a:p>
            <a:pPr lvl="1"/>
            <a:r>
              <a:rPr lang="en-US" sz="3200" dirty="0"/>
              <a:t>Single acting</a:t>
            </a:r>
          </a:p>
          <a:p>
            <a:pPr lvl="1"/>
            <a:r>
              <a:rPr lang="en-US" sz="3200" dirty="0"/>
              <a:t>Double acting</a:t>
            </a:r>
          </a:p>
          <a:p>
            <a:r>
              <a:rPr lang="en-US" sz="3600" dirty="0"/>
              <a:t>Rotary motion</a:t>
            </a:r>
          </a:p>
          <a:p>
            <a:pPr lvl="1"/>
            <a:r>
              <a:rPr lang="en-US" sz="3200" dirty="0"/>
              <a:t>Motor</a:t>
            </a:r>
          </a:p>
          <a:p>
            <a:pPr marL="0" indent="0">
              <a:buNone/>
            </a:pPr>
            <a:endParaRPr lang="en-US" dirty="0"/>
          </a:p>
          <a:p>
            <a:pPr lvl="1"/>
            <a:endParaRPr lang="en-US" sz="2800" dirty="0"/>
          </a:p>
        </p:txBody>
      </p:sp>
      <p:sp>
        <p:nvSpPr>
          <p:cNvPr id="4" name="Rectangle 3">
            <a:extLst>
              <a:ext uri="{FF2B5EF4-FFF2-40B4-BE49-F238E27FC236}">
                <a16:creationId xmlns:a16="http://schemas.microsoft.com/office/drawing/2014/main" id="{E65FEF06-5162-42ED-B47A-A75F0DC4F4C3}"/>
              </a:ext>
            </a:extLst>
          </p:cNvPr>
          <p:cNvSpPr/>
          <p:nvPr/>
        </p:nvSpPr>
        <p:spPr>
          <a:xfrm>
            <a:off x="762000" y="1838132"/>
            <a:ext cx="9906000" cy="646331"/>
          </a:xfrm>
          <a:prstGeom prst="rect">
            <a:avLst/>
          </a:prstGeom>
        </p:spPr>
        <p:txBody>
          <a:bodyPr wrap="square">
            <a:spAutoFit/>
          </a:bodyPr>
          <a:lstStyle/>
          <a:p>
            <a:r>
              <a:rPr lang="en-US" sz="3600" dirty="0">
                <a:latin typeface="Arial" panose="020B0604020202020204" pitchFamily="34" charset="0"/>
                <a:cs typeface="Arial" panose="020B0604020202020204" pitchFamily="34" charset="0"/>
              </a:rPr>
              <a:t>Produce motion from another form of energy</a:t>
            </a:r>
          </a:p>
        </p:txBody>
      </p:sp>
      <p:pic>
        <p:nvPicPr>
          <p:cNvPr id="9" name="Picture 8" descr="A close up of a device&#10;&#10;Description generated with high confidence">
            <a:extLst>
              <a:ext uri="{FF2B5EF4-FFF2-40B4-BE49-F238E27FC236}">
                <a16:creationId xmlns:a16="http://schemas.microsoft.com/office/drawing/2014/main" id="{3277BA49-F3C7-4612-A500-CEAAEF3B60F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val="0"/>
              </a:ext>
            </a:extLst>
          </a:blip>
          <a:stretch>
            <a:fillRect/>
          </a:stretch>
        </p:blipFill>
        <p:spPr>
          <a:xfrm>
            <a:off x="6096000" y="3173208"/>
            <a:ext cx="5092707" cy="1200330"/>
          </a:xfrm>
          <a:prstGeom prst="rect">
            <a:avLst/>
          </a:prstGeom>
        </p:spPr>
      </p:pic>
      <p:sp>
        <p:nvSpPr>
          <p:cNvPr id="5" name="TextBox 4">
            <a:extLst>
              <a:ext uri="{FF2B5EF4-FFF2-40B4-BE49-F238E27FC236}">
                <a16:creationId xmlns:a16="http://schemas.microsoft.com/office/drawing/2014/main" id="{D90E366E-53F1-4EF7-9262-108E52DD0B97}"/>
              </a:ext>
            </a:extLst>
          </p:cNvPr>
          <p:cNvSpPr txBox="1"/>
          <p:nvPr/>
        </p:nvSpPr>
        <p:spPr>
          <a:xfrm>
            <a:off x="7123605" y="4406668"/>
            <a:ext cx="3416307" cy="461665"/>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Double Acting Cylinder</a:t>
            </a:r>
          </a:p>
        </p:txBody>
      </p:sp>
    </p:spTree>
    <p:extLst>
      <p:ext uri="{BB962C8B-B14F-4D97-AF65-F5344CB8AC3E}">
        <p14:creationId xmlns:p14="http://schemas.microsoft.com/office/powerpoint/2010/main" val="13311120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146664-4E5D-4E04-A794-EDF0326245C5}"/>
              </a:ext>
            </a:extLst>
          </p:cNvPr>
          <p:cNvSpPr>
            <a:spLocks noGrp="1"/>
          </p:cNvSpPr>
          <p:nvPr>
            <p:ph type="title"/>
          </p:nvPr>
        </p:nvSpPr>
        <p:spPr/>
        <p:txBody>
          <a:bodyPr/>
          <a:lstStyle/>
          <a:p>
            <a:r>
              <a:rPr lang="en-US" dirty="0"/>
              <a:t>Cylinder Schematics</a:t>
            </a:r>
          </a:p>
        </p:txBody>
      </p:sp>
      <p:pic>
        <p:nvPicPr>
          <p:cNvPr id="6" name="Picture 2" descr="Cylinder (Spring Return)">
            <a:extLst>
              <a:ext uri="{FF2B5EF4-FFF2-40B4-BE49-F238E27FC236}">
                <a16:creationId xmlns:a16="http://schemas.microsoft.com/office/drawing/2014/main" id="{69C08F4C-5071-4FFD-BC09-433F75ED9C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6470" y="2072467"/>
            <a:ext cx="4555746" cy="179359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ylinder Double Acting (Double Rod)">
            <a:extLst>
              <a:ext uri="{FF2B5EF4-FFF2-40B4-BE49-F238E27FC236}">
                <a16:creationId xmlns:a16="http://schemas.microsoft.com/office/drawing/2014/main" id="{3F6B57AE-6BEC-46A2-BA32-D9FD23DEF9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42653" y="1976240"/>
            <a:ext cx="4572572" cy="18002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6DF4EF4E-BD72-4843-BEC5-0D3AB79DEDA6}"/>
              </a:ext>
            </a:extLst>
          </p:cNvPr>
          <p:cNvSpPr txBox="1"/>
          <p:nvPr/>
        </p:nvSpPr>
        <p:spPr>
          <a:xfrm>
            <a:off x="1406543" y="3866066"/>
            <a:ext cx="2895600" cy="954107"/>
          </a:xfrm>
          <a:prstGeom prst="rect">
            <a:avLst/>
          </a:prstGeom>
          <a:noFill/>
        </p:spPr>
        <p:txBody>
          <a:bodyPr wrap="square" rtlCol="0">
            <a:spAutoFit/>
          </a:bodyPr>
          <a:lstStyle/>
          <a:p>
            <a:pPr algn="ctr"/>
            <a:r>
              <a:rPr lang="en-US" sz="2800" dirty="0">
                <a:latin typeface="Arial" panose="020B0604020202020204" pitchFamily="34" charset="0"/>
                <a:cs typeface="Arial" panose="020B0604020202020204" pitchFamily="34" charset="0"/>
              </a:rPr>
              <a:t>Single acting</a:t>
            </a:r>
          </a:p>
          <a:p>
            <a:pPr algn="ctr"/>
            <a:r>
              <a:rPr lang="en-US" sz="2800" dirty="0">
                <a:latin typeface="Arial" panose="020B0604020202020204" pitchFamily="34" charset="0"/>
                <a:cs typeface="Arial" panose="020B0604020202020204" pitchFamily="34" charset="0"/>
              </a:rPr>
              <a:t>spring return</a:t>
            </a:r>
          </a:p>
        </p:txBody>
      </p:sp>
      <p:sp>
        <p:nvSpPr>
          <p:cNvPr id="9" name="TextBox 8">
            <a:extLst>
              <a:ext uri="{FF2B5EF4-FFF2-40B4-BE49-F238E27FC236}">
                <a16:creationId xmlns:a16="http://schemas.microsoft.com/office/drawing/2014/main" id="{01869C30-D65E-4178-A04A-805FFDDA1DA5}"/>
              </a:ext>
            </a:extLst>
          </p:cNvPr>
          <p:cNvSpPr txBox="1"/>
          <p:nvPr/>
        </p:nvSpPr>
        <p:spPr>
          <a:xfrm>
            <a:off x="7162800" y="3866066"/>
            <a:ext cx="3801171" cy="523220"/>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Double acting cylinder</a:t>
            </a:r>
          </a:p>
        </p:txBody>
      </p:sp>
    </p:spTree>
    <p:extLst>
      <p:ext uri="{BB962C8B-B14F-4D97-AF65-F5344CB8AC3E}">
        <p14:creationId xmlns:p14="http://schemas.microsoft.com/office/powerpoint/2010/main" val="12556327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47062D-54B1-449F-86D4-81E2B031B985}"/>
              </a:ext>
            </a:extLst>
          </p:cNvPr>
          <p:cNvSpPr>
            <a:spLocks noGrp="1"/>
          </p:cNvSpPr>
          <p:nvPr>
            <p:ph type="title"/>
          </p:nvPr>
        </p:nvSpPr>
        <p:spPr/>
        <p:txBody>
          <a:bodyPr/>
          <a:lstStyle/>
          <a:p>
            <a:r>
              <a:rPr lang="en-US" dirty="0"/>
              <a:t>Valves</a:t>
            </a:r>
          </a:p>
        </p:txBody>
      </p:sp>
      <p:sp>
        <p:nvSpPr>
          <p:cNvPr id="3" name="Content Placeholder 2">
            <a:extLst>
              <a:ext uri="{FF2B5EF4-FFF2-40B4-BE49-F238E27FC236}">
                <a16:creationId xmlns:a16="http://schemas.microsoft.com/office/drawing/2014/main" id="{30BED86F-A784-4385-BE3B-497DE678A95D}"/>
              </a:ext>
            </a:extLst>
          </p:cNvPr>
          <p:cNvSpPr>
            <a:spLocks noGrp="1"/>
          </p:cNvSpPr>
          <p:nvPr>
            <p:ph sz="half" idx="1"/>
          </p:nvPr>
        </p:nvSpPr>
        <p:spPr>
          <a:xfrm>
            <a:off x="762000" y="1552996"/>
            <a:ext cx="5696989" cy="4525963"/>
          </a:xfrm>
        </p:spPr>
        <p:txBody>
          <a:bodyPr>
            <a:noAutofit/>
          </a:bodyPr>
          <a:lstStyle/>
          <a:p>
            <a:pPr marL="0" indent="0">
              <a:buNone/>
            </a:pPr>
            <a:endParaRPr lang="en-US" sz="3200" dirty="0"/>
          </a:p>
          <a:p>
            <a:r>
              <a:rPr lang="en-US" sz="3200" dirty="0"/>
              <a:t>Direction of fluid</a:t>
            </a:r>
          </a:p>
          <a:p>
            <a:pPr lvl="1"/>
            <a:r>
              <a:rPr lang="en-US" sz="3200" dirty="0"/>
              <a:t>Check valve</a:t>
            </a:r>
          </a:p>
          <a:p>
            <a:pPr lvl="1"/>
            <a:r>
              <a:rPr lang="en-US" sz="3200" dirty="0"/>
              <a:t>Directional valve</a:t>
            </a:r>
          </a:p>
          <a:p>
            <a:r>
              <a:rPr lang="en-US" sz="3200" dirty="0"/>
              <a:t>Amount of fluid</a:t>
            </a:r>
          </a:p>
          <a:p>
            <a:pPr lvl="1"/>
            <a:r>
              <a:rPr lang="en-US" sz="3200" dirty="0"/>
              <a:t>Flow control valve</a:t>
            </a:r>
          </a:p>
          <a:p>
            <a:r>
              <a:rPr lang="en-US" sz="3200" dirty="0"/>
              <a:t>Pressure of fluid</a:t>
            </a:r>
          </a:p>
          <a:p>
            <a:pPr lvl="1"/>
            <a:r>
              <a:rPr lang="en-US" sz="3200" dirty="0"/>
              <a:t>Regulator</a:t>
            </a:r>
          </a:p>
        </p:txBody>
      </p:sp>
      <p:pic>
        <p:nvPicPr>
          <p:cNvPr id="9" name="Content Placeholder 8" descr="A picture containing wall, indoor, kitchen, table&#10;&#10;Description generated with very high confidence">
            <a:extLst>
              <a:ext uri="{FF2B5EF4-FFF2-40B4-BE49-F238E27FC236}">
                <a16:creationId xmlns:a16="http://schemas.microsoft.com/office/drawing/2014/main" id="{AAA3E6BC-F468-4381-AF68-BA67C649A457}"/>
              </a:ext>
            </a:extLst>
          </p:cNvPr>
          <p:cNvPicPr>
            <a:picLocks noGrp="1" noChangeAspect="1"/>
          </p:cNvPicPr>
          <p:nvPr>
            <p:ph sz="half" idx="2"/>
          </p:nvPr>
        </p:nvPicPr>
        <p:blipFill>
          <a:blip r:embed="rId3">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val="0"/>
              </a:ext>
            </a:extLst>
          </a:blip>
          <a:stretch>
            <a:fillRect/>
          </a:stretch>
        </p:blipFill>
        <p:spPr>
          <a:xfrm>
            <a:off x="6705600" y="2353030"/>
            <a:ext cx="3505200" cy="2925897"/>
          </a:xfrm>
        </p:spPr>
      </p:pic>
    </p:spTree>
    <p:extLst>
      <p:ext uri="{BB962C8B-B14F-4D97-AF65-F5344CB8AC3E}">
        <p14:creationId xmlns:p14="http://schemas.microsoft.com/office/powerpoint/2010/main" val="1010898751"/>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SA_PPT_Template" id="{2C58AA26-F933-4E85-ABB6-6C488AB91133}" vid="{C372788F-507E-409C-BCC4-5E57914B49C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MSA_PPT_Template</Template>
  <TotalTime>92</TotalTime>
  <Words>1820</Words>
  <Application>Microsoft Office PowerPoint</Application>
  <PresentationFormat>Widescreen</PresentationFormat>
  <Paragraphs>264</Paragraphs>
  <Slides>20</Slides>
  <Notes>20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20</vt:i4>
      </vt:variant>
    </vt:vector>
  </HeadingPairs>
  <TitlesOfParts>
    <vt:vector size="23" baseType="lpstr">
      <vt:lpstr>Arial</vt:lpstr>
      <vt:lpstr>Calibri</vt:lpstr>
      <vt:lpstr>NRE_PowerPoint_Template</vt:lpstr>
      <vt:lpstr>PowerPoint Presentation</vt:lpstr>
      <vt:lpstr>Pneumatic Components</vt:lpstr>
      <vt:lpstr>Fluid Power Systems</vt:lpstr>
      <vt:lpstr>Pneumatic Systems</vt:lpstr>
      <vt:lpstr>Compressor Components</vt:lpstr>
      <vt:lpstr>Compressor Schematics</vt:lpstr>
      <vt:lpstr>Actuators</vt:lpstr>
      <vt:lpstr>Cylinder Schematics</vt:lpstr>
      <vt:lpstr>Valves</vt:lpstr>
      <vt:lpstr>Valves</vt:lpstr>
      <vt:lpstr>Directional Control Valves</vt:lpstr>
      <vt:lpstr>Directional Control Valve Actuators</vt:lpstr>
      <vt:lpstr>Valve Positions</vt:lpstr>
      <vt:lpstr>Valve Ports</vt:lpstr>
      <vt:lpstr>Valve Ways</vt:lpstr>
      <vt:lpstr>Example Fluid Flow</vt:lpstr>
      <vt:lpstr>Naming a Valve</vt:lpstr>
      <vt:lpstr>Practice</vt:lpstr>
      <vt:lpstr>Presentation Review</vt:lpstr>
      <vt:lpstr>References</vt:lpstr>
    </vt:vector>
  </TitlesOfParts>
  <Manager>Dan Jansen</Manager>
  <Company>Curriculum for Agricultural Science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Pneumatic Components</dc:title>
  <dc:subject>MSA - Unit 4 - Lesson 4.3 Agricultural Processing</dc:subject>
  <dc:creator>Carl Aakre</dc:creator>
  <cp:lastModifiedBy>Carl Aakre</cp:lastModifiedBy>
  <cp:revision>17</cp:revision>
  <cp:lastPrinted>2018-11-19T19:29:45Z</cp:lastPrinted>
  <dcterms:created xsi:type="dcterms:W3CDTF">2018-11-05T20:34:33Z</dcterms:created>
  <dcterms:modified xsi:type="dcterms:W3CDTF">2019-02-04T16:22:54Z</dcterms:modified>
</cp:coreProperties>
</file>