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65" r:id="rId4"/>
    <p:sldId id="262" r:id="rId5"/>
    <p:sldId id="260" r:id="rId6"/>
    <p:sldId id="268" r:id="rId7"/>
    <p:sldId id="263" r:id="rId8"/>
    <p:sldId id="267" r:id="rId9"/>
    <p:sldId id="266" r:id="rId10"/>
    <p:sldId id="264" r:id="rId11"/>
    <p:sldId id="259" r:id="rId12"/>
    <p:sldId id="257" r:id="rId1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 id="2" name="Carl Aakre" initials="CA" lastIdx="1" clrIdx="1">
    <p:extLst>
      <p:ext uri="{19B8F6BF-5375-455C-9EA6-DF929625EA0E}">
        <p15:presenceInfo xmlns:p15="http://schemas.microsoft.com/office/powerpoint/2012/main" userId="67e94fb1470a5e7e" providerId="Windows Live"/>
      </p:ext>
    </p:extLst>
  </p:cmAuthor>
  <p:cmAuthor id="3" name="Melanie Bloom" initials="MB" lastIdx="3" clrIdx="2">
    <p:extLst>
      <p:ext uri="{19B8F6BF-5375-455C-9EA6-DF929625EA0E}">
        <p15:presenceInfo xmlns:p15="http://schemas.microsoft.com/office/powerpoint/2012/main" userId="a6285f622ab02ab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A5FF21"/>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0" autoAdjust="0"/>
    <p:restoredTop sz="70577" autoAdjust="0"/>
  </p:normalViewPr>
  <p:slideViewPr>
    <p:cSldViewPr>
      <p:cViewPr varScale="1">
        <p:scale>
          <a:sx n="47" d="100"/>
          <a:sy n="47" d="100"/>
        </p:scale>
        <p:origin x="1494" y="48"/>
      </p:cViewPr>
      <p:guideLst>
        <p:guide orient="horz" pos="2160"/>
        <p:guide pos="3840"/>
      </p:guideLst>
    </p:cSldViewPr>
  </p:slideViewPr>
  <p:outlineViewPr>
    <p:cViewPr>
      <p:scale>
        <a:sx n="33" d="100"/>
        <a:sy n="33" d="100"/>
      </p:scale>
      <p:origin x="0" y="-596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8" d="100"/>
          <a:sy n="48" d="100"/>
        </p:scale>
        <p:origin x="2910" y="4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z="1100" dirty="0">
                <a:latin typeface="Arial" pitchFamily="34" charset="0"/>
                <a:cs typeface="Arial" pitchFamily="34" charset="0"/>
              </a:rPr>
              <a:t>Precision Systems</a:t>
            </a:r>
          </a:p>
        </p:txBody>
      </p:sp>
      <p:sp>
        <p:nvSpPr>
          <p:cNvPr id="3" name="Date Placeholder 2"/>
          <p:cNvSpPr>
            <a:spLocks noGrp="1"/>
          </p:cNvSpPr>
          <p:nvPr>
            <p:ph type="dt" sz="quarter" idx="1"/>
          </p:nvPr>
        </p:nvSpPr>
        <p:spPr>
          <a:xfrm>
            <a:off x="3505200" y="0"/>
            <a:ext cx="3503578" cy="464820"/>
          </a:xfrm>
          <a:prstGeom prst="rect">
            <a:avLst/>
          </a:prstGeom>
        </p:spPr>
        <p:txBody>
          <a:bodyPr vert="horz" lIns="93177" tIns="46589" rIns="93177" bIns="46589" rtlCol="0"/>
          <a:lstStyle>
            <a:lvl1pPr algn="r">
              <a:defRPr sz="1200"/>
            </a:lvl1pPr>
          </a:lstStyle>
          <a:p>
            <a:r>
              <a:rPr lang="en-US" sz="1100">
                <a:latin typeface="Arial" pitchFamily="34" charset="0"/>
                <a:cs typeface="Arial" pitchFamily="34" charset="0"/>
              </a:rPr>
              <a:t>Mechanical Systems in Agriculture Unit 1 – Lesson 1.2 Agricultural Production</a:t>
            </a:r>
            <a:endParaRPr lang="en-US" sz="1100" dirty="0">
              <a:latin typeface="Arial" pitchFamily="34" charset="0"/>
              <a:cs typeface="Arial" pitchFamily="34" charset="0"/>
            </a:endParaRPr>
          </a:p>
        </p:txBody>
      </p:sp>
      <p:sp>
        <p:nvSpPr>
          <p:cNvPr id="4" name="Footer Placeholder 3"/>
          <p:cNvSpPr>
            <a:spLocks noGrp="1"/>
          </p:cNvSpPr>
          <p:nvPr>
            <p:ph type="ftr" sz="quarter" idx="2"/>
          </p:nvPr>
        </p:nvSpPr>
        <p:spPr>
          <a:xfrm>
            <a:off x="0" y="8829967"/>
            <a:ext cx="3427307" cy="464820"/>
          </a:xfrm>
          <a:prstGeom prst="rect">
            <a:avLst/>
          </a:prstGeom>
        </p:spPr>
        <p:txBody>
          <a:bodyPr vert="horz" lIns="93177" tIns="46589" rIns="93177" bIns="46589" rtlCol="0" anchor="b"/>
          <a:lstStyle>
            <a:lvl1pPr algn="l">
              <a:defRPr sz="1200"/>
            </a:lvl1pPr>
          </a:lstStyle>
          <a:p>
            <a:r>
              <a:rPr lang="en-US" sz="1100">
                <a:latin typeface="Arial" pitchFamily="34" charset="0"/>
                <a:cs typeface="Arial" pitchFamily="34" charset="0"/>
              </a:rPr>
              <a:t>Curriculum for Agricultural Science Education Copyright 2019</a:t>
            </a:r>
            <a:endParaRPr lang="en-US" sz="1100" dirty="0">
              <a:latin typeface="Arial" pitchFamily="34" charset="0"/>
              <a:cs typeface="Arial" pitchFamily="34" charset="0"/>
            </a:endParaRPr>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251402E-0581-4045-9571-3EE683493364}" type="slidenum">
              <a:rPr lang="en-US" sz="1100">
                <a:latin typeface="Arial" pitchFamily="34" charset="0"/>
                <a:cs typeface="Arial" pitchFamily="34" charset="0"/>
              </a:rPr>
              <a:t>‹#›</a:t>
            </a:fld>
            <a:endParaRPr lang="en-US" sz="1100" dirty="0">
              <a:latin typeface="Arial" pitchFamily="34" charset="0"/>
              <a:cs typeface="Arial" pitchFamily="34" charset="0"/>
            </a:endParaRPr>
          </a:p>
        </p:txBody>
      </p:sp>
      <p:pic>
        <p:nvPicPr>
          <p:cNvPr id="8" name="Picture 7">
            <a:extLst>
              <a:ext uri="{FF2B5EF4-FFF2-40B4-BE49-F238E27FC236}">
                <a16:creationId xmlns:a16="http://schemas.microsoft.com/office/drawing/2014/main" id="{88A8872D-E108-41C0-92D2-3AB6B39A3B9D}"/>
              </a:ext>
            </a:extLst>
          </p:cNvPr>
          <p:cNvPicPr/>
          <p:nvPr/>
        </p:nvPicPr>
        <p:blipFill>
          <a:blip r:embed="rId2"/>
          <a:stretch>
            <a:fillRect/>
          </a:stretch>
        </p:blipFill>
        <p:spPr>
          <a:xfrm>
            <a:off x="5140960" y="8876449"/>
            <a:ext cx="1411168" cy="371856"/>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100">
                <a:latin typeface="Arial" pitchFamily="34" charset="0"/>
                <a:cs typeface="Arial" pitchFamily="34" charset="0"/>
              </a:defRPr>
            </a:lvl1pPr>
          </a:lstStyle>
          <a:p>
            <a:r>
              <a:rPr lang="en-US" dirty="0"/>
              <a:t>Precision Systems</a:t>
            </a:r>
          </a:p>
        </p:txBody>
      </p:sp>
      <p:sp>
        <p:nvSpPr>
          <p:cNvPr id="3" name="Date Placeholder 2"/>
          <p:cNvSpPr>
            <a:spLocks noGrp="1"/>
          </p:cNvSpPr>
          <p:nvPr>
            <p:ph type="dt" idx="1"/>
          </p:nvPr>
        </p:nvSpPr>
        <p:spPr>
          <a:xfrm>
            <a:off x="3427307" y="0"/>
            <a:ext cx="3581471" cy="464820"/>
          </a:xfrm>
          <a:prstGeom prst="rect">
            <a:avLst/>
          </a:prstGeom>
        </p:spPr>
        <p:txBody>
          <a:bodyPr vert="horz" lIns="93177" tIns="46589" rIns="93177" bIns="46589" rtlCol="0"/>
          <a:lstStyle>
            <a:lvl1pPr algn="r">
              <a:defRPr sz="1100"/>
            </a:lvl1pPr>
          </a:lstStyle>
          <a:p>
            <a:r>
              <a:rPr lang="en-US">
                <a:latin typeface="Arial" pitchFamily="34" charset="0"/>
                <a:cs typeface="Arial" pitchFamily="34" charset="0"/>
              </a:rPr>
              <a:t>Mechanical Systems in Agriculture Unit 1 – Lesson 1.2 Agricultural Production</a:t>
            </a:r>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349413" cy="464820"/>
          </a:xfrm>
          <a:prstGeom prst="rect">
            <a:avLst/>
          </a:prstGeom>
        </p:spPr>
        <p:txBody>
          <a:bodyPr vert="horz" lIns="93177" tIns="46589" rIns="93177" bIns="46589" rtlCol="0" anchor="b"/>
          <a:lstStyle>
            <a:lvl1pPr algn="l">
              <a:defRPr sz="1100"/>
            </a:lvl1p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100">
                <a:latin typeface="Arial" pitchFamily="34" charset="0"/>
                <a:cs typeface="Arial" pitchFamily="34" charset="0"/>
              </a:defRPr>
            </a:lvl1pPr>
          </a:lstStyle>
          <a:p>
            <a:fld id="{36C789E7-B821-4804-81D0-B1DDBDB5FECC}" type="slidenum">
              <a:rPr lang="en-US" smtClean="0"/>
              <a:pPr/>
              <a:t>‹#›</a:t>
            </a:fld>
            <a:endParaRPr lang="en-US" dirty="0"/>
          </a:p>
        </p:txBody>
      </p:sp>
      <p:pic>
        <p:nvPicPr>
          <p:cNvPr id="10" name="Picture 9">
            <a:extLst>
              <a:ext uri="{FF2B5EF4-FFF2-40B4-BE49-F238E27FC236}">
                <a16:creationId xmlns:a16="http://schemas.microsoft.com/office/drawing/2014/main" id="{4BF4E8F2-B1F9-43F5-A062-239C5A0E33DA}"/>
              </a:ext>
            </a:extLst>
          </p:cNvPr>
          <p:cNvPicPr/>
          <p:nvPr/>
        </p:nvPicPr>
        <p:blipFill>
          <a:blip r:embed="rId2"/>
          <a:stretch>
            <a:fillRect/>
          </a:stretch>
        </p:blipFill>
        <p:spPr>
          <a:xfrm>
            <a:off x="5140960" y="8876449"/>
            <a:ext cx="1411168" cy="371856"/>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Arial" pitchFamily="34" charset="0"/>
        <a:ea typeface="+mn-ea"/>
        <a:cs typeface="Arial" pitchFamily="34" charset="0"/>
      </a:defRPr>
    </a:lvl1pPr>
    <a:lvl2pPr marL="457200" algn="l" defTabSz="914400" rtl="0" eaLnBrk="1" latinLnBrk="0" hangingPunct="1">
      <a:defRPr sz="1100" kern="1200">
        <a:solidFill>
          <a:schemeClr val="tx1"/>
        </a:solidFill>
        <a:latin typeface="Arial" pitchFamily="34" charset="0"/>
        <a:ea typeface="+mn-ea"/>
        <a:cs typeface="Arial" pitchFamily="34" charset="0"/>
      </a:defRPr>
    </a:lvl2pPr>
    <a:lvl3pPr marL="914400" algn="l" defTabSz="914400" rtl="0" eaLnBrk="1" latinLnBrk="0" hangingPunct="1">
      <a:defRPr sz="1100" kern="1200">
        <a:solidFill>
          <a:schemeClr val="tx1"/>
        </a:solidFill>
        <a:latin typeface="Arial" pitchFamily="34" charset="0"/>
        <a:ea typeface="+mn-ea"/>
        <a:cs typeface="Arial" pitchFamily="34" charset="0"/>
      </a:defRPr>
    </a:lvl3pPr>
    <a:lvl4pPr marL="1371600" algn="l" defTabSz="914400" rtl="0" eaLnBrk="1" latinLnBrk="0" hangingPunct="1">
      <a:defRPr sz="1100" kern="1200">
        <a:solidFill>
          <a:schemeClr val="tx1"/>
        </a:solidFill>
        <a:latin typeface="Arial" pitchFamily="34" charset="0"/>
        <a:ea typeface="+mn-ea"/>
        <a:cs typeface="Arial" pitchFamily="34" charset="0"/>
      </a:defRPr>
    </a:lvl4pPr>
    <a:lvl5pPr marL="1828800" algn="l" defTabSz="914400" rtl="0" eaLnBrk="1" latinLnBrk="0" hangingPunct="1">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Precision Systems</a:t>
            </a:r>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Guidance systems used in agriculture assist operators traveling across a field. They help the driver travel in a straight line and ensure the entire field is treated with the correct amount of an input. Guidance systems help operators save fuel by optimizing the distance and time they spend operating the tractor. Guidance systems save on other input costs by reducing overlaps and preventing skips.</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dirty="0"/>
          </a:p>
        </p:txBody>
      </p:sp>
    </p:spTree>
    <p:extLst>
      <p:ext uri="{BB962C8B-B14F-4D97-AF65-F5344CB8AC3E}">
        <p14:creationId xmlns:p14="http://schemas.microsoft.com/office/powerpoint/2010/main" val="180961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a:xfrm>
            <a:off x="4994521" y="8829967"/>
            <a:ext cx="1635760" cy="464820"/>
          </a:xfrm>
        </p:spPr>
        <p:txBody>
          <a:bodyPr/>
          <a:lstStyle/>
          <a:p>
            <a:fld id="{36C789E7-B821-4804-81D0-B1DDBDB5FECC}" type="slidenum">
              <a:rPr lang="en-US" smtClean="0"/>
              <a:pPr/>
              <a:t>11</a:t>
            </a:fld>
            <a:endParaRPr lang="en-US" dirty="0"/>
          </a:p>
        </p:txBody>
      </p:sp>
    </p:spTree>
    <p:extLst>
      <p:ext uri="{BB962C8B-B14F-4D97-AF65-F5344CB8AC3E}">
        <p14:creationId xmlns:p14="http://schemas.microsoft.com/office/powerpoint/2010/main" val="4144573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Precision Systems</a:t>
            </a:r>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a:latin typeface="Arial" pitchFamily="34" charset="0"/>
                <a:cs typeface="Arial" pitchFamily="34" charset="0"/>
              </a:rPr>
              <a:t>Curriculum for Agricultural Science Education Copyright 2019</a:t>
            </a:r>
            <a:endParaRPr lang="en-US" dirty="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Precision Systems</a:t>
            </a:r>
          </a:p>
        </p:txBody>
      </p:sp>
      <p:sp>
        <p:nvSpPr>
          <p:cNvPr id="7" name="Date Placeholder 6"/>
          <p:cNvSpPr>
            <a:spLocks noGrp="1"/>
          </p:cNvSpPr>
          <p:nvPr>
            <p:ph type="dt" idx="13"/>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Precision agriculture involves the integration of GPS, GIS, and guidance systems to collect data, calculate inputs, and calibrate and operate agricultural equipment. All systems work together on a farm operation to optimize a farmer’s efficiency and increase their profitability. </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Tree>
    <p:extLst>
      <p:ext uri="{BB962C8B-B14F-4D97-AF65-F5344CB8AC3E}">
        <p14:creationId xmlns:p14="http://schemas.microsoft.com/office/powerpoint/2010/main" val="438985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Precision systems used in agriculture include GPS, GIS, and guidance systems. GPS is used to identify specific geographic locations. GIS provides information about specific locations. Guidance systems assist equipment operators in navigating equipment efficiently.</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dirty="0"/>
          </a:p>
        </p:txBody>
      </p:sp>
    </p:spTree>
    <p:extLst>
      <p:ext uri="{BB962C8B-B14F-4D97-AF65-F5344CB8AC3E}">
        <p14:creationId xmlns:p14="http://schemas.microsoft.com/office/powerpoint/2010/main" val="2142565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Global positioning systems consist of satellites and receivers. Satellites surrounding the earth send signals to GPS receivers. GPS receivers process the signals to determine the location. Receivers can be handheld or mounted on equipment, such as tractors and combines. Accuracy of receivers vary. Handheld receivers can predict locations within a few feet. Receivers on equipment can predict locations within inches.</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dirty="0"/>
          </a:p>
        </p:txBody>
      </p:sp>
    </p:spTree>
    <p:extLst>
      <p:ext uri="{BB962C8B-B14F-4D97-AF65-F5344CB8AC3E}">
        <p14:creationId xmlns:p14="http://schemas.microsoft.com/office/powerpoint/2010/main" val="237791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GPS is used in agriculture to identify precise locations of features, such as field boundaries and fences. GPS receivers on equipment work with navigational systems that can direct equipment to drive to specific locations or follow geographic lines. GPS is also used when collecting data for input into a geographic information system. Geographic locations of soil and yield samples are examples of features that are marked with a GPS for later analysis with GIS.</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dirty="0"/>
          </a:p>
        </p:txBody>
      </p:sp>
    </p:spTree>
    <p:extLst>
      <p:ext uri="{BB962C8B-B14F-4D97-AF65-F5344CB8AC3E}">
        <p14:creationId xmlns:p14="http://schemas.microsoft.com/office/powerpoint/2010/main" val="122784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GIS is georeferenced data stored in a database that can be displayed as an electronic map. Georeferenced data is data associated with a specific geographic location. The database stores the locations of features, such as roads and bridges, along with a description of those features called attributes. The number of attributes describing a location is endless. GIS can analyze the data to answer questions about spatial relationships of features. Example questions include.</a:t>
            </a:r>
          </a:p>
          <a:p>
            <a:r>
              <a:rPr lang="en-US" dirty="0"/>
              <a:t>	Which field has the highest yield potential for corn?</a:t>
            </a:r>
          </a:p>
          <a:p>
            <a:r>
              <a:rPr lang="en-US" dirty="0"/>
              <a:t>	What is the total acreage of the pasture and length of fencing surrounding it?</a:t>
            </a:r>
          </a:p>
          <a:p>
            <a:r>
              <a:rPr lang="en-US" dirty="0"/>
              <a:t>	How much fertilizer will need to be added to the field to grow wheat?</a:t>
            </a:r>
          </a:p>
          <a:p>
            <a:r>
              <a:rPr lang="en-US" dirty="0"/>
              <a:t>	What is the relationship between last year’s crop yield and the pH of the soil?</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dirty="0"/>
          </a:p>
        </p:txBody>
      </p:sp>
    </p:spTree>
    <p:extLst>
      <p:ext uri="{BB962C8B-B14F-4D97-AF65-F5344CB8AC3E}">
        <p14:creationId xmlns:p14="http://schemas.microsoft.com/office/powerpoint/2010/main" val="1778474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GIS maps have a base layer with an aerial image used for referencing the location of the data. GIS data is presented in the form of vectors and continuous data. Vectors are coordinate based data representing specific points, lines, or polygons. Continuous data is specified data where any location within an area represents a specific value. Examples of continuous data include rasters, and contour lines. Rasters are equally sized areas while contours will vary in size. The raster map is an example of a yield map. Each colored dot on the yield map represents the predicted yield for that area.  The contour map is an example of a pH map showing the soil pH of the field. Each color represents a different soil </a:t>
            </a:r>
            <a:r>
              <a:rPr lang="en-US" dirty="0" err="1"/>
              <a:t>pH.</a:t>
            </a:r>
            <a:endParaRPr lang="en-US" dirty="0"/>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dirty="0"/>
          </a:p>
        </p:txBody>
      </p:sp>
    </p:spTree>
    <p:extLst>
      <p:ext uri="{BB962C8B-B14F-4D97-AF65-F5344CB8AC3E}">
        <p14:creationId xmlns:p14="http://schemas.microsoft.com/office/powerpoint/2010/main" val="338502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GIS can be used to vary the rate of crop inputs. Once a farmer has information about his or her field, such as weed location, fertility, or soil pH, he or she can vary the input based upon location. Herbicide can be sprayed only where weeds are located. Nitrogen can be applied where soil fertility is low. Lime can be applied where soil pH is low. Specialized application equipment combined with GPS is needed to vary input rates on the field.</a:t>
            </a:r>
          </a:p>
        </p:txBody>
      </p:sp>
      <p:sp>
        <p:nvSpPr>
          <p:cNvPr id="4" name="Header Placeholder 3"/>
          <p:cNvSpPr>
            <a:spLocks noGrp="1"/>
          </p:cNvSpPr>
          <p:nvPr>
            <p:ph type="hdr" sz="quarter" idx="10"/>
          </p:nvPr>
        </p:nvSpPr>
        <p:spPr/>
        <p:txBody>
          <a:bodyPr/>
          <a:lstStyle/>
          <a:p>
            <a:r>
              <a:rPr lang="en-US" dirty="0"/>
              <a:t>Precision Systems</a:t>
            </a:r>
          </a:p>
        </p:txBody>
      </p:sp>
      <p:sp>
        <p:nvSpPr>
          <p:cNvPr id="5" name="Date Placeholder 4"/>
          <p:cNvSpPr>
            <a:spLocks noGrp="1"/>
          </p:cNvSpPr>
          <p:nvPr>
            <p:ph type="dt" idx="11"/>
          </p:nvPr>
        </p:nvSpPr>
        <p:spPr/>
        <p:txBody>
          <a:bodyPr/>
          <a:lstStyle/>
          <a:p>
            <a:r>
              <a:rPr lang="en-US">
                <a:latin typeface="Arial" pitchFamily="34" charset="0"/>
                <a:cs typeface="Arial" pitchFamily="34" charset="0"/>
              </a:rPr>
              <a:t>Mechanical Systems in Agriculture Unit 1 – Lesson 1.2 Agricultural Production</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2019</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dirty="0"/>
          </a:p>
        </p:txBody>
      </p:sp>
    </p:spTree>
    <p:extLst>
      <p:ext uri="{BB962C8B-B14F-4D97-AF65-F5344CB8AC3E}">
        <p14:creationId xmlns:p14="http://schemas.microsoft.com/office/powerpoint/2010/main" val="84209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1104900" y="4800600"/>
            <a:ext cx="11074400" cy="523220"/>
          </a:xfrm>
          <a:prstGeom prst="rect">
            <a:avLst/>
          </a:prstGeom>
          <a:solidFill>
            <a:srgbClr val="A50021"/>
          </a:solidFill>
          <a:ln w="9525">
            <a:noFill/>
            <a:miter lim="800000"/>
            <a:headEnd/>
            <a:tailEnd/>
          </a:ln>
          <a:effectLst/>
        </p:spPr>
        <p:txBody>
          <a:bodyPr wrap="square">
            <a:spAutoFit/>
          </a:bodyPr>
          <a:lstStyle/>
          <a:p>
            <a:pPr marL="0" marR="0" lvl="0" indent="0" algn="ctr" defTabSz="914377"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rPr>
              <a:t>Mechanical Systems in Agriculture</a:t>
            </a:r>
          </a:p>
        </p:txBody>
      </p:sp>
      <p:pic>
        <p:nvPicPr>
          <p:cNvPr id="3" name="Picture 2">
            <a:extLst>
              <a:ext uri="{FF2B5EF4-FFF2-40B4-BE49-F238E27FC236}">
                <a16:creationId xmlns:a16="http://schemas.microsoft.com/office/drawing/2014/main" id="{86C8F947-6A94-49BC-BBE9-3E1FC6F75E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9205" y="1143000"/>
            <a:ext cx="6513589" cy="3288799"/>
          </a:xfrm>
          <a:prstGeom prst="rect">
            <a:avLst/>
          </a:prstGeom>
        </p:spPr>
      </p:pic>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z="1400">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941855" y="289174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828802"/>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8288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ferenc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37601" y="6356355"/>
            <a:ext cx="2854179" cy="365125"/>
          </a:xfrm>
        </p:spPr>
        <p:txBody>
          <a:bodyPr/>
          <a:lstStyle/>
          <a:p>
            <a:endParaRPr lang="en-US" dirty="0"/>
          </a:p>
        </p:txBody>
      </p:sp>
      <p:sp>
        <p:nvSpPr>
          <p:cNvPr id="5" name="Content Placeholder 3"/>
          <p:cNvSpPr>
            <a:spLocks noGrp="1"/>
          </p:cNvSpPr>
          <p:nvPr>
            <p:ph idx="1"/>
          </p:nvPr>
        </p:nvSpPr>
        <p:spPr>
          <a:xfrm>
            <a:off x="637737" y="1857380"/>
            <a:ext cx="10954043" cy="4319587"/>
          </a:xfrm>
        </p:spPr>
        <p:txBody>
          <a:bodyPr/>
          <a:lstStyle/>
          <a:p>
            <a:pPr lvl="0"/>
            <a:r>
              <a:rPr lang="en-US"/>
              <a:t>Edit Master text styles</a:t>
            </a:r>
          </a:p>
          <a:p>
            <a:pPr lvl="1"/>
            <a:r>
              <a:rPr lang="en-US"/>
              <a:t>Second level</a:t>
            </a:r>
          </a:p>
        </p:txBody>
      </p:sp>
      <p:sp>
        <p:nvSpPr>
          <p:cNvPr id="6" name="Title 1"/>
          <p:cNvSpPr>
            <a:spLocks noGrp="1"/>
          </p:cNvSpPr>
          <p:nvPr>
            <p:ph type="title"/>
          </p:nvPr>
        </p:nvSpPr>
        <p:spPr>
          <a:xfrm>
            <a:off x="637737" y="365131"/>
            <a:ext cx="10954043" cy="877887"/>
          </a:xfrm>
        </p:spPr>
        <p:txBody>
          <a:bodyPr/>
          <a:lstStyle/>
          <a:p>
            <a:r>
              <a:rPr lang="en-US"/>
              <a:t>Click to edit Master title style</a:t>
            </a:r>
            <a:endParaRPr lang="en-US" dirty="0"/>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70776"/>
            <a:ext cx="109728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US" dirty="0"/>
          </a:p>
        </p:txBody>
      </p:sp>
      <p:sp>
        <p:nvSpPr>
          <p:cNvPr id="7" name="Text Box 7"/>
          <p:cNvSpPr txBox="1">
            <a:spLocks noChangeArrowheads="1"/>
          </p:cNvSpPr>
          <p:nvPr/>
        </p:nvSpPr>
        <p:spPr bwMode="auto">
          <a:xfrm>
            <a:off x="1117600" y="1396181"/>
            <a:ext cx="11074400" cy="369332"/>
          </a:xfrm>
          <a:prstGeom prst="rect">
            <a:avLst/>
          </a:prstGeom>
          <a:solidFill>
            <a:srgbClr val="A50021"/>
          </a:solidFill>
          <a:ln w="9525">
            <a:noFill/>
            <a:miter lim="800000"/>
            <a:headEnd/>
            <a:tailEnd/>
          </a:ln>
          <a:effectLst/>
        </p:spPr>
        <p:txBody>
          <a:bodyPr>
            <a:spAutoFit/>
          </a:bodyPr>
          <a:lstStyle/>
          <a:p>
            <a:pPr marL="0" marR="0" lvl="0" indent="0" defTabSz="914377"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9" name="Picture 8">
            <a:extLst>
              <a:ext uri="{FF2B5EF4-FFF2-40B4-BE49-F238E27FC236}">
                <a16:creationId xmlns:a16="http://schemas.microsoft.com/office/drawing/2014/main" id="{363576F5-12C2-4EA6-855E-5789547AEA20}"/>
              </a:ext>
            </a:extLst>
          </p:cNvPr>
          <p:cNvPicPr/>
          <p:nvPr userDrawn="1"/>
        </p:nvPicPr>
        <p:blipFill>
          <a:blip r:embed="rId7"/>
          <a:stretch>
            <a:fillRect/>
          </a:stretch>
        </p:blipFill>
        <p:spPr>
          <a:xfrm>
            <a:off x="9829800" y="6355720"/>
            <a:ext cx="1380490" cy="3657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Lst>
  <p:hf hdr="0" ftr="0" dt="0"/>
  <p:txStyles>
    <p:titleStyle>
      <a:lvl1pPr algn="ctr" defTabSz="914377"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support.esri.com/en/other-resources/gis-dictionary/brows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m.deere.com/common/docs/products/equipment/agricultural_management_solutions/guidance_systems/brochure/en_GB_yy1114823_e.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B5DEA-3E5E-46A3-98CE-6BCA68549C22}"/>
              </a:ext>
            </a:extLst>
          </p:cNvPr>
          <p:cNvSpPr>
            <a:spLocks noGrp="1"/>
          </p:cNvSpPr>
          <p:nvPr>
            <p:ph type="title"/>
          </p:nvPr>
        </p:nvSpPr>
        <p:spPr/>
        <p:txBody>
          <a:bodyPr/>
          <a:lstStyle/>
          <a:p>
            <a:r>
              <a:rPr lang="en-US" dirty="0"/>
              <a:t>Guidance Systems</a:t>
            </a:r>
          </a:p>
        </p:txBody>
      </p:sp>
      <p:sp>
        <p:nvSpPr>
          <p:cNvPr id="3" name="Content Placeholder 2">
            <a:extLst>
              <a:ext uri="{FF2B5EF4-FFF2-40B4-BE49-F238E27FC236}">
                <a16:creationId xmlns:a16="http://schemas.microsoft.com/office/drawing/2014/main" id="{1DBAC1AE-8879-4F8C-B992-904CFF6407FE}"/>
              </a:ext>
            </a:extLst>
          </p:cNvPr>
          <p:cNvSpPr>
            <a:spLocks noGrp="1"/>
          </p:cNvSpPr>
          <p:nvPr>
            <p:ph idx="1"/>
          </p:nvPr>
        </p:nvSpPr>
        <p:spPr/>
        <p:txBody>
          <a:bodyPr>
            <a:noAutofit/>
          </a:bodyPr>
          <a:lstStyle/>
          <a:p>
            <a:r>
              <a:rPr lang="en-US" dirty="0"/>
              <a:t>Light bar </a:t>
            </a:r>
          </a:p>
          <a:p>
            <a:r>
              <a:rPr lang="en-US" dirty="0"/>
              <a:t>Automated navigation</a:t>
            </a:r>
          </a:p>
          <a:p>
            <a:r>
              <a:rPr lang="en-US" dirty="0"/>
              <a:t>Advantages</a:t>
            </a:r>
          </a:p>
          <a:p>
            <a:pPr lvl="1"/>
            <a:r>
              <a:rPr lang="en-US" dirty="0"/>
              <a:t>Limit overlaps</a:t>
            </a:r>
          </a:p>
          <a:p>
            <a:pPr lvl="1"/>
            <a:r>
              <a:rPr lang="en-US" dirty="0"/>
              <a:t>Avoid skips</a:t>
            </a:r>
          </a:p>
          <a:p>
            <a:pPr lvl="1"/>
            <a:r>
              <a:rPr lang="en-US" dirty="0"/>
              <a:t>Save on inputs</a:t>
            </a:r>
          </a:p>
          <a:p>
            <a:pPr lvl="2"/>
            <a:r>
              <a:rPr lang="en-US" dirty="0"/>
              <a:t>Fuel</a:t>
            </a:r>
          </a:p>
          <a:p>
            <a:pPr lvl="2"/>
            <a:r>
              <a:rPr lang="en-US" dirty="0"/>
              <a:t>Herbicide</a:t>
            </a:r>
          </a:p>
          <a:p>
            <a:pPr lvl="2"/>
            <a:r>
              <a:rPr lang="en-US" dirty="0"/>
              <a:t>Fertilizer</a:t>
            </a:r>
          </a:p>
          <a:p>
            <a:pPr lvl="2"/>
            <a:r>
              <a:rPr lang="en-US" dirty="0"/>
              <a:t>Lime</a:t>
            </a:r>
          </a:p>
        </p:txBody>
      </p:sp>
      <p:pic>
        <p:nvPicPr>
          <p:cNvPr id="7" name="Picture 6">
            <a:extLst>
              <a:ext uri="{FF2B5EF4-FFF2-40B4-BE49-F238E27FC236}">
                <a16:creationId xmlns:a16="http://schemas.microsoft.com/office/drawing/2014/main" id="{BE45C35C-01A1-4966-8176-FB9D60D3B7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1" y="1981200"/>
            <a:ext cx="3876675" cy="3581400"/>
          </a:xfrm>
          <a:prstGeom prst="rect">
            <a:avLst/>
          </a:prstGeom>
        </p:spPr>
      </p:pic>
    </p:spTree>
    <p:extLst>
      <p:ext uri="{BB962C8B-B14F-4D97-AF65-F5344CB8AC3E}">
        <p14:creationId xmlns:p14="http://schemas.microsoft.com/office/powerpoint/2010/main" val="454623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Review</a:t>
            </a:r>
          </a:p>
        </p:txBody>
      </p:sp>
      <p:sp>
        <p:nvSpPr>
          <p:cNvPr id="3" name="Content Placeholder 2"/>
          <p:cNvSpPr>
            <a:spLocks noGrp="1"/>
          </p:cNvSpPr>
          <p:nvPr>
            <p:ph idx="1"/>
          </p:nvPr>
        </p:nvSpPr>
        <p:spPr/>
        <p:txBody>
          <a:bodyPr/>
          <a:lstStyle/>
          <a:p>
            <a:r>
              <a:rPr lang="en-US" dirty="0"/>
              <a:t>Mark or highlight three key points</a:t>
            </a:r>
          </a:p>
          <a:p>
            <a:r>
              <a:rPr lang="en-US" dirty="0"/>
              <a:t>List two ideas or concepts related to previous knowledge.</a:t>
            </a:r>
          </a:p>
          <a:p>
            <a:r>
              <a:rPr lang="en-US" dirty="0"/>
              <a:t>List questions you have about this topic.</a:t>
            </a:r>
          </a:p>
          <a:p>
            <a:r>
              <a:rPr lang="en-US" dirty="0"/>
              <a:t>Keep notes organized and available for use throughout the course.</a:t>
            </a:r>
          </a:p>
        </p:txBody>
      </p:sp>
    </p:spTree>
    <p:extLst>
      <p:ext uri="{BB962C8B-B14F-4D97-AF65-F5344CB8AC3E}">
        <p14:creationId xmlns:p14="http://schemas.microsoft.com/office/powerpoint/2010/main" val="1561813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p:txBody>
          <a:bodyPr>
            <a:normAutofit fontScale="92500" lnSpcReduction="10000"/>
          </a:bodyPr>
          <a:lstStyle/>
          <a:p>
            <a:r>
              <a:rPr lang="en-US" dirty="0" err="1"/>
              <a:t>Brase</a:t>
            </a:r>
            <a:r>
              <a:rPr lang="en-US" dirty="0"/>
              <a:t>, Terry. (2006). </a:t>
            </a:r>
            <a:r>
              <a:rPr lang="en-US" i="1" dirty="0"/>
              <a:t>Precision agriculture</a:t>
            </a:r>
            <a:r>
              <a:rPr lang="en-US" dirty="0"/>
              <a:t>. Clifton, NY: Thomson Delmar Learning.</a:t>
            </a:r>
          </a:p>
          <a:p>
            <a:r>
              <a:rPr lang="en-US" dirty="0"/>
              <a:t>ESRI. (n.d.) </a:t>
            </a:r>
            <a:r>
              <a:rPr lang="en-US" i="1" dirty="0" err="1"/>
              <a:t>Gis</a:t>
            </a:r>
            <a:r>
              <a:rPr lang="en-US" i="1" dirty="0"/>
              <a:t> dictionary</a:t>
            </a:r>
            <a:r>
              <a:rPr lang="en-US" dirty="0"/>
              <a:t>. Retrieved from </a:t>
            </a:r>
            <a:r>
              <a:rPr lang="en-US" dirty="0">
                <a:hlinkClick r:id="rId3"/>
              </a:rPr>
              <a:t>https://support.esri.com/en/other-resources/gis-dictionary/browse/</a:t>
            </a:r>
            <a:r>
              <a:rPr lang="en-US" dirty="0"/>
              <a:t> </a:t>
            </a:r>
          </a:p>
          <a:p>
            <a:r>
              <a:rPr lang="en-US" dirty="0"/>
              <a:t>John Deere. (n.d.). </a:t>
            </a:r>
            <a:r>
              <a:rPr lang="en-US" i="1" dirty="0"/>
              <a:t>John </a:t>
            </a:r>
            <a:r>
              <a:rPr lang="en-US" i="1" dirty="0" err="1"/>
              <a:t>deere</a:t>
            </a:r>
            <a:r>
              <a:rPr lang="en-US" i="1" dirty="0"/>
              <a:t> guidance systems: guidance you can </a:t>
            </a:r>
            <a:r>
              <a:rPr lang="en-US" i="1" dirty="0" err="1"/>
              <a:t>grown</a:t>
            </a:r>
            <a:r>
              <a:rPr lang="en-US" i="1" dirty="0"/>
              <a:t> with</a:t>
            </a:r>
            <a:r>
              <a:rPr lang="en-US" dirty="0"/>
              <a:t>. Retrieved from </a:t>
            </a:r>
            <a:r>
              <a:rPr lang="en-US" dirty="0">
                <a:hlinkClick r:id="rId4"/>
              </a:rPr>
              <a:t>https://m.deere.com/common/docs/products/equipment/agricultural_management_solutions/guidance_systems/brochure/en_GB_yy1114823_e.pdf</a:t>
            </a:r>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066800" y="1295400"/>
            <a:ext cx="11125200" cy="523220"/>
          </a:xfrm>
          <a:prstGeom prst="rect">
            <a:avLst/>
          </a:prstGeom>
          <a:solidFill>
            <a:srgbClr val="A50021"/>
          </a:solidFill>
          <a:ln w="9525">
            <a:noFill/>
            <a:miter lim="800000"/>
            <a:headEnd/>
            <a:tailEnd/>
          </a:ln>
          <a:effectLst/>
        </p:spPr>
        <p:txBody>
          <a:bodyPr wrap="square">
            <a:spAutoFit/>
          </a:bodyPr>
          <a:lstStyle/>
          <a:p>
            <a:pPr algn="ctr" eaLnBrk="0" hangingPunct="0">
              <a:spcBef>
                <a:spcPct val="50000"/>
              </a:spcBef>
              <a:defRPr/>
            </a:pPr>
            <a:r>
              <a:rPr lang="en-US" sz="2800" b="1" kern="0" dirty="0">
                <a:solidFill>
                  <a:srgbClr val="FFFFFF"/>
                </a:solidFill>
                <a:latin typeface="Arial" pitchFamily="34" charset="0"/>
                <a:cs typeface="Arial" pitchFamily="34" charset="0"/>
              </a:rPr>
              <a:t>Mechanical Systems in Agriculture</a:t>
            </a:r>
          </a:p>
        </p:txBody>
      </p:sp>
      <p:sp>
        <p:nvSpPr>
          <p:cNvPr id="7" name="Rectangle 4"/>
          <p:cNvSpPr>
            <a:spLocks noGrp="1" noChangeArrowheads="1"/>
          </p:cNvSpPr>
          <p:nvPr>
            <p:ph type="title"/>
          </p:nvPr>
        </p:nvSpPr>
        <p:spPr>
          <a:xfrm>
            <a:off x="2057400" y="2667003"/>
            <a:ext cx="8229600" cy="1173163"/>
          </a:xfrm>
          <a:prstGeom prst="rect">
            <a:avLst/>
          </a:prstGeom>
        </p:spPr>
        <p:txBody>
          <a:bodyPr anchor="ctr">
            <a:normAutofit/>
          </a:bodyPr>
          <a:lstStyle/>
          <a:p>
            <a:pPr algn="ctr">
              <a:spcBef>
                <a:spcPts val="0"/>
              </a:spcBef>
              <a:defRPr/>
            </a:pPr>
            <a:r>
              <a:rPr lang="en-US" sz="4400" b="0" kern="0" cap="none" dirty="0">
                <a:solidFill>
                  <a:sysClr val="windowText" lastClr="000000"/>
                </a:solidFill>
              </a:rPr>
              <a:t>Precision Systems</a:t>
            </a:r>
          </a:p>
        </p:txBody>
      </p:sp>
      <p:sp>
        <p:nvSpPr>
          <p:cNvPr id="8" name="TextBox 7"/>
          <p:cNvSpPr txBox="1"/>
          <p:nvPr/>
        </p:nvSpPr>
        <p:spPr>
          <a:xfrm>
            <a:off x="2057400" y="4328363"/>
            <a:ext cx="8077200" cy="584775"/>
          </a:xfrm>
          <a:prstGeom prst="rect">
            <a:avLst/>
          </a:prstGeom>
          <a:noFill/>
        </p:spPr>
        <p:txBody>
          <a:bodyPr wrap="square" rtlCol="0">
            <a:spAutoFit/>
          </a:bodyPr>
          <a:lstStyle/>
          <a:p>
            <a:pPr algn="ctr">
              <a:defRPr/>
            </a:pPr>
            <a:r>
              <a:rPr lang="en-US" sz="3200" kern="0" dirty="0">
                <a:solidFill>
                  <a:sysClr val="windowText" lastClr="000000"/>
                </a:solidFill>
                <a:latin typeface="Arial" pitchFamily="34" charset="0"/>
                <a:cs typeface="Arial" pitchFamily="34" charset="0"/>
              </a:rPr>
              <a:t>Unit 1 – Lesson 1.2 Agricultural Production</a:t>
            </a:r>
          </a:p>
        </p:txBody>
      </p:sp>
      <p:sp>
        <p:nvSpPr>
          <p:cNvPr id="10" name="Slide Number Placeholder 3">
            <a:extLst>
              <a:ext uri="{FF2B5EF4-FFF2-40B4-BE49-F238E27FC236}">
                <a16:creationId xmlns:a16="http://schemas.microsoft.com/office/drawing/2014/main" id="{BDB7975A-2907-47AF-8660-9A8DE2D83426}"/>
              </a:ext>
            </a:extLst>
          </p:cNvPr>
          <p:cNvSpPr txBox="1">
            <a:spLocks/>
          </p:cNvSpPr>
          <p:nvPr/>
        </p:nvSpPr>
        <p:spPr>
          <a:xfrm>
            <a:off x="8737600" y="6356355"/>
            <a:ext cx="284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58F7-7001-4F5E-981F-9771AF8C4214}"/>
              </a:ext>
            </a:extLst>
          </p:cNvPr>
          <p:cNvSpPr>
            <a:spLocks noGrp="1"/>
          </p:cNvSpPr>
          <p:nvPr>
            <p:ph type="title"/>
          </p:nvPr>
        </p:nvSpPr>
        <p:spPr/>
        <p:txBody>
          <a:bodyPr/>
          <a:lstStyle/>
          <a:p>
            <a:r>
              <a:rPr lang="en-US" dirty="0"/>
              <a:t>Precision Agriculture</a:t>
            </a:r>
          </a:p>
        </p:txBody>
      </p:sp>
      <p:sp>
        <p:nvSpPr>
          <p:cNvPr id="6" name="Rectangle 5">
            <a:extLst>
              <a:ext uri="{FF2B5EF4-FFF2-40B4-BE49-F238E27FC236}">
                <a16:creationId xmlns:a16="http://schemas.microsoft.com/office/drawing/2014/main" id="{8E0EF0F6-56AE-4D56-95A3-787FF1271E69}"/>
              </a:ext>
            </a:extLst>
          </p:cNvPr>
          <p:cNvSpPr/>
          <p:nvPr/>
        </p:nvSpPr>
        <p:spPr>
          <a:xfrm>
            <a:off x="2057400" y="3526959"/>
            <a:ext cx="2209800" cy="13715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Collect georeferenced data with GPS</a:t>
            </a:r>
          </a:p>
        </p:txBody>
      </p:sp>
      <p:sp>
        <p:nvSpPr>
          <p:cNvPr id="7" name="Rectangle 6">
            <a:extLst>
              <a:ext uri="{FF2B5EF4-FFF2-40B4-BE49-F238E27FC236}">
                <a16:creationId xmlns:a16="http://schemas.microsoft.com/office/drawing/2014/main" id="{EED8E323-1051-4963-A763-560D9BFA12C5}"/>
              </a:ext>
            </a:extLst>
          </p:cNvPr>
          <p:cNvSpPr/>
          <p:nvPr/>
        </p:nvSpPr>
        <p:spPr>
          <a:xfrm>
            <a:off x="5181600" y="2264432"/>
            <a:ext cx="2209800" cy="20227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GIS analyzes data and answers production questions</a:t>
            </a:r>
          </a:p>
        </p:txBody>
      </p:sp>
      <p:sp>
        <p:nvSpPr>
          <p:cNvPr id="8" name="Rectangle 7">
            <a:extLst>
              <a:ext uri="{FF2B5EF4-FFF2-40B4-BE49-F238E27FC236}">
                <a16:creationId xmlns:a16="http://schemas.microsoft.com/office/drawing/2014/main" id="{A4DE23B9-EF54-468B-8354-09935B2047F9}"/>
              </a:ext>
            </a:extLst>
          </p:cNvPr>
          <p:cNvSpPr/>
          <p:nvPr/>
        </p:nvSpPr>
        <p:spPr>
          <a:xfrm>
            <a:off x="7924802" y="3525252"/>
            <a:ext cx="2209800" cy="13715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Calibrate machines for input rates </a:t>
            </a:r>
          </a:p>
        </p:txBody>
      </p:sp>
      <p:sp>
        <p:nvSpPr>
          <p:cNvPr id="9" name="Rectangle 8">
            <a:extLst>
              <a:ext uri="{FF2B5EF4-FFF2-40B4-BE49-F238E27FC236}">
                <a16:creationId xmlns:a16="http://schemas.microsoft.com/office/drawing/2014/main" id="{46360E86-848F-48D9-9C61-CBD54E12FFFC}"/>
              </a:ext>
            </a:extLst>
          </p:cNvPr>
          <p:cNvSpPr/>
          <p:nvPr/>
        </p:nvSpPr>
        <p:spPr>
          <a:xfrm>
            <a:off x="5200650" y="4954587"/>
            <a:ext cx="2209800"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Use GPS and guidance systems to apply inputs</a:t>
            </a:r>
          </a:p>
        </p:txBody>
      </p:sp>
      <p:sp>
        <p:nvSpPr>
          <p:cNvPr id="3" name="TextBox 2">
            <a:extLst>
              <a:ext uri="{FF2B5EF4-FFF2-40B4-BE49-F238E27FC236}">
                <a16:creationId xmlns:a16="http://schemas.microsoft.com/office/drawing/2014/main" id="{40974F5A-8DC4-42E0-96B0-82884FDE77D2}"/>
              </a:ext>
            </a:extLst>
          </p:cNvPr>
          <p:cNvSpPr txBox="1"/>
          <p:nvPr/>
        </p:nvSpPr>
        <p:spPr>
          <a:xfrm>
            <a:off x="2286000" y="1714376"/>
            <a:ext cx="8839200"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Systematic approach to site-specific agricultural management</a:t>
            </a:r>
          </a:p>
        </p:txBody>
      </p:sp>
      <p:sp>
        <p:nvSpPr>
          <p:cNvPr id="11" name="Arrow: Bent 10">
            <a:extLst>
              <a:ext uri="{FF2B5EF4-FFF2-40B4-BE49-F238E27FC236}">
                <a16:creationId xmlns:a16="http://schemas.microsoft.com/office/drawing/2014/main" id="{B3640E16-8C1A-4821-A2D0-653E95668EFF}"/>
              </a:ext>
            </a:extLst>
          </p:cNvPr>
          <p:cNvSpPr/>
          <p:nvPr/>
        </p:nvSpPr>
        <p:spPr>
          <a:xfrm>
            <a:off x="3657600" y="2679930"/>
            <a:ext cx="1371600" cy="651112"/>
          </a:xfrm>
          <a:prstGeom prst="bentArrow">
            <a:avLst/>
          </a:prstGeom>
          <a:solidFill>
            <a:schemeClr val="accent2"/>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12" name="Arrow: Bent 11">
            <a:extLst>
              <a:ext uri="{FF2B5EF4-FFF2-40B4-BE49-F238E27FC236}">
                <a16:creationId xmlns:a16="http://schemas.microsoft.com/office/drawing/2014/main" id="{CE2E4953-51FC-45B1-A5E9-A11166E1A76B}"/>
              </a:ext>
            </a:extLst>
          </p:cNvPr>
          <p:cNvSpPr/>
          <p:nvPr/>
        </p:nvSpPr>
        <p:spPr>
          <a:xfrm rot="5400000">
            <a:off x="8170744" y="2052986"/>
            <a:ext cx="651112" cy="1905000"/>
          </a:xfrm>
          <a:prstGeom prst="bentArrow">
            <a:avLst/>
          </a:prstGeom>
          <a:solidFill>
            <a:schemeClr val="accent2"/>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13" name="Arrow: Bent 12">
            <a:extLst>
              <a:ext uri="{FF2B5EF4-FFF2-40B4-BE49-F238E27FC236}">
                <a16:creationId xmlns:a16="http://schemas.microsoft.com/office/drawing/2014/main" id="{E80E3FB2-44BF-446F-AA7B-4EFCD26856EE}"/>
              </a:ext>
            </a:extLst>
          </p:cNvPr>
          <p:cNvSpPr/>
          <p:nvPr/>
        </p:nvSpPr>
        <p:spPr>
          <a:xfrm rot="10800000">
            <a:off x="7543800" y="5091060"/>
            <a:ext cx="1905000" cy="1083846"/>
          </a:xfrm>
          <a:prstGeom prst="bentArrow">
            <a:avLst>
              <a:gd name="adj1" fmla="val 16565"/>
              <a:gd name="adj2" fmla="val 17969"/>
              <a:gd name="adj3" fmla="val 25000"/>
              <a:gd name="adj4" fmla="val 43750"/>
            </a:avLst>
          </a:prstGeom>
          <a:solidFill>
            <a:schemeClr val="accent2"/>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39070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6ED77-4EF7-4825-84B4-D91E8232AC45}"/>
              </a:ext>
            </a:extLst>
          </p:cNvPr>
          <p:cNvSpPr>
            <a:spLocks noGrp="1"/>
          </p:cNvSpPr>
          <p:nvPr>
            <p:ph type="title"/>
          </p:nvPr>
        </p:nvSpPr>
        <p:spPr/>
        <p:txBody>
          <a:bodyPr/>
          <a:lstStyle/>
          <a:p>
            <a:r>
              <a:rPr lang="en-US" dirty="0"/>
              <a:t>Precision Systems</a:t>
            </a:r>
          </a:p>
        </p:txBody>
      </p:sp>
      <p:sp>
        <p:nvSpPr>
          <p:cNvPr id="3" name="Content Placeholder 2">
            <a:extLst>
              <a:ext uri="{FF2B5EF4-FFF2-40B4-BE49-F238E27FC236}">
                <a16:creationId xmlns:a16="http://schemas.microsoft.com/office/drawing/2014/main" id="{6059C931-839F-47CB-997C-725C333F34B2}"/>
              </a:ext>
            </a:extLst>
          </p:cNvPr>
          <p:cNvSpPr>
            <a:spLocks noGrp="1"/>
          </p:cNvSpPr>
          <p:nvPr>
            <p:ph idx="1"/>
          </p:nvPr>
        </p:nvSpPr>
        <p:spPr>
          <a:xfrm>
            <a:off x="609600" y="1770776"/>
            <a:ext cx="10972800" cy="4409306"/>
          </a:xfrm>
        </p:spPr>
        <p:txBody>
          <a:bodyPr>
            <a:normAutofit/>
          </a:bodyPr>
          <a:lstStyle/>
          <a:p>
            <a:endParaRPr lang="en-US" dirty="0"/>
          </a:p>
          <a:p>
            <a:r>
              <a:rPr lang="en-US" dirty="0"/>
              <a:t>Global Position Systems (GPS)</a:t>
            </a:r>
          </a:p>
          <a:p>
            <a:pPr lvl="1"/>
            <a:r>
              <a:rPr lang="en-US" dirty="0"/>
              <a:t>Geographic locations</a:t>
            </a:r>
          </a:p>
          <a:p>
            <a:r>
              <a:rPr lang="en-US" dirty="0"/>
              <a:t>Geographic Information Systems (GIS)</a:t>
            </a:r>
          </a:p>
          <a:p>
            <a:pPr lvl="1"/>
            <a:r>
              <a:rPr lang="en-US" dirty="0"/>
              <a:t>Spatial database</a:t>
            </a:r>
          </a:p>
          <a:p>
            <a:r>
              <a:rPr lang="en-US" dirty="0"/>
              <a:t>Guidance Systems</a:t>
            </a:r>
          </a:p>
          <a:p>
            <a:pPr lvl="1"/>
            <a:r>
              <a:rPr lang="en-US" dirty="0"/>
              <a:t>Assisted and automated navigation</a:t>
            </a:r>
          </a:p>
        </p:txBody>
      </p:sp>
    </p:spTree>
    <p:extLst>
      <p:ext uri="{BB962C8B-B14F-4D97-AF65-F5344CB8AC3E}">
        <p14:creationId xmlns:p14="http://schemas.microsoft.com/office/powerpoint/2010/main" val="627705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72723-447E-4A15-A16C-CB2C837EE333}"/>
              </a:ext>
            </a:extLst>
          </p:cNvPr>
          <p:cNvSpPr>
            <a:spLocks noGrp="1"/>
          </p:cNvSpPr>
          <p:nvPr>
            <p:ph type="title"/>
          </p:nvPr>
        </p:nvSpPr>
        <p:spPr/>
        <p:txBody>
          <a:bodyPr/>
          <a:lstStyle/>
          <a:p>
            <a:r>
              <a:rPr lang="en-US" dirty="0"/>
              <a:t>Global Positioning System</a:t>
            </a:r>
          </a:p>
        </p:txBody>
      </p:sp>
      <p:sp>
        <p:nvSpPr>
          <p:cNvPr id="3" name="Content Placeholder 2">
            <a:extLst>
              <a:ext uri="{FF2B5EF4-FFF2-40B4-BE49-F238E27FC236}">
                <a16:creationId xmlns:a16="http://schemas.microsoft.com/office/drawing/2014/main" id="{3BEFB138-43CB-49A0-8CFF-15CE54B81244}"/>
              </a:ext>
            </a:extLst>
          </p:cNvPr>
          <p:cNvSpPr>
            <a:spLocks noGrp="1"/>
          </p:cNvSpPr>
          <p:nvPr>
            <p:ph sz="half" idx="1"/>
          </p:nvPr>
        </p:nvSpPr>
        <p:spPr>
          <a:xfrm>
            <a:off x="609600" y="1828802"/>
            <a:ext cx="5384800" cy="4419600"/>
          </a:xfrm>
        </p:spPr>
        <p:txBody>
          <a:bodyPr/>
          <a:lstStyle/>
          <a:p>
            <a:endParaRPr lang="en-US" sz="3200" dirty="0"/>
          </a:p>
          <a:p>
            <a:r>
              <a:rPr lang="en-US" sz="3200" dirty="0"/>
              <a:t>System of satellites and receivers</a:t>
            </a:r>
          </a:p>
          <a:p>
            <a:r>
              <a:rPr lang="en-US" sz="3200" dirty="0"/>
              <a:t>Determine exact locations and elevations on the earth</a:t>
            </a:r>
          </a:p>
          <a:p>
            <a:endParaRPr lang="en-US" dirty="0"/>
          </a:p>
        </p:txBody>
      </p:sp>
      <p:pic>
        <p:nvPicPr>
          <p:cNvPr id="7" name="Picture 6" descr="A picture containing bubble&#10;&#10;Description generated with very high confidence">
            <a:extLst>
              <a:ext uri="{FF2B5EF4-FFF2-40B4-BE49-F238E27FC236}">
                <a16:creationId xmlns:a16="http://schemas.microsoft.com/office/drawing/2014/main" id="{97D1517E-BD05-4F05-AEE1-4C9D719CD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6622" y="2057400"/>
            <a:ext cx="3696739" cy="3510775"/>
          </a:xfrm>
          <a:prstGeom prst="rect">
            <a:avLst/>
          </a:prstGeom>
        </p:spPr>
      </p:pic>
      <p:sp>
        <p:nvSpPr>
          <p:cNvPr id="4" name="Rectangle 3">
            <a:extLst>
              <a:ext uri="{FF2B5EF4-FFF2-40B4-BE49-F238E27FC236}">
                <a16:creationId xmlns:a16="http://schemas.microsoft.com/office/drawing/2014/main" id="{FFAFB82A-F4D3-4B9C-902A-5EE9F96954A0}"/>
              </a:ext>
            </a:extLst>
          </p:cNvPr>
          <p:cNvSpPr/>
          <p:nvPr/>
        </p:nvSpPr>
        <p:spPr>
          <a:xfrm>
            <a:off x="6193973" y="5568176"/>
            <a:ext cx="4572000" cy="276999"/>
          </a:xfrm>
          <a:prstGeom prst="rect">
            <a:avLst/>
          </a:prstGeom>
        </p:spPr>
        <p:txBody>
          <a:bodyPr>
            <a:spAutoFit/>
          </a:bodyPr>
          <a:lstStyle/>
          <a:p>
            <a:r>
              <a:rPr lang="en-US" sz="1200" dirty="0">
                <a:latin typeface="Arial" panose="020B0604020202020204" pitchFamily="34" charset="0"/>
                <a:cs typeface="Arial" panose="020B0604020202020204" pitchFamily="34" charset="0"/>
              </a:rPr>
              <a:t>http://ardupilot.org/rover/_images/gps_satellite_constellation.jpg</a:t>
            </a:r>
          </a:p>
        </p:txBody>
      </p:sp>
    </p:spTree>
    <p:extLst>
      <p:ext uri="{BB962C8B-B14F-4D97-AF65-F5344CB8AC3E}">
        <p14:creationId xmlns:p14="http://schemas.microsoft.com/office/powerpoint/2010/main" val="1896483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B733A-B7DC-4EFF-A291-ACFA50CCD57F}"/>
              </a:ext>
            </a:extLst>
          </p:cNvPr>
          <p:cNvSpPr>
            <a:spLocks noGrp="1"/>
          </p:cNvSpPr>
          <p:nvPr>
            <p:ph type="title"/>
          </p:nvPr>
        </p:nvSpPr>
        <p:spPr/>
        <p:txBody>
          <a:bodyPr/>
          <a:lstStyle/>
          <a:p>
            <a:r>
              <a:rPr lang="en-US" dirty="0"/>
              <a:t>GPS in Agriculture</a:t>
            </a:r>
          </a:p>
        </p:txBody>
      </p:sp>
      <p:sp>
        <p:nvSpPr>
          <p:cNvPr id="3" name="Content Placeholder 2">
            <a:extLst>
              <a:ext uri="{FF2B5EF4-FFF2-40B4-BE49-F238E27FC236}">
                <a16:creationId xmlns:a16="http://schemas.microsoft.com/office/drawing/2014/main" id="{F7A5573D-E0C5-48B6-B41B-10C06EFAE03A}"/>
              </a:ext>
            </a:extLst>
          </p:cNvPr>
          <p:cNvSpPr>
            <a:spLocks noGrp="1"/>
          </p:cNvSpPr>
          <p:nvPr>
            <p:ph sz="half" idx="1"/>
          </p:nvPr>
        </p:nvSpPr>
        <p:spPr>
          <a:xfrm>
            <a:off x="609600" y="1828802"/>
            <a:ext cx="6553200" cy="4419600"/>
          </a:xfrm>
        </p:spPr>
        <p:txBody>
          <a:bodyPr>
            <a:noAutofit/>
          </a:bodyPr>
          <a:lstStyle/>
          <a:p>
            <a:r>
              <a:rPr lang="en-US" sz="3200" dirty="0"/>
              <a:t>Identify locations of land features</a:t>
            </a:r>
          </a:p>
          <a:p>
            <a:pPr lvl="1"/>
            <a:r>
              <a:rPr lang="en-US" sz="2800" dirty="0"/>
              <a:t>Fences</a:t>
            </a:r>
          </a:p>
          <a:p>
            <a:pPr lvl="1"/>
            <a:r>
              <a:rPr lang="en-US" sz="2800" dirty="0"/>
              <a:t>Boundaries</a:t>
            </a:r>
          </a:p>
          <a:p>
            <a:pPr lvl="1"/>
            <a:r>
              <a:rPr lang="en-US" sz="2800" dirty="0"/>
              <a:t>Buildings</a:t>
            </a:r>
          </a:p>
          <a:p>
            <a:pPr lvl="1"/>
            <a:r>
              <a:rPr lang="en-US" sz="2800" dirty="0"/>
              <a:t>Roads</a:t>
            </a:r>
          </a:p>
          <a:p>
            <a:pPr lvl="1"/>
            <a:r>
              <a:rPr lang="en-US" sz="2800" dirty="0"/>
              <a:t>Soil samples</a:t>
            </a:r>
          </a:p>
          <a:p>
            <a:r>
              <a:rPr lang="en-US" sz="3200" dirty="0"/>
              <a:t>Navigation</a:t>
            </a:r>
          </a:p>
        </p:txBody>
      </p:sp>
      <p:pic>
        <p:nvPicPr>
          <p:cNvPr id="11" name="Picture 10" descr="A truck driving down a dirt road&#10;&#10;Description generated with high confidence">
            <a:extLst>
              <a:ext uri="{FF2B5EF4-FFF2-40B4-BE49-F238E27FC236}">
                <a16:creationId xmlns:a16="http://schemas.microsoft.com/office/drawing/2014/main" id="{A3EE19EC-7D92-470B-8D3D-C3B12AD02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5596" y="2671267"/>
            <a:ext cx="4263209" cy="2841029"/>
          </a:xfrm>
          <a:prstGeom prst="rect">
            <a:avLst/>
          </a:prstGeom>
        </p:spPr>
      </p:pic>
      <p:sp>
        <p:nvSpPr>
          <p:cNvPr id="4" name="Rectangle 3">
            <a:extLst>
              <a:ext uri="{FF2B5EF4-FFF2-40B4-BE49-F238E27FC236}">
                <a16:creationId xmlns:a16="http://schemas.microsoft.com/office/drawing/2014/main" id="{D0E63A77-1437-43BD-B45F-8118E4293C6E}"/>
              </a:ext>
            </a:extLst>
          </p:cNvPr>
          <p:cNvSpPr/>
          <p:nvPr/>
        </p:nvSpPr>
        <p:spPr>
          <a:xfrm>
            <a:off x="5828302" y="5512296"/>
            <a:ext cx="4572000" cy="646331"/>
          </a:xfrm>
          <a:prstGeom prst="rect">
            <a:avLst/>
          </a:prstGeom>
        </p:spPr>
        <p:txBody>
          <a:bodyPr>
            <a:spAutoFit/>
          </a:bodyPr>
          <a:lstStyle/>
          <a:p>
            <a:r>
              <a:rPr lang="en-US" dirty="0"/>
              <a:t>https://commons.wikimedia.org/wiki/File:John_deere_8345_rt.jpg</a:t>
            </a:r>
          </a:p>
        </p:txBody>
      </p:sp>
    </p:spTree>
    <p:extLst>
      <p:ext uri="{BB962C8B-B14F-4D97-AF65-F5344CB8AC3E}">
        <p14:creationId xmlns:p14="http://schemas.microsoft.com/office/powerpoint/2010/main" val="162147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C5146-1A21-461C-88C2-12AA10CBCA9F}"/>
              </a:ext>
            </a:extLst>
          </p:cNvPr>
          <p:cNvSpPr>
            <a:spLocks noGrp="1"/>
          </p:cNvSpPr>
          <p:nvPr>
            <p:ph type="title"/>
          </p:nvPr>
        </p:nvSpPr>
        <p:spPr/>
        <p:txBody>
          <a:bodyPr>
            <a:normAutofit/>
          </a:bodyPr>
          <a:lstStyle/>
          <a:p>
            <a:r>
              <a:rPr lang="en-US" dirty="0"/>
              <a:t>Geographic Information Systems</a:t>
            </a:r>
          </a:p>
        </p:txBody>
      </p:sp>
      <p:sp>
        <p:nvSpPr>
          <p:cNvPr id="3" name="Content Placeholder 2">
            <a:extLst>
              <a:ext uri="{FF2B5EF4-FFF2-40B4-BE49-F238E27FC236}">
                <a16:creationId xmlns:a16="http://schemas.microsoft.com/office/drawing/2014/main" id="{265D069D-31CD-4678-ABC3-A5E3BCEE3476}"/>
              </a:ext>
            </a:extLst>
          </p:cNvPr>
          <p:cNvSpPr>
            <a:spLocks noGrp="1"/>
          </p:cNvSpPr>
          <p:nvPr>
            <p:ph sz="half" idx="1"/>
          </p:nvPr>
        </p:nvSpPr>
        <p:spPr/>
        <p:txBody>
          <a:bodyPr>
            <a:normAutofit/>
          </a:bodyPr>
          <a:lstStyle/>
          <a:p>
            <a:endParaRPr lang="en-US" sz="3200" dirty="0"/>
          </a:p>
          <a:p>
            <a:r>
              <a:rPr lang="en-US" sz="3200" dirty="0"/>
              <a:t>Electronic map</a:t>
            </a:r>
          </a:p>
          <a:p>
            <a:r>
              <a:rPr lang="en-US" sz="3200" dirty="0"/>
              <a:t>Visual data representation</a:t>
            </a:r>
          </a:p>
          <a:p>
            <a:r>
              <a:rPr lang="en-US" sz="3200" dirty="0"/>
              <a:t>Georeferenced data</a:t>
            </a:r>
          </a:p>
          <a:p>
            <a:r>
              <a:rPr lang="en-US" sz="3200" dirty="0"/>
              <a:t>Identifies and analyzes spatial relationships</a:t>
            </a:r>
          </a:p>
        </p:txBody>
      </p:sp>
      <p:pic>
        <p:nvPicPr>
          <p:cNvPr id="7" name="Picture 6" descr="A close up of a map&#10;&#10;Description generated with high confidence">
            <a:extLst>
              <a:ext uri="{FF2B5EF4-FFF2-40B4-BE49-F238E27FC236}">
                <a16:creationId xmlns:a16="http://schemas.microsoft.com/office/drawing/2014/main" id="{07AD9E51-D81D-406D-9267-6E177003D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562" y="2133600"/>
            <a:ext cx="5286375" cy="3048000"/>
          </a:xfrm>
          <a:prstGeom prst="rect">
            <a:avLst/>
          </a:prstGeom>
        </p:spPr>
      </p:pic>
    </p:spTree>
    <p:extLst>
      <p:ext uri="{BB962C8B-B14F-4D97-AF65-F5344CB8AC3E}">
        <p14:creationId xmlns:p14="http://schemas.microsoft.com/office/powerpoint/2010/main" val="2006655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F0681-CF0F-4F70-AB47-3D4A929B5DCA}"/>
              </a:ext>
            </a:extLst>
          </p:cNvPr>
          <p:cNvSpPr>
            <a:spLocks noGrp="1"/>
          </p:cNvSpPr>
          <p:nvPr>
            <p:ph type="title"/>
          </p:nvPr>
        </p:nvSpPr>
        <p:spPr/>
        <p:txBody>
          <a:bodyPr/>
          <a:lstStyle/>
          <a:p>
            <a:r>
              <a:rPr lang="en-US" dirty="0"/>
              <a:t>GIS Data</a:t>
            </a:r>
          </a:p>
        </p:txBody>
      </p:sp>
      <p:sp>
        <p:nvSpPr>
          <p:cNvPr id="3" name="Content Placeholder 2">
            <a:extLst>
              <a:ext uri="{FF2B5EF4-FFF2-40B4-BE49-F238E27FC236}">
                <a16:creationId xmlns:a16="http://schemas.microsoft.com/office/drawing/2014/main" id="{306F1A34-2A16-45CC-959E-D80046DA9495}"/>
              </a:ext>
            </a:extLst>
          </p:cNvPr>
          <p:cNvSpPr>
            <a:spLocks noGrp="1"/>
          </p:cNvSpPr>
          <p:nvPr>
            <p:ph idx="1"/>
          </p:nvPr>
        </p:nvSpPr>
        <p:spPr>
          <a:xfrm>
            <a:off x="609600" y="1770776"/>
            <a:ext cx="10972800" cy="4409306"/>
          </a:xfrm>
        </p:spPr>
        <p:txBody>
          <a:bodyPr>
            <a:noAutofit/>
          </a:bodyPr>
          <a:lstStyle/>
          <a:p>
            <a:r>
              <a:rPr lang="en-US" dirty="0"/>
              <a:t>Base layer</a:t>
            </a:r>
          </a:p>
          <a:p>
            <a:r>
              <a:rPr lang="en-US" dirty="0"/>
              <a:t>Vectors</a:t>
            </a:r>
          </a:p>
          <a:p>
            <a:pPr lvl="1"/>
            <a:r>
              <a:rPr lang="en-US" dirty="0"/>
              <a:t>Shapefiles (.</a:t>
            </a:r>
            <a:r>
              <a:rPr lang="en-US" dirty="0" err="1"/>
              <a:t>shp</a:t>
            </a:r>
            <a:r>
              <a:rPr lang="en-US" dirty="0"/>
              <a:t>)</a:t>
            </a:r>
          </a:p>
          <a:p>
            <a:pPr lvl="1"/>
            <a:r>
              <a:rPr lang="en-US" dirty="0"/>
              <a:t>Points</a:t>
            </a:r>
          </a:p>
          <a:p>
            <a:pPr lvl="1"/>
            <a:r>
              <a:rPr lang="en-US" dirty="0"/>
              <a:t>Lines</a:t>
            </a:r>
          </a:p>
          <a:p>
            <a:pPr lvl="1"/>
            <a:r>
              <a:rPr lang="en-US" dirty="0"/>
              <a:t>Polygons</a:t>
            </a:r>
          </a:p>
          <a:p>
            <a:r>
              <a:rPr lang="en-US" dirty="0"/>
              <a:t>Continuous data</a:t>
            </a:r>
          </a:p>
          <a:p>
            <a:pPr lvl="1"/>
            <a:r>
              <a:rPr lang="en-US" dirty="0"/>
              <a:t>Rasters</a:t>
            </a:r>
          </a:p>
          <a:p>
            <a:pPr lvl="1"/>
            <a:r>
              <a:rPr lang="en-US" dirty="0"/>
              <a:t>Contour</a:t>
            </a:r>
          </a:p>
        </p:txBody>
      </p:sp>
      <p:sp>
        <p:nvSpPr>
          <p:cNvPr id="5" name="TextBox 4">
            <a:extLst>
              <a:ext uri="{FF2B5EF4-FFF2-40B4-BE49-F238E27FC236}">
                <a16:creationId xmlns:a16="http://schemas.microsoft.com/office/drawing/2014/main" id="{C714B5BF-6B96-4F2A-8C58-CB2402826BCD}"/>
              </a:ext>
            </a:extLst>
          </p:cNvPr>
          <p:cNvSpPr txBox="1"/>
          <p:nvPr/>
        </p:nvSpPr>
        <p:spPr>
          <a:xfrm>
            <a:off x="5796806" y="4113331"/>
            <a:ext cx="1828800" cy="369332"/>
          </a:xfrm>
          <a:prstGeom prst="rect">
            <a:avLst/>
          </a:prstGeom>
          <a:noFill/>
        </p:spPr>
        <p:txBody>
          <a:bodyPr wrap="square" rtlCol="0">
            <a:spAutoFit/>
          </a:bodyPr>
          <a:lstStyle/>
          <a:p>
            <a:pPr algn="ctr"/>
            <a:r>
              <a:rPr lang="en-US" dirty="0"/>
              <a:t>Vector Map</a:t>
            </a:r>
          </a:p>
        </p:txBody>
      </p:sp>
      <p:sp>
        <p:nvSpPr>
          <p:cNvPr id="6" name="TextBox 5">
            <a:extLst>
              <a:ext uri="{FF2B5EF4-FFF2-40B4-BE49-F238E27FC236}">
                <a16:creationId xmlns:a16="http://schemas.microsoft.com/office/drawing/2014/main" id="{2803B377-B8CA-4DB8-AF44-D01A6EE4EC5C}"/>
              </a:ext>
            </a:extLst>
          </p:cNvPr>
          <p:cNvSpPr txBox="1"/>
          <p:nvPr/>
        </p:nvSpPr>
        <p:spPr>
          <a:xfrm>
            <a:off x="8382000" y="4113331"/>
            <a:ext cx="1828800" cy="369332"/>
          </a:xfrm>
          <a:prstGeom prst="rect">
            <a:avLst/>
          </a:prstGeom>
          <a:noFill/>
        </p:spPr>
        <p:txBody>
          <a:bodyPr wrap="square" rtlCol="0">
            <a:spAutoFit/>
          </a:bodyPr>
          <a:lstStyle/>
          <a:p>
            <a:r>
              <a:rPr lang="en-US" dirty="0"/>
              <a:t>Raster Map</a:t>
            </a:r>
          </a:p>
        </p:txBody>
      </p:sp>
      <p:sp>
        <p:nvSpPr>
          <p:cNvPr id="7" name="TextBox 6">
            <a:extLst>
              <a:ext uri="{FF2B5EF4-FFF2-40B4-BE49-F238E27FC236}">
                <a16:creationId xmlns:a16="http://schemas.microsoft.com/office/drawing/2014/main" id="{972D7951-F392-4800-9085-D28AD8880863}"/>
              </a:ext>
            </a:extLst>
          </p:cNvPr>
          <p:cNvSpPr txBox="1"/>
          <p:nvPr/>
        </p:nvSpPr>
        <p:spPr>
          <a:xfrm>
            <a:off x="5873006" y="6214030"/>
            <a:ext cx="1676400" cy="369332"/>
          </a:xfrm>
          <a:prstGeom prst="rect">
            <a:avLst/>
          </a:prstGeom>
          <a:noFill/>
        </p:spPr>
        <p:txBody>
          <a:bodyPr wrap="square" rtlCol="0">
            <a:spAutoFit/>
          </a:bodyPr>
          <a:lstStyle/>
          <a:p>
            <a:r>
              <a:rPr lang="en-US" dirty="0"/>
              <a:t>Contour Map</a:t>
            </a:r>
          </a:p>
        </p:txBody>
      </p:sp>
      <p:pic>
        <p:nvPicPr>
          <p:cNvPr id="8" name="Content Placeholder 6" descr="A close up of a sign&#10;&#10;Description generated with high confidence">
            <a:extLst>
              <a:ext uri="{FF2B5EF4-FFF2-40B4-BE49-F238E27FC236}">
                <a16:creationId xmlns:a16="http://schemas.microsoft.com/office/drawing/2014/main" id="{84C27247-7A90-4619-80D6-0085CB8DC4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806" y="1956237"/>
            <a:ext cx="1880344" cy="2114550"/>
          </a:xfrm>
          <a:prstGeom prst="rect">
            <a:avLst/>
          </a:prstGeom>
        </p:spPr>
      </p:pic>
      <p:pic>
        <p:nvPicPr>
          <p:cNvPr id="12" name="Picture 11">
            <a:extLst>
              <a:ext uri="{FF2B5EF4-FFF2-40B4-BE49-F238E27FC236}">
                <a16:creationId xmlns:a16="http://schemas.microsoft.com/office/drawing/2014/main" id="{2790005E-490F-4212-9744-8578F315C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7200" y="1956237"/>
            <a:ext cx="1943100" cy="2114550"/>
          </a:xfrm>
          <a:prstGeom prst="rect">
            <a:avLst/>
          </a:prstGeom>
        </p:spPr>
      </p:pic>
      <p:pic>
        <p:nvPicPr>
          <p:cNvPr id="14" name="Picture 13">
            <a:extLst>
              <a:ext uri="{FF2B5EF4-FFF2-40B4-BE49-F238E27FC236}">
                <a16:creationId xmlns:a16="http://schemas.microsoft.com/office/drawing/2014/main" id="{137554B2-36DF-46F9-9D69-88106F22D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6806" y="4448197"/>
            <a:ext cx="1880344" cy="1850964"/>
          </a:xfrm>
          <a:prstGeom prst="rect">
            <a:avLst/>
          </a:prstGeom>
        </p:spPr>
      </p:pic>
    </p:spTree>
    <p:extLst>
      <p:ext uri="{BB962C8B-B14F-4D97-AF65-F5344CB8AC3E}">
        <p14:creationId xmlns:p14="http://schemas.microsoft.com/office/powerpoint/2010/main" val="3242699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AC122-8D95-4774-A905-309286A6C143}"/>
              </a:ext>
            </a:extLst>
          </p:cNvPr>
          <p:cNvSpPr>
            <a:spLocks noGrp="1"/>
          </p:cNvSpPr>
          <p:nvPr>
            <p:ph type="title"/>
          </p:nvPr>
        </p:nvSpPr>
        <p:spPr/>
        <p:txBody>
          <a:bodyPr/>
          <a:lstStyle/>
          <a:p>
            <a:r>
              <a:rPr lang="en-US" dirty="0"/>
              <a:t>Variable Rate Technology</a:t>
            </a:r>
          </a:p>
        </p:txBody>
      </p:sp>
      <p:sp>
        <p:nvSpPr>
          <p:cNvPr id="3" name="Content Placeholder 2">
            <a:extLst>
              <a:ext uri="{FF2B5EF4-FFF2-40B4-BE49-F238E27FC236}">
                <a16:creationId xmlns:a16="http://schemas.microsoft.com/office/drawing/2014/main" id="{C4A058D7-4D2A-44A5-A772-CBFBBEEF2F94}"/>
              </a:ext>
            </a:extLst>
          </p:cNvPr>
          <p:cNvSpPr>
            <a:spLocks noGrp="1"/>
          </p:cNvSpPr>
          <p:nvPr>
            <p:ph idx="1"/>
          </p:nvPr>
        </p:nvSpPr>
        <p:spPr>
          <a:xfrm>
            <a:off x="609600" y="1770776"/>
            <a:ext cx="10864645" cy="4585574"/>
          </a:xfrm>
        </p:spPr>
        <p:txBody>
          <a:bodyPr>
            <a:normAutofit/>
          </a:bodyPr>
          <a:lstStyle/>
          <a:p>
            <a:pPr marL="0" indent="0">
              <a:buNone/>
            </a:pPr>
            <a:r>
              <a:rPr lang="en-US" dirty="0"/>
              <a:t>Vary input rates based upon GIS data</a:t>
            </a:r>
          </a:p>
          <a:p>
            <a:r>
              <a:rPr lang="en-US" dirty="0"/>
              <a:t>Inputs</a:t>
            </a:r>
          </a:p>
          <a:p>
            <a:pPr lvl="1"/>
            <a:r>
              <a:rPr lang="en-US" dirty="0"/>
              <a:t>Herbicide – kill weeds</a:t>
            </a:r>
          </a:p>
          <a:p>
            <a:pPr lvl="1"/>
            <a:r>
              <a:rPr lang="en-US" dirty="0"/>
              <a:t>Fertilizer (i.e. nitrogen) – feed plants</a:t>
            </a:r>
          </a:p>
          <a:p>
            <a:pPr lvl="1"/>
            <a:r>
              <a:rPr lang="en-US" dirty="0"/>
              <a:t>Lime – raise soil pH</a:t>
            </a:r>
          </a:p>
          <a:p>
            <a:r>
              <a:rPr lang="en-US" dirty="0"/>
              <a:t>Requires equipment with GPS and variable rate sensors</a:t>
            </a:r>
          </a:p>
          <a:p>
            <a:pPr lvl="1"/>
            <a:endParaRPr lang="en-US" dirty="0"/>
          </a:p>
        </p:txBody>
      </p:sp>
      <p:sp>
        <p:nvSpPr>
          <p:cNvPr id="6" name="Content Placeholder 2">
            <a:extLst>
              <a:ext uri="{FF2B5EF4-FFF2-40B4-BE49-F238E27FC236}">
                <a16:creationId xmlns:a16="http://schemas.microsoft.com/office/drawing/2014/main" id="{A7390854-CFCC-4F72-9443-021B654B4EAB}"/>
              </a:ext>
            </a:extLst>
          </p:cNvPr>
          <p:cNvSpPr txBox="1">
            <a:spLocks/>
          </p:cNvSpPr>
          <p:nvPr/>
        </p:nvSpPr>
        <p:spPr>
          <a:xfrm>
            <a:off x="6477000" y="1923176"/>
            <a:ext cx="3733800" cy="40204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US" dirty="0"/>
          </a:p>
        </p:txBody>
      </p:sp>
    </p:spTree>
    <p:extLst>
      <p:ext uri="{BB962C8B-B14F-4D97-AF65-F5344CB8AC3E}">
        <p14:creationId xmlns:p14="http://schemas.microsoft.com/office/powerpoint/2010/main" val="3613712390"/>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A_PPT_Template" id="{B89FACCD-F9CB-4061-8F7E-481C2E0DF5A5}" vid="{735557FB-1533-466E-AC27-538B234575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MSA_PPT_Template</Template>
  <TotalTime>46</TotalTime>
  <Words>1236</Words>
  <Application>Microsoft Office PowerPoint</Application>
  <PresentationFormat>Widescreen</PresentationFormat>
  <Paragraphs>137</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NRE_PowerPoint_Template</vt:lpstr>
      <vt:lpstr>PowerPoint Presentation</vt:lpstr>
      <vt:lpstr>Precision Systems</vt:lpstr>
      <vt:lpstr>Precision Agriculture</vt:lpstr>
      <vt:lpstr>Precision Systems</vt:lpstr>
      <vt:lpstr>Global Positioning System</vt:lpstr>
      <vt:lpstr>GPS in Agriculture</vt:lpstr>
      <vt:lpstr>Geographic Information Systems</vt:lpstr>
      <vt:lpstr>GIS Data</vt:lpstr>
      <vt:lpstr>Variable Rate Technology</vt:lpstr>
      <vt:lpstr>Guidance Systems</vt:lpstr>
      <vt:lpstr>Presentation Review</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Precision Systems</dc:title>
  <dc:subject>MSA - Unit 1 - Lesson 1.2 Agricultural Production</dc:subject>
  <dc:creator>Carl Aakre</dc:creator>
  <cp:lastModifiedBy>Carl Aakre</cp:lastModifiedBy>
  <cp:revision>15</cp:revision>
  <cp:lastPrinted>2018-10-08T21:35:52Z</cp:lastPrinted>
  <dcterms:created xsi:type="dcterms:W3CDTF">2018-09-06T20:34:46Z</dcterms:created>
  <dcterms:modified xsi:type="dcterms:W3CDTF">2018-12-12T17:37:58Z</dcterms:modified>
</cp:coreProperties>
</file>