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8" r:id="rId3"/>
    <p:sldId id="261" r:id="rId4"/>
    <p:sldId id="262" r:id="rId5"/>
    <p:sldId id="263" r:id="rId6"/>
    <p:sldId id="264" r:id="rId7"/>
    <p:sldId id="265" r:id="rId8"/>
    <p:sldId id="269" r:id="rId9"/>
    <p:sldId id="270" r:id="rId10"/>
    <p:sldId id="271" r:id="rId11"/>
    <p:sldId id="273" r:id="rId12"/>
    <p:sldId id="272" r:id="rId13"/>
    <p:sldId id="274" r:id="rId14"/>
    <p:sldId id="275" r:id="rId15"/>
    <p:sldId id="259" r:id="rId16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lene Mensch" initials="MM" lastIdx="2" clrIdx="0">
    <p:extLst>
      <p:ext uri="{19B8F6BF-5375-455C-9EA6-DF929625EA0E}">
        <p15:presenceInfo xmlns:p15="http://schemas.microsoft.com/office/powerpoint/2012/main" userId="e1c724a07b98bdc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21"/>
    <a:srgbClr val="A5FF21"/>
    <a:srgbClr val="FF0505"/>
    <a:srgbClr val="99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35" autoAdjust="0"/>
    <p:restoredTop sz="69944" autoAdjust="0"/>
  </p:normalViewPr>
  <p:slideViewPr>
    <p:cSldViewPr>
      <p:cViewPr varScale="1">
        <p:scale>
          <a:sx n="47" d="100"/>
          <a:sy n="47" d="100"/>
        </p:scale>
        <p:origin x="1494" y="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2862" y="90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r>
              <a:rPr lang="en-US" sz="1100">
                <a:latin typeface="Arial" pitchFamily="34" charset="0"/>
                <a:cs typeface="Arial" pitchFamily="34" charset="0"/>
              </a:rPr>
              <a:t>Peer Reviews</a:t>
            </a:r>
            <a:endParaRPr lang="en-US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505201" y="0"/>
            <a:ext cx="3503578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r>
              <a:rPr lang="en-US" sz="1100">
                <a:latin typeface="Arial" pitchFamily="34" charset="0"/>
                <a:cs typeface="Arial" pitchFamily="34" charset="0"/>
              </a:rPr>
              <a:t>Mechanical Systems in Agriculture Unit 5 – Lesson 5.1 Independent Engineers</a:t>
            </a:r>
            <a:endParaRPr lang="en-US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427307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r>
              <a:rPr lang="en-US" sz="1100">
                <a:latin typeface="Arial" pitchFamily="34" charset="0"/>
                <a:cs typeface="Arial" pitchFamily="34" charset="0"/>
              </a:rPr>
              <a:t>Curriculum for Agricultural Science Education Copyright 2019</a:t>
            </a:r>
            <a:endParaRPr lang="en-US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C251402E-0581-4045-9571-3EE683493364}" type="slidenum">
              <a:rPr lang="en-US" sz="1100">
                <a:latin typeface="Arial" pitchFamily="34" charset="0"/>
                <a:cs typeface="Arial" pitchFamily="34" charset="0"/>
              </a:rPr>
              <a:t>‹#›</a:t>
            </a:fld>
            <a:endParaRPr lang="en-US" sz="1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E1A295C-E917-4D4C-9BFD-D5F56A67F9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0961" y="8878062"/>
            <a:ext cx="1415309" cy="37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490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1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Peer Reviews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9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100"/>
            </a:lvl1pPr>
          </a:lstStyle>
          <a:p>
            <a:r>
              <a:rPr lang="en-US" dirty="0">
                <a:latin typeface="Arial" pitchFamily="34" charset="0"/>
                <a:cs typeface="Arial" pitchFamily="34" charset="0"/>
              </a:rPr>
              <a:t>Mechanical Systems in Agriculture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5 – Lesson 5.1 Independent Engineers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349413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100"/>
            </a:lvl1pPr>
          </a:lstStyle>
          <a:p>
            <a:r>
              <a:rPr lang="en-US">
                <a:latin typeface="Arial" pitchFamily="34" charset="0"/>
                <a:cs typeface="Arial" pitchFamily="34" charset="0"/>
              </a:rPr>
              <a:t>Curriculum for Agricultural Science Education Copyright 2019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100">
                <a:latin typeface="Arial" pitchFamily="34" charset="0"/>
                <a:cs typeface="Arial" pitchFamily="34" charset="0"/>
              </a:defRPr>
            </a:lvl1pPr>
          </a:lstStyle>
          <a:p>
            <a:fld id="{36C789E7-B821-4804-81D0-B1DDBDB5FECC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40E2AAF-525C-469C-B29C-6F206E827A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0961" y="8878062"/>
            <a:ext cx="1415309" cy="37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57138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1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defTabSz="914400" rtl="0" eaLnBrk="1" latinLnBrk="0" hangingPunct="1">
      <a:defRPr sz="11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defTabSz="914400" rtl="0" eaLnBrk="1" latinLnBrk="0" hangingPunct="1">
      <a:defRPr sz="11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defTabSz="914400" rtl="0" eaLnBrk="1" latinLnBrk="0" hangingPunct="1">
      <a:defRPr sz="11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defTabSz="914400" rtl="0" eaLnBrk="1" latinLnBrk="0" hangingPunct="1">
      <a:defRPr sz="11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ndgmtlcd.deviantart.com/art/biaxymb-punctuation-201287333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www.pixabay.com/" TargetMode="External"/><Relationship Id="rId4" Type="http://schemas.openxmlformats.org/officeDocument/2006/relationships/hyperlink" Target="http://www.commons.wikimedia.org/" TargetMode="Externa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3D05045D-E258-4FC3-AC41-FCD9F67ADBB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Curriculum for Agricultural Science Education Copyright 2019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91ACACB6-7040-43EA-B630-41BC181A63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F4E44BBB-99E0-4E40-AD30-CDAA0DE82001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Peer Reviews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73F2D0-FE01-4F96-AB88-E05ADF5DB2D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Mechanical Systems in Agriculture</a:t>
            </a:r>
          </a:p>
          <a:p>
            <a:r>
              <a:rPr lang="en-US">
                <a:latin typeface="Arial" pitchFamily="34" charset="0"/>
                <a:cs typeface="Arial" pitchFamily="34" charset="0"/>
              </a:rPr>
              <a:t>Unit 5 – Lesson 5.1 Independent Engineers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63265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>
              <a:defRPr/>
            </a:pPr>
            <a:r>
              <a:rPr lang="en-US" sz="1200" dirty="0"/>
              <a:t>Images from </a:t>
            </a:r>
            <a:r>
              <a:rPr lang="en-US" sz="1200" dirty="0">
                <a:hlinkClick r:id="rId3"/>
              </a:rPr>
              <a:t>ndgmtlcd.deviantart.com</a:t>
            </a:r>
            <a:r>
              <a:rPr lang="en-US" sz="1200" dirty="0"/>
              <a:t>, </a:t>
            </a:r>
            <a:r>
              <a:rPr lang="en-US" sz="1200" dirty="0">
                <a:hlinkClick r:id="rId4"/>
              </a:rPr>
              <a:t>www.commons.wikimedia.org</a:t>
            </a:r>
            <a:r>
              <a:rPr lang="en-US" sz="1200" dirty="0"/>
              <a:t>, and </a:t>
            </a:r>
            <a:r>
              <a:rPr lang="en-US" sz="1200" dirty="0">
                <a:hlinkClick r:id="rId5"/>
              </a:rPr>
              <a:t>www.pixabay.com</a:t>
            </a:r>
            <a:endParaRPr lang="en-US" sz="1200" dirty="0"/>
          </a:p>
          <a:p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7810AF6-568B-4966-9B7D-4B97397FC12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Curriculum for Agricultural Science Education Copyright 2019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55EBF26-8FDC-4C61-962F-8876A52507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B475F83A-2C87-4A55-82C1-8255149D139E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Peer Reviews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A98CBE-2EF6-4F9B-9311-660925FAB3F3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Mechanical Systems in Agriculture</a:t>
            </a:r>
          </a:p>
          <a:p>
            <a:r>
              <a:rPr lang="en-US">
                <a:latin typeface="Arial" pitchFamily="34" charset="0"/>
                <a:cs typeface="Arial" pitchFamily="34" charset="0"/>
              </a:rPr>
              <a:t>Unit 5 – Lesson 5.1 Independent Engineers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87956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7EF8E0-503A-4651-88C1-B002AE41A9B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Curriculum for Agricultural Science Education Copyright 2019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1654872-F400-41B7-A2A9-5FE8F056B6A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D5EBBCC5-5C71-41C0-9323-6775C8E324F9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Peer Reviews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7FA5FF-130C-4767-89BD-B82A37EB162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Mechanical Systems in Agriculture</a:t>
            </a:r>
          </a:p>
          <a:p>
            <a:r>
              <a:rPr lang="en-US">
                <a:latin typeface="Arial" pitchFamily="34" charset="0"/>
                <a:cs typeface="Arial" pitchFamily="34" charset="0"/>
              </a:rPr>
              <a:t>Unit 5 – Lesson 5.1 Independent Engineers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37619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B031D0E-FCE9-491C-B178-192229C7BE2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Curriculum for Agricultural Science Education Copyright 2019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7ACCB649-2FE7-4535-AD99-21EEE33043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17D1597C-CFAA-47DA-A4ED-2B5332FD6BB0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Peer Reviews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AA4052-7545-44CC-A0BE-63AADF8EEC5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Mechanical Systems in Agriculture</a:t>
            </a:r>
          </a:p>
          <a:p>
            <a:r>
              <a:rPr lang="en-US">
                <a:latin typeface="Arial" pitchFamily="34" charset="0"/>
                <a:cs typeface="Arial" pitchFamily="34" charset="0"/>
              </a:rPr>
              <a:t>Unit 5 – Lesson 5.1 Independent Engineers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83953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3B74914-4C73-4B58-866C-743312D1774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Curriculum for Agricultural Science Education Copyright 2019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05FFD17-BE7A-4C81-B7A5-1E47E963E1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13903889-0E0E-4B22-88ED-A573B9B2E11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Peer Reviews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F04DD9-D714-4388-A624-0428DB8D854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Mechanical Systems in Agriculture</a:t>
            </a:r>
          </a:p>
          <a:p>
            <a:r>
              <a:rPr lang="en-US">
                <a:latin typeface="Arial" pitchFamily="34" charset="0"/>
                <a:cs typeface="Arial" pitchFamily="34" charset="0"/>
              </a:rPr>
              <a:t>Unit 5 – Lesson 5.1 Independent Engineers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46519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B885C54-429E-403F-90A6-704611C7E2C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Curriculum for Agricultural Science Education Copyright 2019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D59408A-DDE4-4F8D-8B3D-6609B2CE957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E9585591-7025-43EB-B93F-7AEE43EEBE0D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Peer Reviews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95CEE3-A334-4263-9DF8-B4797562442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Mechanical Systems in Agriculture</a:t>
            </a:r>
          </a:p>
          <a:p>
            <a:r>
              <a:rPr lang="en-US">
                <a:latin typeface="Arial" pitchFamily="34" charset="0"/>
                <a:cs typeface="Arial" pitchFamily="34" charset="0"/>
              </a:rPr>
              <a:t>Unit 5 – Lesson 5.1 Independent Engineers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62544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2EEB3B0-110B-4E08-B27B-1C9D8DBCFC8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Curriculum for Agricultural Science Education Copyright 2019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BC7E253-8DF6-4A7E-BB2E-A43619049B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6A9AE4E8-9EF1-41F1-92D6-C82C00163681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Peer Reviews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96F9CD-1747-46B3-98FE-933DDFEA4A3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Mechanical Systems in Agriculture</a:t>
            </a:r>
          </a:p>
          <a:p>
            <a:r>
              <a:rPr lang="en-US">
                <a:latin typeface="Arial" pitchFamily="34" charset="0"/>
                <a:cs typeface="Arial" pitchFamily="34" charset="0"/>
              </a:rPr>
              <a:t>Unit 5 – Lesson 5.1 Independent Engineers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45732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EBE0917-4D60-4324-BA72-FACEDBCBC35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Curriculum for Agricultural Science Education Copyright 2019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2206C63F-C421-44D8-B106-A72FD3AFE7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98CDC25A-F8EF-42B3-944A-6C2D2C72B6D8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Peer Reviews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16B0AE-1AD2-4A6C-AF9D-6BEDDA894523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Mechanical Systems in Agriculture</a:t>
            </a:r>
          </a:p>
          <a:p>
            <a:r>
              <a:rPr lang="en-US">
                <a:latin typeface="Arial" pitchFamily="34" charset="0"/>
                <a:cs typeface="Arial" pitchFamily="34" charset="0"/>
              </a:rPr>
              <a:t>Unit 5 – Lesson 5.1 Independent Engineers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14524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512FD52-04AB-4176-942D-AE4C8F89835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Curriculum for Agricultural Science Education Copyright 2019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5830E74-6024-485C-B576-6D209C5857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3D7A7879-FDAB-4BA7-AAE3-F7AE4EFBD89C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Peer Reviews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02D824-977C-466A-AAEA-B16D43A8033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Mechanical Systems in Agriculture</a:t>
            </a:r>
          </a:p>
          <a:p>
            <a:r>
              <a:rPr lang="en-US">
                <a:latin typeface="Arial" pitchFamily="34" charset="0"/>
                <a:cs typeface="Arial" pitchFamily="34" charset="0"/>
              </a:rPr>
              <a:t>Unit 5 – Lesson 5.1 Independent Engineers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71503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B301DA-58F7-4888-B0A6-FF8120F91BC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Curriculum for Agricultural Science Education Copyright 2019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ACF5DCB6-1A93-443A-A2FC-8D62007416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42857888-B274-439A-9327-CCB2AD112A6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Peer Reviews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637B8A-D8A1-4C98-B89B-D8C1F69FCCC1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Mechanical Systems in Agriculture</a:t>
            </a:r>
          </a:p>
          <a:p>
            <a:r>
              <a:rPr lang="en-US">
                <a:latin typeface="Arial" pitchFamily="34" charset="0"/>
                <a:cs typeface="Arial" pitchFamily="34" charset="0"/>
              </a:rPr>
              <a:t>Unit 5 – Lesson 5.1 Independent Engineers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86281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4F1E573-4361-41E0-AAE5-B361E102D65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Curriculum for Agricultural Science Education Copyright 2019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E9B30E6-3C2F-4289-838C-78124C7DD0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CF5F2637-CF72-4627-80D1-EF03A1030454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Peer Reviews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33E2A7-FDE0-4E02-B3E1-3276C5FE3A05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Mechanical Systems in Agriculture</a:t>
            </a:r>
          </a:p>
          <a:p>
            <a:r>
              <a:rPr lang="en-US">
                <a:latin typeface="Arial" pitchFamily="34" charset="0"/>
                <a:cs typeface="Arial" pitchFamily="34" charset="0"/>
              </a:rPr>
              <a:t>Unit 5 – Lesson 5.1 Independent Engineers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94266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9863C17-8AD7-42BE-A9EB-4B6391A28D1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Curriculum for Agricultural Science Education Copyright 2019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01A89FE-030B-4611-BAE4-75D0DAED99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E9EAFB2F-EBBD-4764-9A09-548221753609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Peer Reviews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FAB340-E126-4C66-880B-0FE5C1D930D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Mechanical Systems in Agriculture</a:t>
            </a:r>
          </a:p>
          <a:p>
            <a:r>
              <a:rPr lang="en-US">
                <a:latin typeface="Arial" pitchFamily="34" charset="0"/>
                <a:cs typeface="Arial" pitchFamily="34" charset="0"/>
              </a:rPr>
              <a:t>Unit 5 – Lesson 5.1 Independent Engineers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3384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E1D46B2-DAC4-43ED-B984-8A7B8EE28E1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Curriculum for Agricultural Science Education Copyright 2019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B397BD0-83C7-4D60-A2A3-89EBCAA262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827A3557-8398-4FD6-899B-9EDC63EDE4DC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Peer Reviews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3D5336-0F7B-4AB9-A756-30A5117F1A45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Mechanical Systems in Agriculture</a:t>
            </a:r>
          </a:p>
          <a:p>
            <a:r>
              <a:rPr lang="en-US">
                <a:latin typeface="Arial" pitchFamily="34" charset="0"/>
                <a:cs typeface="Arial" pitchFamily="34" charset="0"/>
              </a:rPr>
              <a:t>Unit 5 – Lesson 5.1 Independent Engineers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07148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4888D5A-B7F8-4F47-AAC6-333F47AAE3A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Curriculum for Agricultural Science Education Copyright 2019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E1456A9-0504-4707-A990-2B5815DF68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FAD6BACF-CEEB-448B-A436-5E93662AD01B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Peer Reviews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72CDA4-8DD7-4F05-8EFE-0504B275E676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Mechanical Systems in Agriculture</a:t>
            </a:r>
          </a:p>
          <a:p>
            <a:r>
              <a:rPr lang="en-US">
                <a:latin typeface="Arial" pitchFamily="34" charset="0"/>
                <a:cs typeface="Arial" pitchFamily="34" charset="0"/>
              </a:rPr>
              <a:t>Unit 5 – Lesson 5.1 Independent Engineers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9248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731E17C-77A4-4481-9E8F-0B71914555A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Curriculum for Agricultural Science Education Copyright 2019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60EAAEC-C746-405F-8B54-65A47C1772B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451DE6D7-4269-465C-99EF-5F15121A5292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Peer Reviews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905C14-19F9-4694-82F3-88F850400BE5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Mechanical Systems in Agriculture</a:t>
            </a:r>
          </a:p>
          <a:p>
            <a:r>
              <a:rPr lang="en-US">
                <a:latin typeface="Arial" pitchFamily="34" charset="0"/>
                <a:cs typeface="Arial" pitchFamily="34" charset="0"/>
              </a:rPr>
              <a:t>Unit 5 – Lesson 5.1 Independent Engineers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41224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1104900" y="4800600"/>
            <a:ext cx="11074400" cy="523220"/>
          </a:xfrm>
          <a:prstGeom prst="rect">
            <a:avLst/>
          </a:prstGeom>
          <a:solidFill>
            <a:srgbClr val="A5002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377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Mechanical Systems in Agriculture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49AD482-ED28-46DD-842E-0B7D7AEA3B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9205" y="1143000"/>
            <a:ext cx="6513589" cy="3288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685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872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1855" y="289174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9386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828802"/>
            <a:ext cx="53848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828801"/>
            <a:ext cx="53848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361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1" y="6356355"/>
            <a:ext cx="2854179" cy="365125"/>
          </a:xfrm>
        </p:spPr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idx="1"/>
          </p:nvPr>
        </p:nvSpPr>
        <p:spPr>
          <a:xfrm>
            <a:off x="637737" y="1857380"/>
            <a:ext cx="10954043" cy="431958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37737" y="365131"/>
            <a:ext cx="10954043" cy="87788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9041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0842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0776"/>
            <a:ext cx="10972800" cy="44093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1117600" y="1396181"/>
            <a:ext cx="11074400" cy="369332"/>
          </a:xfrm>
          <a:prstGeom prst="rect">
            <a:avLst/>
          </a:prstGeom>
          <a:solidFill>
            <a:srgbClr val="A5002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9165798-A768-4639-A7FB-0AE54A141EE6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5520" y="6355080"/>
            <a:ext cx="1384541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115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5" r:id="rId5"/>
  </p:sldLayoutIdLst>
  <p:hf sldNum="0" hdr="0" ftr="0" dt="0"/>
  <p:txStyles>
    <p:titleStyle>
      <a:lvl1pPr algn="ctr" defTabSz="914377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891" indent="-342891" algn="l" defTabSz="914377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32" indent="-285744" algn="l" defTabSz="914377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2971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160" indent="-228594" algn="l" defTabSz="91437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349" indent="-228594" algn="l" defTabSz="91437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bcs.bedfordstmartins.com/everyday_writer3e/20errors/default.asp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mendota.english.wisc.edu/~WAC/page.jsp?id=169&amp;c_type=category&amp;c_id=21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theseattleschool.edu/Files/Documents/Writing-Center-Docs/WW-Peer-Review-Checklist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93259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Grammar and Mechanics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770777"/>
            <a:ext cx="6629400" cy="3366195"/>
          </a:xfrm>
        </p:spPr>
        <p:txBody>
          <a:bodyPr/>
          <a:lstStyle/>
          <a:p>
            <a:r>
              <a:rPr lang="en-US" dirty="0"/>
              <a:t>Correct spelling, grammar, and punctuation</a:t>
            </a:r>
          </a:p>
          <a:p>
            <a:r>
              <a:rPr lang="en-US" dirty="0"/>
              <a:t>Word choice</a:t>
            </a:r>
          </a:p>
          <a:p>
            <a:r>
              <a:rPr lang="en-US" dirty="0"/>
              <a:t>Verb agreement</a:t>
            </a:r>
          </a:p>
          <a:p>
            <a:r>
              <a:rPr lang="en-US" dirty="0"/>
              <a:t>Complete sentences</a:t>
            </a:r>
          </a:p>
        </p:txBody>
      </p:sp>
      <p:sp>
        <p:nvSpPr>
          <p:cNvPr id="5" name="Rectangle 4"/>
          <p:cNvSpPr/>
          <p:nvPr/>
        </p:nvSpPr>
        <p:spPr>
          <a:xfrm>
            <a:off x="1716218" y="4844742"/>
            <a:ext cx="87595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Lunsford’s 20 Common Errors:</a:t>
            </a:r>
          </a:p>
          <a:p>
            <a:r>
              <a:rPr lang="en-US" sz="2400" dirty="0">
                <a:hlinkClick r:id="rId3"/>
              </a:rPr>
              <a:t>http://bcs.bedfordstmartins.com/everyday_writer3e/20errors/default.asp</a:t>
            </a:r>
            <a:r>
              <a:rPr lang="en-US" sz="2400" dirty="0"/>
              <a:t> 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7166236" y="1831295"/>
            <a:ext cx="3501764" cy="2890467"/>
            <a:chOff x="5562600" y="1919848"/>
            <a:chExt cx="3501764" cy="3629732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4"/>
            <a:srcRect l="58840" t="12724" r="10221"/>
            <a:stretch/>
          </p:blipFill>
          <p:spPr>
            <a:xfrm>
              <a:off x="8229600" y="1919848"/>
              <a:ext cx="834764" cy="3629732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750" r="11250"/>
            <a:stretch/>
          </p:blipFill>
          <p:spPr>
            <a:xfrm>
              <a:off x="5562600" y="2105840"/>
              <a:ext cx="3200400" cy="3254253"/>
            </a:xfrm>
            <a:prstGeom prst="rect">
              <a:avLst/>
            </a:prstGeom>
            <a:effectLst>
              <a:softEdge rad="190500"/>
            </a:effectLst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271215">
              <a:off x="6980332" y="3823777"/>
              <a:ext cx="1504494" cy="1504494"/>
            </a:xfrm>
            <a:prstGeom prst="rect">
              <a:avLst/>
            </a:prstGeom>
            <a:effectLst>
              <a:softEdge rad="127000"/>
            </a:effectLst>
          </p:spPr>
        </p:pic>
      </p:grpSp>
      <p:sp>
        <p:nvSpPr>
          <p:cNvPr id="11" name="TextBox 10"/>
          <p:cNvSpPr txBox="1"/>
          <p:nvPr/>
        </p:nvSpPr>
        <p:spPr>
          <a:xfrm>
            <a:off x="7239001" y="5460741"/>
            <a:ext cx="31276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9703582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Is the word choice specific, concrete and interesting?</a:t>
            </a:r>
          </a:p>
          <a:p>
            <a:r>
              <a:rPr lang="en-US" dirty="0"/>
              <a:t>Are the sentences clear?</a:t>
            </a:r>
          </a:p>
          <a:p>
            <a:r>
              <a:rPr lang="en-US" dirty="0"/>
              <a:t>Are the transitions between paragraphs smooth?</a:t>
            </a:r>
          </a:p>
          <a:p>
            <a:r>
              <a:rPr lang="en-US" dirty="0"/>
              <a:t>Is the report engaging, interesting and understandable?</a:t>
            </a:r>
          </a:p>
          <a:p>
            <a:r>
              <a:rPr lang="en-US" dirty="0"/>
              <a:t>Does the report hold your attention?</a:t>
            </a:r>
          </a:p>
        </p:txBody>
      </p:sp>
    </p:spTree>
    <p:extLst>
      <p:ext uri="{BB962C8B-B14F-4D97-AF65-F5344CB8AC3E}">
        <p14:creationId xmlns:p14="http://schemas.microsoft.com/office/powerpoint/2010/main" val="21766407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Formatting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770776"/>
            <a:ext cx="10972800" cy="4409306"/>
          </a:xfrm>
        </p:spPr>
        <p:txBody>
          <a:bodyPr/>
          <a:lstStyle/>
          <a:p>
            <a:r>
              <a:rPr lang="en-US" dirty="0"/>
              <a:t>Cover page</a:t>
            </a:r>
          </a:p>
          <a:p>
            <a:endParaRPr lang="en-US" sz="800" dirty="0"/>
          </a:p>
          <a:p>
            <a:r>
              <a:rPr lang="en-US" dirty="0"/>
              <a:t>Title – indicates main topic</a:t>
            </a:r>
          </a:p>
          <a:p>
            <a:endParaRPr lang="en-US" sz="800" dirty="0"/>
          </a:p>
          <a:p>
            <a:r>
              <a:rPr lang="en-US" dirty="0"/>
              <a:t>3-4 pages in length</a:t>
            </a:r>
          </a:p>
          <a:p>
            <a:endParaRPr lang="en-US" sz="800" dirty="0"/>
          </a:p>
          <a:p>
            <a:r>
              <a:rPr lang="en-US" dirty="0"/>
              <a:t>Double spaced</a:t>
            </a:r>
          </a:p>
          <a:p>
            <a:endParaRPr lang="en-US" sz="800" dirty="0"/>
          </a:p>
          <a:p>
            <a:r>
              <a:rPr lang="en-US" dirty="0"/>
              <a:t>1” Margins</a:t>
            </a:r>
          </a:p>
          <a:p>
            <a:endParaRPr lang="en-US" sz="800" dirty="0"/>
          </a:p>
          <a:p>
            <a:r>
              <a:rPr lang="en-US" dirty="0"/>
              <a:t>APA formatting</a:t>
            </a:r>
          </a:p>
        </p:txBody>
      </p:sp>
    </p:spTree>
    <p:extLst>
      <p:ext uri="{BB962C8B-B14F-4D97-AF65-F5344CB8AC3E}">
        <p14:creationId xmlns:p14="http://schemas.microsoft.com/office/powerpoint/2010/main" val="10837404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Strengths and Weaknesses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770776"/>
            <a:ext cx="8077200" cy="4409306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Identify what the writer did well.</a:t>
            </a:r>
          </a:p>
          <a:p>
            <a:endParaRPr lang="en-US" dirty="0"/>
          </a:p>
          <a:p>
            <a:r>
              <a:rPr lang="en-US" dirty="0"/>
              <a:t>Make suggestions for areas needing improvement.</a:t>
            </a:r>
          </a:p>
          <a:p>
            <a:endParaRPr lang="en-US" dirty="0"/>
          </a:p>
          <a:p>
            <a:r>
              <a:rPr lang="en-US" dirty="0"/>
              <a:t>What confuses you about the draft? </a:t>
            </a:r>
          </a:p>
          <a:p>
            <a:pPr lvl="1"/>
            <a:r>
              <a:rPr lang="en-US" dirty="0"/>
              <a:t>For example, a certain word choice, the topic and/or its presentation, the explanation of something in particular.</a:t>
            </a:r>
          </a:p>
        </p:txBody>
      </p:sp>
      <p:sp>
        <p:nvSpPr>
          <p:cNvPr id="5" name="Plus 4"/>
          <p:cNvSpPr/>
          <p:nvPr/>
        </p:nvSpPr>
        <p:spPr>
          <a:xfrm>
            <a:off x="9010650" y="1759444"/>
            <a:ext cx="990600" cy="1048624"/>
          </a:xfrm>
          <a:prstGeom prst="mathPlus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Minus 5"/>
          <p:cNvSpPr/>
          <p:nvPr/>
        </p:nvSpPr>
        <p:spPr>
          <a:xfrm>
            <a:off x="9010650" y="2919579"/>
            <a:ext cx="990600" cy="1038333"/>
          </a:xfrm>
          <a:prstGeom prst="mathMinus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Callout 6"/>
          <p:cNvSpPr/>
          <p:nvPr/>
        </p:nvSpPr>
        <p:spPr>
          <a:xfrm>
            <a:off x="8591550" y="4421298"/>
            <a:ext cx="1828800" cy="1235075"/>
          </a:xfrm>
          <a:prstGeom prst="wedgeEllipseCallout">
            <a:avLst/>
          </a:prstGeom>
          <a:solidFill>
            <a:srgbClr val="F5E57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5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?</a:t>
            </a:r>
            <a:endParaRPr lang="en-US" sz="32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763526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828800"/>
            <a:ext cx="10515600" cy="435128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/>
              <a:t>Schwartz, J. (</a:t>
            </a:r>
            <a:r>
              <a:rPr lang="en-US" dirty="0" err="1"/>
              <a:t>n.d.</a:t>
            </a:r>
            <a:r>
              <a:rPr lang="en-US" dirty="0"/>
              <a:t>). </a:t>
            </a:r>
            <a:r>
              <a:rPr lang="en-US" i="1" dirty="0"/>
              <a:t>Peer review checklist</a:t>
            </a:r>
            <a:r>
              <a:rPr lang="en-US" dirty="0"/>
              <a:t>. Retrieved March 19, 2012 from </a:t>
            </a:r>
            <a:r>
              <a:rPr lang="en-US" dirty="0">
                <a:hlinkClick r:id="rId3"/>
              </a:rPr>
              <a:t>http://mendota.english.wisc.edu/~WAC/page.jsp?id=169&amp;c_type=category&amp;c_id=21</a:t>
            </a:r>
            <a:endParaRPr lang="en-US" dirty="0"/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/>
              <a:t>The Seattle School. (</a:t>
            </a:r>
            <a:r>
              <a:rPr lang="en-US" dirty="0" err="1"/>
              <a:t>n.d.</a:t>
            </a:r>
            <a:r>
              <a:rPr lang="en-US" dirty="0"/>
              <a:t>) Peer review checklist. Retrieved March 19, 2012 from </a:t>
            </a:r>
            <a:r>
              <a:rPr lang="en-US" dirty="0">
                <a:hlinkClick r:id="rId4"/>
              </a:rPr>
              <a:t>http://www.theseattleschool.edu/Files/Documents/Writing-Center-Docs/WW-Peer-Review-Checklist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52562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Presentation Review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Mark or highlight three key points</a:t>
            </a:r>
          </a:p>
          <a:p>
            <a:r>
              <a:rPr lang="en-US" dirty="0"/>
              <a:t>List two ideas or concepts related to previous knowledge.</a:t>
            </a:r>
          </a:p>
          <a:p>
            <a:r>
              <a:rPr lang="en-US" dirty="0"/>
              <a:t>List questions you have about this topic.</a:t>
            </a:r>
          </a:p>
          <a:p>
            <a:r>
              <a:rPr lang="en-US" dirty="0"/>
              <a:t>Keep notes organized and available for use throughout the course.</a:t>
            </a:r>
          </a:p>
        </p:txBody>
      </p:sp>
    </p:spTree>
    <p:extLst>
      <p:ext uri="{BB962C8B-B14F-4D97-AF65-F5344CB8AC3E}">
        <p14:creationId xmlns:p14="http://schemas.microsoft.com/office/powerpoint/2010/main" val="15618139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066800" y="1295400"/>
            <a:ext cx="11125200" cy="523220"/>
          </a:xfrm>
          <a:prstGeom prst="rect">
            <a:avLst/>
          </a:prstGeom>
          <a:solidFill>
            <a:srgbClr val="A5002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sz="2800" b="1" kern="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Mechanical Systems in Agriculture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title"/>
          </p:nvPr>
        </p:nvSpPr>
        <p:spPr>
          <a:xfrm>
            <a:off x="2057400" y="2667003"/>
            <a:ext cx="8229600" cy="1173163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en-US" sz="4400" b="0" kern="0" cap="none" dirty="0">
                <a:solidFill>
                  <a:sysClr val="windowText" lastClr="000000"/>
                </a:solidFill>
              </a:rPr>
              <a:t>Peer Reviews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57400" y="4328363"/>
            <a:ext cx="807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3200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Unit 5 – Lesson 5.1 Independent Engineers</a:t>
            </a:r>
          </a:p>
        </p:txBody>
      </p:sp>
    </p:spTree>
    <p:extLst>
      <p:ext uri="{BB962C8B-B14F-4D97-AF65-F5344CB8AC3E}">
        <p14:creationId xmlns:p14="http://schemas.microsoft.com/office/powerpoint/2010/main" val="2933766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Peer Reviews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Review a classmate’s technical report and offer suggestions for improvement</a:t>
            </a:r>
          </a:p>
          <a:p>
            <a:pPr lvl="1"/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step – Read the technical report</a:t>
            </a:r>
          </a:p>
          <a:p>
            <a:pPr lvl="1"/>
            <a:r>
              <a:rPr lang="en-US" dirty="0"/>
              <a:t>Reread providing feedback, refer to the </a:t>
            </a:r>
            <a:r>
              <a:rPr lang="en-US" i="1" dirty="0"/>
              <a:t>Technical Report Evaluation Rubric</a:t>
            </a:r>
            <a:r>
              <a:rPr lang="en-US" dirty="0"/>
              <a:t> as you work</a:t>
            </a:r>
          </a:p>
        </p:txBody>
      </p:sp>
    </p:spTree>
    <p:extLst>
      <p:ext uri="{BB962C8B-B14F-4D97-AF65-F5344CB8AC3E}">
        <p14:creationId xmlns:p14="http://schemas.microsoft.com/office/powerpoint/2010/main" val="13155258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770776"/>
            <a:ext cx="10972800" cy="44093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dirty="0"/>
              <a:t>Focus on the following during your review. </a:t>
            </a:r>
          </a:p>
          <a:p>
            <a:r>
              <a:rPr lang="en-US" sz="4000" dirty="0"/>
              <a:t>Content</a:t>
            </a:r>
          </a:p>
          <a:p>
            <a:r>
              <a:rPr lang="en-US" sz="4000" dirty="0"/>
              <a:t>Organization</a:t>
            </a:r>
          </a:p>
          <a:p>
            <a:r>
              <a:rPr lang="en-US" sz="4000" dirty="0"/>
              <a:t>Grammar/Mechanics</a:t>
            </a:r>
          </a:p>
          <a:p>
            <a:r>
              <a:rPr lang="en-US" sz="4000" dirty="0"/>
              <a:t>Effect</a:t>
            </a:r>
          </a:p>
          <a:p>
            <a:r>
              <a:rPr lang="en-US" sz="4000" dirty="0"/>
              <a:t>Format</a:t>
            </a:r>
          </a:p>
        </p:txBody>
      </p:sp>
    </p:spTree>
    <p:extLst>
      <p:ext uri="{BB962C8B-B14F-4D97-AF65-F5344CB8AC3E}">
        <p14:creationId xmlns:p14="http://schemas.microsoft.com/office/powerpoint/2010/main" val="16703485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t"/>
            <a:r>
              <a:rPr lang="en-US" dirty="0"/>
              <a:t>Does the report have a well-developed and supported solution?</a:t>
            </a:r>
          </a:p>
          <a:p>
            <a:pPr fontAlgn="t"/>
            <a:r>
              <a:rPr lang="en-US" dirty="0"/>
              <a:t>Do major ideas/topics receive enough attention and explanation? </a:t>
            </a:r>
          </a:p>
          <a:p>
            <a:pPr fontAlgn="t"/>
            <a:r>
              <a:rPr lang="en-US" dirty="0"/>
              <a:t>Is supporting material persuasive?</a:t>
            </a:r>
          </a:p>
          <a:p>
            <a:r>
              <a:rPr lang="en-US" dirty="0"/>
              <a:t>Does the author provide appropriate evidence for the solution?  </a:t>
            </a:r>
          </a:p>
        </p:txBody>
      </p:sp>
    </p:spTree>
    <p:extLst>
      <p:ext uri="{BB962C8B-B14F-4D97-AF65-F5344CB8AC3E}">
        <p14:creationId xmlns:p14="http://schemas.microsoft.com/office/powerpoint/2010/main" val="35031466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Organization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Does the author present a clearly-worded solution that makes a clear, content-driven main point? </a:t>
            </a:r>
          </a:p>
          <a:p>
            <a:endParaRPr lang="en-US" dirty="0"/>
          </a:p>
          <a:p>
            <a:r>
              <a:rPr lang="en-US" dirty="0"/>
              <a:t>Has the author written his or her report focused on this one central idea or solution? </a:t>
            </a:r>
          </a:p>
          <a:p>
            <a:endParaRPr lang="en-US" dirty="0"/>
          </a:p>
          <a:p>
            <a:r>
              <a:rPr lang="en-US" dirty="0"/>
              <a:t>Does the entire report “hang together” around the main idea or solution? </a:t>
            </a:r>
          </a:p>
        </p:txBody>
      </p:sp>
    </p:spTree>
    <p:extLst>
      <p:ext uri="{BB962C8B-B14F-4D97-AF65-F5344CB8AC3E}">
        <p14:creationId xmlns:p14="http://schemas.microsoft.com/office/powerpoint/2010/main" val="3850973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Organization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Is the report organized in a structured, logical way? </a:t>
            </a:r>
          </a:p>
          <a:p>
            <a:endParaRPr lang="en-US" dirty="0"/>
          </a:p>
          <a:p>
            <a:r>
              <a:rPr lang="en-US" dirty="0"/>
              <a:t>Does each section relate to the solution and to one another?</a:t>
            </a:r>
          </a:p>
          <a:p>
            <a:endParaRPr lang="en-US" dirty="0"/>
          </a:p>
          <a:p>
            <a:r>
              <a:rPr lang="en-US" dirty="0"/>
              <a:t>Is the scope of the report narrow enough to be adequately developed in the number of pages? </a:t>
            </a:r>
          </a:p>
        </p:txBody>
      </p:sp>
    </p:spTree>
    <p:extLst>
      <p:ext uri="{BB962C8B-B14F-4D97-AF65-F5344CB8AC3E}">
        <p14:creationId xmlns:p14="http://schemas.microsoft.com/office/powerpoint/2010/main" val="5843417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Citations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770776"/>
            <a:ext cx="7162801" cy="4950699"/>
          </a:xfrm>
        </p:spPr>
        <p:txBody>
          <a:bodyPr>
            <a:normAutofit/>
          </a:bodyPr>
          <a:lstStyle/>
          <a:p>
            <a:r>
              <a:rPr lang="en-US" dirty="0"/>
              <a:t>Does the author explain the context for each quote? </a:t>
            </a:r>
          </a:p>
          <a:p>
            <a:r>
              <a:rPr lang="en-US" dirty="0"/>
              <a:t>Does the author introduce &amp; attribute each quote? </a:t>
            </a:r>
          </a:p>
          <a:p>
            <a:r>
              <a:rPr lang="en-US" dirty="0"/>
              <a:t>Is it clear which ideas are the author’s and which are from sources? </a:t>
            </a:r>
          </a:p>
          <a:p>
            <a:r>
              <a:rPr lang="en-US" dirty="0"/>
              <a:t>Are quotes properly cited both in the text and on the References page?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24" t="704" r="15001" b="-704"/>
          <a:stretch/>
        </p:blipFill>
        <p:spPr>
          <a:xfrm>
            <a:off x="7772401" y="1912276"/>
            <a:ext cx="2628899" cy="444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2136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770775"/>
            <a:ext cx="10515600" cy="4950700"/>
          </a:xfrm>
        </p:spPr>
        <p:txBody>
          <a:bodyPr>
            <a:noAutofit/>
          </a:bodyPr>
          <a:lstStyle/>
          <a:p>
            <a:pPr marL="342900" lvl="1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000000"/>
                </a:solidFill>
              </a:rPr>
              <a:t>References cited in the paper are listed in the references cited section.</a:t>
            </a:r>
          </a:p>
          <a:p>
            <a:pPr marL="342900" lvl="1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000000"/>
                </a:solidFill>
              </a:rPr>
              <a:t>References in the references cited section are mentioned somewhere in the text. </a:t>
            </a:r>
          </a:p>
          <a:p>
            <a:pPr marL="342900" lvl="1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000000"/>
                </a:solidFill>
              </a:rPr>
              <a:t>References seem appropriate to the subject of the paper.</a:t>
            </a:r>
          </a:p>
          <a:p>
            <a:pPr marL="342900" lvl="1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600" dirty="0"/>
              <a:t>Sources are well-integrated into the paper, do not seem to be added in for the sake of adding sources?</a:t>
            </a:r>
          </a:p>
          <a:p>
            <a:pPr marL="342900" lvl="1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000000"/>
                </a:solidFill>
              </a:rPr>
              <a:t>Reference citations written in the correct format - refer to Citations in APA format.</a:t>
            </a:r>
          </a:p>
          <a:p>
            <a:pPr marL="342900" lvl="1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000000"/>
                </a:solidFill>
              </a:rPr>
              <a:t>Minimum of 5 sources, two books, journal articles, etc.</a:t>
            </a:r>
          </a:p>
        </p:txBody>
      </p:sp>
    </p:spTree>
    <p:extLst>
      <p:ext uri="{BB962C8B-B14F-4D97-AF65-F5344CB8AC3E}">
        <p14:creationId xmlns:p14="http://schemas.microsoft.com/office/powerpoint/2010/main" val="1686767054"/>
      </p:ext>
    </p:extLst>
  </p:cSld>
  <p:clrMapOvr>
    <a:masterClrMapping/>
  </p:clrMapOvr>
</p:sld>
</file>

<file path=ppt/theme/theme1.xml><?xml version="1.0" encoding="utf-8"?>
<a:theme xmlns:a="http://schemas.openxmlformats.org/drawingml/2006/main" name="NRE_PowerPoint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SA_PPT_Template" id="{2C58AA26-F933-4E85-ABB6-6C488AB91133}" vid="{C372788F-507E-409C-BCC4-5E57914B49C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MSA_PPT_Template</Template>
  <TotalTime>184</TotalTime>
  <Words>927</Words>
  <Application>Microsoft Office PowerPoint</Application>
  <PresentationFormat>Widescreen</PresentationFormat>
  <Paragraphs>161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NRE_PowerPoint_Template</vt:lpstr>
      <vt:lpstr>PowerPoint Presentation</vt:lpstr>
      <vt:lpstr>Peer Reviews</vt:lpstr>
      <vt:lpstr>Peer Reviews</vt:lpstr>
      <vt:lpstr>Basics</vt:lpstr>
      <vt:lpstr>Content</vt:lpstr>
      <vt:lpstr>Organization</vt:lpstr>
      <vt:lpstr>Organization</vt:lpstr>
      <vt:lpstr>Citations</vt:lpstr>
      <vt:lpstr>References</vt:lpstr>
      <vt:lpstr>Grammar and Mechanics</vt:lpstr>
      <vt:lpstr>Effect</vt:lpstr>
      <vt:lpstr>Formatting</vt:lpstr>
      <vt:lpstr>Strengths and Weaknesses</vt:lpstr>
      <vt:lpstr>References</vt:lpstr>
      <vt:lpstr>Presentation Review</vt:lpstr>
    </vt:vector>
  </TitlesOfParts>
  <Manager>Dan Jansen</Manager>
  <Company>Curriculum for Agricultural Science Education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Peer Reviews</dc:title>
  <dc:subject>MSA - Unit 5 - Lesson 5.1 Independent Engineers</dc:subject>
  <dc:creator>Carl Aakre</dc:creator>
  <cp:lastModifiedBy>Carl Aakre</cp:lastModifiedBy>
  <cp:revision>9</cp:revision>
  <cp:lastPrinted>2019-01-08T16:05:06Z</cp:lastPrinted>
  <dcterms:created xsi:type="dcterms:W3CDTF">2018-11-05T20:24:44Z</dcterms:created>
  <dcterms:modified xsi:type="dcterms:W3CDTF">2019-01-08T20:19:27Z</dcterms:modified>
</cp:coreProperties>
</file>