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handoutMasterIdLst>
    <p:handoutMasterId r:id="rId13"/>
  </p:handoutMasterIdLst>
  <p:sldIdLst>
    <p:sldId id="256" r:id="rId2"/>
    <p:sldId id="258" r:id="rId3"/>
    <p:sldId id="271" r:id="rId4"/>
    <p:sldId id="277" r:id="rId5"/>
    <p:sldId id="276" r:id="rId6"/>
    <p:sldId id="274" r:id="rId7"/>
    <p:sldId id="279" r:id="rId8"/>
    <p:sldId id="272" r:id="rId9"/>
    <p:sldId id="273" r:id="rId10"/>
    <p:sldId id="25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6" clrIdx="0">
    <p:extLst>
      <p:ext uri="{19B8F6BF-5375-455C-9EA6-DF929625EA0E}">
        <p15:presenceInfo xmlns:p15="http://schemas.microsoft.com/office/powerpoint/2012/main" userId="e1c724a07b98bdc4" providerId="Windows Live"/>
      </p:ext>
    </p:extLst>
  </p:cmAuthor>
  <p:cmAuthor id="2" name="Leslie Fairchild" initials="LF" lastIdx="1" clrIdx="1">
    <p:extLst>
      <p:ext uri="{19B8F6BF-5375-455C-9EA6-DF929625EA0E}">
        <p15:presenceInfo xmlns:p15="http://schemas.microsoft.com/office/powerpoint/2012/main" userId="f4dc80813cde7d1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73968" autoAdjust="0"/>
  </p:normalViewPr>
  <p:slideViewPr>
    <p:cSldViewPr>
      <p:cViewPr varScale="1">
        <p:scale>
          <a:sx n="52" d="100"/>
          <a:sy n="52" d="100"/>
        </p:scale>
        <p:origin x="124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latin typeface="Arial" pitchFamily="34" charset="0"/>
                <a:cs typeface="Arial" pitchFamily="34" charset="0"/>
              </a:rPr>
              <a:t>Viscosity</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3 – Lesson 3.3 Fluid Properties</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Viscosity</a:t>
            </a:r>
            <a:endParaRPr lang="en-US" dirty="0"/>
          </a:p>
        </p:txBody>
      </p:sp>
      <p:sp>
        <p:nvSpPr>
          <p:cNvPr id="3" name="Date Placeholder 2"/>
          <p:cNvSpPr>
            <a:spLocks noGrp="1"/>
          </p:cNvSpPr>
          <p:nvPr>
            <p:ph type="dt" idx="1"/>
          </p:nvPr>
        </p:nvSpPr>
        <p:spPr>
          <a:xfrm>
            <a:off x="4114800" y="0"/>
            <a:ext cx="2741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Unit 3 – Lesson 3.3 Fluid Properties</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Viscosity</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    Unit 3 – Lesson 3.3 Fluid Properties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10</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Viscosity</a:t>
            </a:r>
            <a:endParaRPr lang="en-US" dirty="0"/>
          </a:p>
        </p:txBody>
      </p:sp>
      <p:sp>
        <p:nvSpPr>
          <p:cNvPr id="7" name="Date Placeholder 6"/>
          <p:cNvSpPr>
            <a:spLocks noGrp="1"/>
          </p:cNvSpPr>
          <p:nvPr>
            <p:ph type="dt" idx="13"/>
          </p:nvPr>
        </p:nvSpPr>
        <p:spPr/>
        <p:txBody>
          <a:bodyPr/>
          <a:lstStyle/>
          <a:p>
            <a:r>
              <a:rPr lang="en-US" smtClean="0">
                <a:latin typeface="Arial" pitchFamily="34" charset="0"/>
                <a:cs typeface="Arial" pitchFamily="34" charset="0"/>
              </a:rPr>
              <a:t>Agricultural Power and Technology    Unit 3 – Lesson 3.3 Fluid Properties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Viscosity</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    Unit 3 – Lesson 3.3 Fluid Properties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Viscosity is how</a:t>
            </a:r>
            <a:r>
              <a:rPr lang="en-US" baseline="0" dirty="0" smtClean="0"/>
              <a:t> resistant a fluid is to shear forces as an object moves through it.</a:t>
            </a:r>
            <a:endParaRPr lang="en-US" dirty="0"/>
          </a:p>
        </p:txBody>
      </p:sp>
      <p:sp>
        <p:nvSpPr>
          <p:cNvPr id="4" name="Header Placeholder 3"/>
          <p:cNvSpPr>
            <a:spLocks noGrp="1"/>
          </p:cNvSpPr>
          <p:nvPr>
            <p:ph type="hdr" sz="quarter" idx="10"/>
          </p:nvPr>
        </p:nvSpPr>
        <p:spPr/>
        <p:txBody>
          <a:bodyPr/>
          <a:lstStyle/>
          <a:p>
            <a:r>
              <a:rPr lang="en-US" smtClean="0"/>
              <a:t>Viscosity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3 – Lesson 3.3 Fluid Properties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Shear</a:t>
            </a:r>
            <a:r>
              <a:rPr lang="en-US" baseline="0" dirty="0" smtClean="0"/>
              <a:t> force is the force applied to objects as each move parallel to each other. </a:t>
            </a:r>
            <a:r>
              <a:rPr lang="en-US" dirty="0" smtClean="0"/>
              <a:t>As</a:t>
            </a:r>
            <a:r>
              <a:rPr lang="en-US" baseline="0" dirty="0" smtClean="0"/>
              <a:t> the water flows around the boat, it slows the boat down.</a:t>
            </a:r>
            <a:endParaRPr lang="en-US" dirty="0"/>
          </a:p>
        </p:txBody>
      </p:sp>
      <p:sp>
        <p:nvSpPr>
          <p:cNvPr id="4" name="Header Placeholder 3"/>
          <p:cNvSpPr>
            <a:spLocks noGrp="1"/>
          </p:cNvSpPr>
          <p:nvPr>
            <p:ph type="hdr" sz="quarter" idx="10"/>
          </p:nvPr>
        </p:nvSpPr>
        <p:spPr/>
        <p:txBody>
          <a:bodyPr/>
          <a:lstStyle/>
          <a:p>
            <a:r>
              <a:rPr lang="en-US" smtClean="0"/>
              <a:t>Viscosity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3 – Lesson 3.3 Fluid Properties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3229693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Viscosity</a:t>
            </a:r>
            <a:r>
              <a:rPr lang="en-US" baseline="0" dirty="0" smtClean="0"/>
              <a:t> of a fluid is calculated by finding how fast a round object falls through a fluid while being pulled by gravity. The calculation has multiple variables that are measured and then used in an equation. Gravitational force is a known constant The radius and density of the object falling through the fluid, the density of the fluid, and the terminal velocity all must be found before calculating viscosity.</a:t>
            </a:r>
            <a:endParaRPr lang="en-US" dirty="0"/>
          </a:p>
        </p:txBody>
      </p:sp>
      <p:sp>
        <p:nvSpPr>
          <p:cNvPr id="4" name="Header Placeholder 3"/>
          <p:cNvSpPr>
            <a:spLocks noGrp="1"/>
          </p:cNvSpPr>
          <p:nvPr>
            <p:ph type="hdr" sz="quarter" idx="10"/>
          </p:nvPr>
        </p:nvSpPr>
        <p:spPr/>
        <p:txBody>
          <a:bodyPr/>
          <a:lstStyle/>
          <a:p>
            <a:r>
              <a:rPr lang="en-US" smtClean="0"/>
              <a:t>Viscosity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3 – Lesson 3.3 Fluid Properties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4294276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objects</a:t>
            </a:r>
            <a:r>
              <a:rPr lang="en-US" baseline="0" dirty="0" smtClean="0"/>
              <a:t> have gravitational force. The earths large mass places a force on all objects giving them weight and causing them to accelerate as they fall. </a:t>
            </a:r>
            <a:r>
              <a:rPr lang="en-US" dirty="0" smtClean="0"/>
              <a:t>As an object falls</a:t>
            </a:r>
            <a:r>
              <a:rPr lang="en-US" baseline="0" dirty="0" smtClean="0"/>
              <a:t> it accelerates at .981 centimeters per second squared.</a:t>
            </a:r>
            <a:endParaRPr lang="en-US" dirty="0"/>
          </a:p>
        </p:txBody>
      </p:sp>
      <p:sp>
        <p:nvSpPr>
          <p:cNvPr id="4" name="Header Placeholder 3"/>
          <p:cNvSpPr>
            <a:spLocks noGrp="1"/>
          </p:cNvSpPr>
          <p:nvPr>
            <p:ph type="hdr" sz="quarter" idx="10"/>
          </p:nvPr>
        </p:nvSpPr>
        <p:spPr/>
        <p:txBody>
          <a:bodyPr/>
          <a:lstStyle/>
          <a:p>
            <a:r>
              <a:rPr lang="en-US" smtClean="0"/>
              <a:t>Viscosity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3 – Lesson 3.3 Fluid Properties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3093968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radius of the</a:t>
            </a:r>
            <a:r>
              <a:rPr lang="en-US" baseline="0" dirty="0" smtClean="0"/>
              <a:t> round object along with the density of both the object and fluid are calculated before finding the terminal velocity.</a:t>
            </a:r>
            <a:endParaRPr lang="en-US" dirty="0"/>
          </a:p>
        </p:txBody>
      </p:sp>
      <p:sp>
        <p:nvSpPr>
          <p:cNvPr id="4" name="Header Placeholder 3"/>
          <p:cNvSpPr>
            <a:spLocks noGrp="1"/>
          </p:cNvSpPr>
          <p:nvPr>
            <p:ph type="hdr" sz="quarter" idx="10"/>
          </p:nvPr>
        </p:nvSpPr>
        <p:spPr/>
        <p:txBody>
          <a:bodyPr/>
          <a:lstStyle/>
          <a:p>
            <a:r>
              <a:rPr lang="en-US" smtClean="0"/>
              <a:t>Viscosity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3 – Lesson 3.3 Fluid Properties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1127046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Gravity</a:t>
            </a:r>
            <a:r>
              <a:rPr lang="en-US" baseline="0" dirty="0" smtClean="0"/>
              <a:t> will not cause an object to accelerate forever. Once the shear force of the fluid acting on the object is equal to the gravitational force, the object will stop accelerating and travel at a constant speed called terminal velocity.</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Viscosity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3 – Lesson 3.3 Fluid Properties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1110902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Viscosity</a:t>
            </a:r>
            <a:r>
              <a:rPr lang="en-US" baseline="0" dirty="0" smtClean="0"/>
              <a:t> of a liquid is found when the velocity of an object stops increasing. The greater the viscosity, the slower the speed of the object that moves </a:t>
            </a:r>
            <a:r>
              <a:rPr lang="en-US" baseline="0" smtClean="0"/>
              <a:t>through it.</a:t>
            </a:r>
            <a:endParaRPr lang="en-US" dirty="0"/>
          </a:p>
        </p:txBody>
      </p:sp>
      <p:sp>
        <p:nvSpPr>
          <p:cNvPr id="4" name="Header Placeholder 3"/>
          <p:cNvSpPr>
            <a:spLocks noGrp="1"/>
          </p:cNvSpPr>
          <p:nvPr>
            <p:ph type="hdr" sz="quarter" idx="10"/>
          </p:nvPr>
        </p:nvSpPr>
        <p:spPr/>
        <p:txBody>
          <a:bodyPr/>
          <a:lstStyle/>
          <a:p>
            <a:r>
              <a:rPr lang="en-US" smtClean="0"/>
              <a:t>Viscosity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Unit 3 – Lesson 3.3 Fluid Properties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1800998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eachengineering.org/view_activity.php?url=collection/cub_/activities/cub_surg/cub_surg_lesson03_activity1.xm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a:t>Teach Engineering. (2014). </a:t>
            </a:r>
            <a:r>
              <a:rPr lang="en-US" i="1" dirty="0"/>
              <a:t>Measuring viscosity</a:t>
            </a:r>
            <a:r>
              <a:rPr lang="en-US" dirty="0"/>
              <a:t>. </a:t>
            </a:r>
            <a:r>
              <a:rPr lang="en-US"/>
              <a:t>Retrieved from </a:t>
            </a:r>
            <a:r>
              <a:rPr lang="en-US" b="1">
                <a:hlinkClick r:id="rId3"/>
              </a:rPr>
              <a:t>http://www.teachengineering.org/view_activity.php?url=collection/cub_/activities/cub_surg/cub_surg_lesson03_activity1.xml</a:t>
            </a:r>
            <a:r>
              <a:rPr lang="en-US"/>
              <a:t> </a:t>
            </a:r>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Viscosity</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3 – Lesson </a:t>
            </a:r>
            <a:r>
              <a:rPr lang="en-US" sz="3200" kern="0" noProof="0" dirty="0" smtClean="0">
                <a:solidFill>
                  <a:sysClr val="windowText" lastClr="000000"/>
                </a:solidFill>
                <a:latin typeface="Arial" pitchFamily="34" charset="0"/>
                <a:cs typeface="Arial" pitchFamily="34" charset="0"/>
              </a:rPr>
              <a:t>3</a:t>
            </a:r>
            <a:r>
              <a:rPr lang="en-US" sz="3200" kern="0" dirty="0" smtClean="0">
                <a:solidFill>
                  <a:sysClr val="windowText" lastClr="000000"/>
                </a:solidFill>
                <a:latin typeface="Arial" pitchFamily="34" charset="0"/>
                <a:cs typeface="Arial" pitchFamily="34" charset="0"/>
              </a:rPr>
              <a:t>.3 Fluid Properties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Viscosity?</a:t>
            </a:r>
            <a:endParaRPr lang="en-US" dirty="0"/>
          </a:p>
        </p:txBody>
      </p:sp>
      <p:sp>
        <p:nvSpPr>
          <p:cNvPr id="3" name="Content Placeholder 2"/>
          <p:cNvSpPr>
            <a:spLocks noGrp="1"/>
          </p:cNvSpPr>
          <p:nvPr>
            <p:ph idx="1"/>
          </p:nvPr>
        </p:nvSpPr>
        <p:spPr>
          <a:xfrm>
            <a:off x="457200" y="1770776"/>
            <a:ext cx="5638800" cy="4782424"/>
          </a:xfrm>
        </p:spPr>
        <p:txBody>
          <a:bodyPr>
            <a:normAutofit lnSpcReduction="10000"/>
          </a:bodyPr>
          <a:lstStyle/>
          <a:p>
            <a:r>
              <a:rPr lang="en-US" dirty="0"/>
              <a:t>R</a:t>
            </a:r>
            <a:r>
              <a:rPr lang="en-US" dirty="0" smtClean="0"/>
              <a:t>esistant of a fluid to shear </a:t>
            </a:r>
            <a:r>
              <a:rPr lang="en-US" dirty="0" smtClean="0"/>
              <a:t>forces.</a:t>
            </a:r>
          </a:p>
          <a:p>
            <a:pPr lvl="1"/>
            <a:r>
              <a:rPr lang="en-US" dirty="0" smtClean="0"/>
              <a:t>Shear force </a:t>
            </a:r>
            <a:r>
              <a:rPr lang="en-US" dirty="0" smtClean="0"/>
              <a:t>– Force </a:t>
            </a:r>
            <a:r>
              <a:rPr lang="en-US" dirty="0" smtClean="0"/>
              <a:t>between two objects that slide parallel to each other.</a:t>
            </a:r>
          </a:p>
          <a:p>
            <a:r>
              <a:rPr lang="en-US" dirty="0" smtClean="0"/>
              <a:t>The greater the viscosity of a fluid, the greater the shear force and slower the flow.</a:t>
            </a:r>
          </a:p>
          <a:p>
            <a:r>
              <a:rPr lang="en-US" dirty="0" smtClean="0"/>
              <a:t>Honey has a higher viscosity than water.</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1903758"/>
            <a:ext cx="2280419" cy="3907734"/>
          </a:xfrm>
          <a:prstGeom prst="rect">
            <a:avLst/>
          </a:prstGeom>
        </p:spPr>
      </p:pic>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Force</a:t>
            </a:r>
            <a:endParaRPr lang="en-US" dirty="0"/>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967846" y="1828800"/>
            <a:ext cx="3017308" cy="4525963"/>
          </a:xfrm>
        </p:spPr>
      </p:pic>
      <p:sp>
        <p:nvSpPr>
          <p:cNvPr id="4" name="Content Placeholder 3"/>
          <p:cNvSpPr>
            <a:spLocks noGrp="1"/>
          </p:cNvSpPr>
          <p:nvPr>
            <p:ph sz="half" idx="2"/>
          </p:nvPr>
        </p:nvSpPr>
        <p:spPr>
          <a:xfrm>
            <a:off x="4114800" y="2057400"/>
            <a:ext cx="4800600" cy="4495800"/>
          </a:xfrm>
        </p:spPr>
        <p:txBody>
          <a:bodyPr>
            <a:normAutofit/>
          </a:bodyPr>
          <a:lstStyle/>
          <a:p>
            <a:r>
              <a:rPr lang="en-US" sz="3200" dirty="0" smtClean="0"/>
              <a:t>Wind puts shear force on a ball as it travels through the air.</a:t>
            </a:r>
          </a:p>
          <a:p>
            <a:r>
              <a:rPr lang="en-US" sz="3200" dirty="0" smtClean="0"/>
              <a:t>Water puts shear force on a boat moving through the water.</a:t>
            </a:r>
            <a:endParaRPr lang="en-US" sz="3200" dirty="0"/>
          </a:p>
        </p:txBody>
      </p:sp>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2100672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Viscosity Variables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200" y="1828800"/>
                <a:ext cx="8229600" cy="958849"/>
              </a:xfrm>
            </p:spPr>
            <p:txBody>
              <a:bodyPr/>
              <a:lstStyle/>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𝑉</m:t>
                      </m:r>
                      <m:r>
                        <a:rPr lang="en-US" i="1">
                          <a:latin typeface="Cambria Math" panose="02040503050406030204" pitchFamily="18" charset="0"/>
                        </a:rPr>
                        <m:t> (</m:t>
                      </m:r>
                      <m:r>
                        <a:rPr lang="en-US" i="1">
                          <a:latin typeface="Cambria Math" panose="02040503050406030204" pitchFamily="18" charset="0"/>
                        </a:rPr>
                        <m:t>𝑣𝑖𝑠𝑐𝑜𝑠𝑖𝑡𝑦</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2 </m:t>
                          </m:r>
                          <m:sSup>
                            <m:sSupPr>
                              <m:ctrlPr>
                                <a:rPr lang="en-US" i="1">
                                  <a:latin typeface="Cambria Math" panose="02040503050406030204" pitchFamily="18" charset="0"/>
                                </a:rPr>
                              </m:ctrlPr>
                            </m:sSupPr>
                            <m:e>
                              <m:r>
                                <a:rPr lang="en-US" i="1">
                                  <a:latin typeface="Cambria Math" panose="02040503050406030204" pitchFamily="18" charset="0"/>
                                </a:rPr>
                                <m:t>𝑟</m:t>
                              </m:r>
                            </m:e>
                            <m:sup>
                              <m:r>
                                <a:rPr lang="en-US" i="1">
                                  <a:latin typeface="Cambria Math" panose="02040503050406030204" pitchFamily="18" charset="0"/>
                                </a:rPr>
                                <m:t>2</m:t>
                              </m:r>
                            </m:sup>
                          </m:sSup>
                          <m:r>
                            <a:rPr lang="en-US" i="1">
                              <a:latin typeface="Cambria Math" panose="02040503050406030204" pitchFamily="18" charset="0"/>
                            </a:rPr>
                            <m:t> </m:t>
                          </m:r>
                          <m:r>
                            <a:rPr lang="en-US" i="1">
                              <a:latin typeface="Cambria Math" panose="02040503050406030204" pitchFamily="18" charset="0"/>
                            </a:rPr>
                            <m:t>𝑔</m:t>
                          </m:r>
                          <m:r>
                            <a:rPr lang="en-US" i="1">
                              <a:latin typeface="Cambria Math" panose="02040503050406030204" pitchFamily="18" charset="0"/>
                            </a:rPr>
                            <m:t>(</m:t>
                          </m:r>
                          <m:r>
                            <a:rPr lang="en-US" i="1">
                              <a:latin typeface="Cambria Math" panose="02040503050406030204" pitchFamily="18" charset="0"/>
                            </a:rPr>
                            <m:t>𝐷</m:t>
                          </m:r>
                          <m:r>
                            <a:rPr lang="en-US" i="1">
                              <a:latin typeface="Cambria Math" panose="02040503050406030204" pitchFamily="18" charset="0"/>
                            </a:rPr>
                            <m:t>1−</m:t>
                          </m:r>
                          <m:r>
                            <a:rPr lang="en-US" i="1">
                              <a:latin typeface="Cambria Math" panose="02040503050406030204" pitchFamily="18" charset="0"/>
                            </a:rPr>
                            <m:t>𝐷</m:t>
                          </m:r>
                          <m:r>
                            <a:rPr lang="en-US" i="1">
                              <a:latin typeface="Cambria Math" panose="02040503050406030204" pitchFamily="18" charset="0"/>
                            </a:rPr>
                            <m:t>2)</m:t>
                          </m:r>
                        </m:num>
                        <m:den>
                          <m:r>
                            <a:rPr lang="en-US" i="1">
                              <a:latin typeface="Cambria Math" panose="02040503050406030204" pitchFamily="18" charset="0"/>
                            </a:rPr>
                            <m:t>9</m:t>
                          </m:r>
                          <m:r>
                            <a:rPr lang="en-US" i="1">
                              <a:latin typeface="Cambria Math" panose="02040503050406030204" pitchFamily="18" charset="0"/>
                            </a:rPr>
                            <m:t>𝑉𝑡</m:t>
                          </m:r>
                        </m:den>
                      </m:f>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200" y="1828800"/>
                <a:ext cx="8229600" cy="958849"/>
              </a:xfrm>
              <a:blipFill rotWithShape="0">
                <a:blip r:embed="rId3"/>
                <a:stretch>
                  <a:fillRect/>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graphicFrame>
        <p:nvGraphicFramePr>
          <p:cNvPr id="10" name="Content Placeholder 9"/>
          <p:cNvGraphicFramePr>
            <a:graphicFrameLocks noGrp="1"/>
          </p:cNvGraphicFramePr>
          <p:nvPr>
            <p:ph sz="half" idx="2"/>
            <p:extLst>
              <p:ext uri="{D42A27DB-BD31-4B8C-83A1-F6EECF244321}">
                <p14:modId xmlns:p14="http://schemas.microsoft.com/office/powerpoint/2010/main" val="2754737847"/>
              </p:ext>
            </p:extLst>
          </p:nvPr>
        </p:nvGraphicFramePr>
        <p:xfrm>
          <a:off x="1981200" y="2838448"/>
          <a:ext cx="5334000" cy="3200400"/>
        </p:xfrm>
        <a:graphic>
          <a:graphicData uri="http://schemas.openxmlformats.org/drawingml/2006/table">
            <a:tbl>
              <a:tblPr firstRow="1" firstCol="1" bandRow="1">
                <a:tableStyleId>{5C22544A-7EE6-4342-B048-85BDC9FD1C3A}</a:tableStyleId>
              </a:tblPr>
              <a:tblGrid>
                <a:gridCol w="621632"/>
                <a:gridCol w="4712368"/>
              </a:tblGrid>
              <a:tr h="533400">
                <a:tc>
                  <a:txBody>
                    <a:bodyPr/>
                    <a:lstStyle/>
                    <a:p>
                      <a:pPr marL="0" marR="0">
                        <a:spcBef>
                          <a:spcPts val="0"/>
                        </a:spcBef>
                        <a:spcAft>
                          <a:spcPts val="0"/>
                        </a:spcAft>
                      </a:pPr>
                      <a:r>
                        <a:rPr lang="en-US" sz="1800" dirty="0">
                          <a:effectLst/>
                          <a:latin typeface="Arial" panose="020B0604020202020204" pitchFamily="34" charset="0"/>
                          <a:cs typeface="Arial" panose="020B0604020202020204" pitchFamily="34" charset="0"/>
                        </a:rPr>
                        <a:t>g</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800" dirty="0">
                          <a:effectLst/>
                          <a:latin typeface="Arial" panose="020B0604020202020204" pitchFamily="34" charset="0"/>
                          <a:cs typeface="Arial" panose="020B0604020202020204" pitchFamily="34" charset="0"/>
                        </a:rPr>
                        <a:t>Gravitational force (981 cm/second</a:t>
                      </a:r>
                      <a:r>
                        <a:rPr lang="en-US" sz="1800" baseline="30000" dirty="0">
                          <a:effectLst/>
                          <a:latin typeface="Arial" panose="020B0604020202020204" pitchFamily="34" charset="0"/>
                          <a:cs typeface="Arial" panose="020B0604020202020204" pitchFamily="34" charset="0"/>
                        </a:rPr>
                        <a:t>2</a:t>
                      </a:r>
                      <a:r>
                        <a:rPr lang="en-US" sz="1800" dirty="0">
                          <a:effectLst/>
                          <a:latin typeface="Arial" panose="020B0604020202020204" pitchFamily="34" charset="0"/>
                          <a:cs typeface="Arial" panose="020B0604020202020204" pitchFamily="34" charset="0"/>
                        </a:rPr>
                        <a:t>)</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r h="533400">
                <a:tc>
                  <a:txBody>
                    <a:bodyPr/>
                    <a:lstStyle/>
                    <a:p>
                      <a:pPr marL="0" marR="0">
                        <a:spcBef>
                          <a:spcPts val="0"/>
                        </a:spcBef>
                        <a:spcAft>
                          <a:spcPts val="0"/>
                        </a:spcAft>
                      </a:pPr>
                      <a:r>
                        <a:rPr lang="en-US" sz="1800">
                          <a:effectLst/>
                          <a:latin typeface="Arial" panose="020B0604020202020204" pitchFamily="34" charset="0"/>
                          <a:cs typeface="Arial" panose="020B0604020202020204" pitchFamily="34" charset="0"/>
                        </a:rPr>
                        <a:t>D1</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800" dirty="0">
                          <a:effectLst/>
                          <a:latin typeface="Arial" panose="020B0604020202020204" pitchFamily="34" charset="0"/>
                          <a:cs typeface="Arial" panose="020B0604020202020204" pitchFamily="34" charset="0"/>
                        </a:rPr>
                        <a:t>Density of </a:t>
                      </a:r>
                      <a:r>
                        <a:rPr lang="en-US" sz="1800" dirty="0" smtClean="0">
                          <a:effectLst/>
                          <a:latin typeface="Arial" panose="020B0604020202020204" pitchFamily="34" charset="0"/>
                          <a:cs typeface="Arial" panose="020B0604020202020204" pitchFamily="34" charset="0"/>
                        </a:rPr>
                        <a:t>round object(grams/ml</a:t>
                      </a:r>
                      <a:r>
                        <a:rPr lang="en-US" sz="1800" dirty="0">
                          <a:effectLst/>
                          <a:latin typeface="Arial" panose="020B0604020202020204" pitchFamily="34" charset="0"/>
                          <a:cs typeface="Arial" panose="020B0604020202020204" pitchFamily="34" charset="0"/>
                        </a:rPr>
                        <a:t>)</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r h="533400">
                <a:tc>
                  <a:txBody>
                    <a:bodyPr/>
                    <a:lstStyle/>
                    <a:p>
                      <a:pPr marL="0" marR="0">
                        <a:spcBef>
                          <a:spcPts val="0"/>
                        </a:spcBef>
                        <a:spcAft>
                          <a:spcPts val="0"/>
                        </a:spcAft>
                      </a:pPr>
                      <a:r>
                        <a:rPr lang="en-US" sz="1800">
                          <a:effectLst/>
                          <a:latin typeface="Arial" panose="020B0604020202020204" pitchFamily="34" charset="0"/>
                          <a:cs typeface="Arial" panose="020B0604020202020204" pitchFamily="34" charset="0"/>
                        </a:rPr>
                        <a:t>D2</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800" dirty="0">
                          <a:effectLst/>
                          <a:latin typeface="Arial" panose="020B0604020202020204" pitchFamily="34" charset="0"/>
                          <a:cs typeface="Arial" panose="020B0604020202020204" pitchFamily="34" charset="0"/>
                        </a:rPr>
                        <a:t>Density of fluid (grams/ml)</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r h="533400">
                <a:tc>
                  <a:txBody>
                    <a:bodyPr/>
                    <a:lstStyle/>
                    <a:p>
                      <a:pPr marL="0" marR="0">
                        <a:spcBef>
                          <a:spcPts val="0"/>
                        </a:spcBef>
                        <a:spcAft>
                          <a:spcPts val="0"/>
                        </a:spcAft>
                      </a:pPr>
                      <a:r>
                        <a:rPr lang="en-US" sz="1800">
                          <a:effectLst/>
                          <a:latin typeface="Arial" panose="020B0604020202020204" pitchFamily="34" charset="0"/>
                          <a:cs typeface="Arial" panose="020B0604020202020204" pitchFamily="34" charset="0"/>
                        </a:rPr>
                        <a:t>Vt</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800">
                          <a:effectLst/>
                          <a:latin typeface="Arial" panose="020B0604020202020204" pitchFamily="34" charset="0"/>
                          <a:cs typeface="Arial" panose="020B0604020202020204" pitchFamily="34" charset="0"/>
                        </a:rPr>
                        <a:t>Terminal Velocity of pellet (cm/second)</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r h="533400">
                <a:tc>
                  <a:txBody>
                    <a:bodyPr/>
                    <a:lstStyle/>
                    <a:p>
                      <a:pPr marL="0" marR="0">
                        <a:spcBef>
                          <a:spcPts val="0"/>
                        </a:spcBef>
                        <a:spcAft>
                          <a:spcPts val="0"/>
                        </a:spcAft>
                      </a:pPr>
                      <a:r>
                        <a:rPr lang="en-US" sz="1800">
                          <a:effectLst/>
                          <a:latin typeface="Arial" panose="020B0604020202020204" pitchFamily="34" charset="0"/>
                          <a:cs typeface="Arial" panose="020B0604020202020204" pitchFamily="34" charset="0"/>
                        </a:rPr>
                        <a:t>r</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800">
                          <a:effectLst/>
                          <a:latin typeface="Arial" panose="020B0604020202020204" pitchFamily="34" charset="0"/>
                          <a:cs typeface="Arial" panose="020B0604020202020204" pitchFamily="34" charset="0"/>
                        </a:rPr>
                        <a:t>Radius of the pellet (cm)</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r h="533400">
                <a:tc>
                  <a:txBody>
                    <a:bodyPr/>
                    <a:lstStyle/>
                    <a:p>
                      <a:pPr marL="0" marR="0">
                        <a:spcBef>
                          <a:spcPts val="0"/>
                        </a:spcBef>
                        <a:spcAft>
                          <a:spcPts val="0"/>
                        </a:spcAft>
                      </a:pPr>
                      <a:r>
                        <a:rPr lang="en-US" sz="1800">
                          <a:effectLst/>
                          <a:latin typeface="Arial" panose="020B0604020202020204" pitchFamily="34" charset="0"/>
                          <a:cs typeface="Arial" panose="020B0604020202020204" pitchFamily="34" charset="0"/>
                        </a:rPr>
                        <a:t>V </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800" dirty="0">
                          <a:effectLst/>
                          <a:latin typeface="Arial" panose="020B0604020202020204" pitchFamily="34" charset="0"/>
                          <a:cs typeface="Arial" panose="020B0604020202020204" pitchFamily="34" charset="0"/>
                        </a:rPr>
                        <a:t>Viscosity(g/cm-second)</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bl>
          </a:graphicData>
        </a:graphic>
      </p:graphicFrame>
    </p:spTree>
    <p:extLst>
      <p:ext uri="{BB962C8B-B14F-4D97-AF65-F5344CB8AC3E}">
        <p14:creationId xmlns:p14="http://schemas.microsoft.com/office/powerpoint/2010/main" val="1615213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Gravitational Force</a:t>
            </a:r>
            <a:endParaRPr lang="en-US" dirty="0"/>
          </a:p>
        </p:txBody>
      </p:sp>
      <p:sp>
        <p:nvSpPr>
          <p:cNvPr id="3" name="Content Placeholder 2"/>
          <p:cNvSpPr>
            <a:spLocks noGrp="1"/>
          </p:cNvSpPr>
          <p:nvPr>
            <p:ph sz="half" idx="1"/>
          </p:nvPr>
        </p:nvSpPr>
        <p:spPr>
          <a:xfrm>
            <a:off x="457200" y="1828800"/>
            <a:ext cx="5105400" cy="4525963"/>
          </a:xfrm>
        </p:spPr>
        <p:txBody>
          <a:bodyPr>
            <a:normAutofit/>
          </a:bodyPr>
          <a:lstStyle/>
          <a:p>
            <a:r>
              <a:rPr lang="en-US" sz="3200" dirty="0" smtClean="0"/>
              <a:t>Gravitational force is the force of the earth pulling objects to the ground.</a:t>
            </a:r>
          </a:p>
          <a:p>
            <a:r>
              <a:rPr lang="en-US" sz="3200" dirty="0" smtClean="0"/>
              <a:t>The </a:t>
            </a:r>
            <a:r>
              <a:rPr lang="en-US" sz="3200" dirty="0" smtClean="0"/>
              <a:t>gravitational force is 0.981cm/sec²</a:t>
            </a:r>
            <a:endParaRPr lang="en-US" sz="3200"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716131" y="2986134"/>
            <a:ext cx="1902737" cy="2104931"/>
          </a:xfrm>
        </p:spPr>
      </p:pic>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2067836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 Properties</a:t>
            </a:r>
            <a:endParaRPr lang="en-US" dirty="0"/>
          </a:p>
        </p:txBody>
      </p:sp>
      <p:sp>
        <p:nvSpPr>
          <p:cNvPr id="3" name="Content Placeholder 2"/>
          <p:cNvSpPr>
            <a:spLocks noGrp="1"/>
          </p:cNvSpPr>
          <p:nvPr>
            <p:ph sz="half" idx="1"/>
          </p:nvPr>
        </p:nvSpPr>
        <p:spPr>
          <a:xfrm>
            <a:off x="457200" y="1828800"/>
            <a:ext cx="8458200" cy="4892675"/>
          </a:xfrm>
        </p:spPr>
        <p:txBody>
          <a:bodyPr>
            <a:normAutofit lnSpcReduction="10000"/>
          </a:bodyPr>
          <a:lstStyle/>
          <a:p>
            <a:pPr marL="0" indent="0">
              <a:buNone/>
            </a:pPr>
            <a:r>
              <a:rPr lang="en-US" sz="3200" dirty="0" smtClean="0"/>
              <a:t>The properties of the object falling and the fluid must be measured.</a:t>
            </a:r>
          </a:p>
          <a:p>
            <a:pPr marL="0" indent="0">
              <a:buNone/>
            </a:pPr>
            <a:endParaRPr lang="en-US" sz="3200" dirty="0" smtClean="0"/>
          </a:p>
          <a:p>
            <a:pPr marL="0" indent="0">
              <a:buNone/>
            </a:pPr>
            <a:r>
              <a:rPr lang="en-US" sz="3200" dirty="0" smtClean="0"/>
              <a:t>Object</a:t>
            </a:r>
          </a:p>
          <a:p>
            <a:r>
              <a:rPr lang="en-US" sz="3200" dirty="0" smtClean="0"/>
              <a:t>Radius = ½ the diameter</a:t>
            </a:r>
          </a:p>
          <a:p>
            <a:r>
              <a:rPr lang="en-US" sz="3200" dirty="0" smtClean="0"/>
              <a:t>Density = mass(g)/volume(ml)</a:t>
            </a:r>
          </a:p>
          <a:p>
            <a:pPr marL="0" indent="0">
              <a:buNone/>
            </a:pPr>
            <a:endParaRPr lang="en-US" sz="3200" dirty="0" smtClean="0"/>
          </a:p>
          <a:p>
            <a:pPr marL="0" indent="0">
              <a:buNone/>
            </a:pPr>
            <a:r>
              <a:rPr lang="en-US" sz="3200" dirty="0" smtClean="0"/>
              <a:t>Fluid</a:t>
            </a:r>
          </a:p>
          <a:p>
            <a:r>
              <a:rPr lang="en-US" sz="3200" dirty="0"/>
              <a:t>Density = mass(g)/volume(ml)</a:t>
            </a:r>
          </a:p>
          <a:p>
            <a:pPr marL="0" indent="0">
              <a:buNone/>
            </a:pPr>
            <a:endParaRPr lang="en-US" sz="3200" dirty="0"/>
          </a:p>
        </p:txBody>
      </p:sp>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36007128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Terminal Velocity</a:t>
            </a:r>
            <a:endParaRPr lang="en-US" dirty="0"/>
          </a:p>
        </p:txBody>
      </p:sp>
      <p:pic>
        <p:nvPicPr>
          <p:cNvPr id="6" name="Content Placeholder 5"/>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85800" y="3329633"/>
            <a:ext cx="2695563" cy="1417936"/>
          </a:xfrm>
        </p:spPr>
      </p:pic>
      <p:sp>
        <p:nvSpPr>
          <p:cNvPr id="4" name="Content Placeholder 3"/>
          <p:cNvSpPr>
            <a:spLocks noGrp="1"/>
          </p:cNvSpPr>
          <p:nvPr>
            <p:ph sz="half" idx="2"/>
          </p:nvPr>
        </p:nvSpPr>
        <p:spPr>
          <a:xfrm>
            <a:off x="3381363" y="1828800"/>
            <a:ext cx="5305437" cy="4724399"/>
          </a:xfrm>
        </p:spPr>
        <p:txBody>
          <a:bodyPr>
            <a:normAutofit/>
          </a:bodyPr>
          <a:lstStyle/>
          <a:p>
            <a:r>
              <a:rPr lang="en-US" sz="3200" dirty="0" smtClean="0"/>
              <a:t>Terminal velocity of an object falling is reached when the shear force of the fluid going around the object is equal to the gravitational force.</a:t>
            </a:r>
          </a:p>
          <a:p>
            <a:r>
              <a:rPr lang="en-US" sz="3200" smtClean="0"/>
              <a:t>How </a:t>
            </a:r>
            <a:r>
              <a:rPr lang="en-US" sz="3200" dirty="0" smtClean="0"/>
              <a:t>sky divers can keep a constant speed while falling.</a:t>
            </a:r>
            <a:endParaRPr lang="en-US" sz="3200" dirty="0"/>
          </a:p>
        </p:txBody>
      </p:sp>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2280476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Viscosity and Terminal Velocity</a:t>
            </a:r>
            <a:endParaRPr lang="en-US" dirty="0"/>
          </a:p>
        </p:txBody>
      </p:sp>
      <p:sp>
        <p:nvSpPr>
          <p:cNvPr id="3" name="Content Placeholder 2"/>
          <p:cNvSpPr>
            <a:spLocks noGrp="1"/>
          </p:cNvSpPr>
          <p:nvPr>
            <p:ph sz="half" idx="1"/>
          </p:nvPr>
        </p:nvSpPr>
        <p:spPr>
          <a:xfrm>
            <a:off x="457200" y="1828800"/>
            <a:ext cx="4267200" cy="4724400"/>
          </a:xfrm>
        </p:spPr>
        <p:txBody>
          <a:bodyPr>
            <a:normAutofit/>
          </a:bodyPr>
          <a:lstStyle/>
          <a:p>
            <a:r>
              <a:rPr lang="en-US" sz="3200" dirty="0" smtClean="0"/>
              <a:t>Viscosity is found by finding the terminal velocity of an object as it falls through a fluid.</a:t>
            </a:r>
          </a:p>
          <a:p>
            <a:r>
              <a:rPr lang="en-US" sz="3200" dirty="0"/>
              <a:t>The greater the viscosity, the lower the terminal velocity of an </a:t>
            </a:r>
            <a:r>
              <a:rPr lang="en-US" sz="3200" dirty="0" smtClean="0"/>
              <a:t>object.</a:t>
            </a:r>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019300"/>
            <a:ext cx="4038600" cy="4038600"/>
          </a:xfrm>
        </p:spPr>
      </p:pic>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102145364"/>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111</TotalTime>
  <Words>758</Words>
  <Application>Microsoft Office PowerPoint</Application>
  <PresentationFormat>On-screen Show (4:3)</PresentationFormat>
  <Paragraphs>101</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Cambria Math</vt:lpstr>
      <vt:lpstr>Times New Roman</vt:lpstr>
      <vt:lpstr>NRE_PowerPoint_Template</vt:lpstr>
      <vt:lpstr>PowerPoint Presentation</vt:lpstr>
      <vt:lpstr>Viscosity</vt:lpstr>
      <vt:lpstr>What Is Viscosity?</vt:lpstr>
      <vt:lpstr>Shear Force</vt:lpstr>
      <vt:lpstr>Viscosity Variables</vt:lpstr>
      <vt:lpstr>Gravitational Force</vt:lpstr>
      <vt:lpstr>Material Properties</vt:lpstr>
      <vt:lpstr>Terminal Velocity</vt:lpstr>
      <vt:lpstr>Viscosity and Terminal Velocity</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Viscosity</dc:title>
  <dc:subject>APT - Lesson 3.3  Fluid Material</dc:subject>
  <dc:creator>Carl Aakre</dc:creator>
  <cp:lastModifiedBy>Carl Aakre</cp:lastModifiedBy>
  <cp:revision>25</cp:revision>
  <cp:lastPrinted>2014-11-06T16:09:49Z</cp:lastPrinted>
  <dcterms:created xsi:type="dcterms:W3CDTF">2014-10-21T20:07:52Z</dcterms:created>
  <dcterms:modified xsi:type="dcterms:W3CDTF">2015-12-10T19:17:35Z</dcterms:modified>
</cp:coreProperties>
</file>