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1"/>
  </p:notesMasterIdLst>
  <p:handoutMasterIdLst>
    <p:handoutMasterId r:id="rId12"/>
  </p:handoutMasterIdLst>
  <p:sldIdLst>
    <p:sldId id="256" r:id="rId2"/>
    <p:sldId id="258" r:id="rId3"/>
    <p:sldId id="259" r:id="rId4"/>
    <p:sldId id="260" r:id="rId5"/>
    <p:sldId id="261" r:id="rId6"/>
    <p:sldId id="262" r:id="rId7"/>
    <p:sldId id="263" r:id="rId8"/>
    <p:sldId id="264" r:id="rId9"/>
    <p:sldId id="257" r:id="rId10"/>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5"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190" autoAdjust="0"/>
  </p:normalViewPr>
  <p:slideViewPr>
    <p:cSldViewPr>
      <p:cViewPr varScale="1">
        <p:scale>
          <a:sx n="69" d="100"/>
          <a:sy n="69" d="100"/>
        </p:scale>
        <p:origin x="2004" y="78"/>
      </p:cViewPr>
      <p:guideLst>
        <p:guide orient="horz" pos="2160"/>
        <p:guide pos="2880"/>
      </p:guideLst>
    </p:cSldViewPr>
  </p:slideViewPr>
  <p:notesTextViewPr>
    <p:cViewPr>
      <p:scale>
        <a:sx n="1" d="1"/>
        <a:sy n="1" d="1"/>
      </p:scale>
      <p:origin x="0" y="0"/>
    </p:cViewPr>
  </p:notesTextViewPr>
  <p:notesViewPr>
    <p:cSldViewPr>
      <p:cViewPr varScale="1">
        <p:scale>
          <a:sx n="69" d="100"/>
          <a:sy n="69" d="100"/>
        </p:scale>
        <p:origin x="3264" y="84"/>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smtClean="0">
                <a:latin typeface="Arial" pitchFamily="34" charset="0"/>
                <a:cs typeface="Arial" pitchFamily="34" charset="0"/>
              </a:rPr>
              <a:t>Electrical Power</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Agriculture Power and Technology </a:t>
            </a:r>
          </a:p>
          <a:p>
            <a:r>
              <a:rPr lang="en-US" dirty="0" smtClean="0">
                <a:latin typeface="Arial" pitchFamily="34" charset="0"/>
                <a:cs typeface="Arial" pitchFamily="34" charset="0"/>
              </a:rPr>
              <a:t>Unit 5 – Lesson 5.2 Electrical Energy</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pPr/>
              <a:t>‹#›</a:t>
            </a:fld>
            <a:endParaRPr lang="en-US">
              <a:latin typeface="Arial" pitchFamily="34" charset="0"/>
              <a:cs typeface="Arial" pitchFamily="34" charset="0"/>
            </a:endParaRPr>
          </a:p>
        </p:txBody>
      </p:sp>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Electrical Power</a:t>
            </a:r>
            <a:endParaRPr lang="en-US" dirty="0"/>
          </a:p>
        </p:txBody>
      </p:sp>
      <p:sp>
        <p:nvSpPr>
          <p:cNvPr id="3" name="Date Placeholder 2"/>
          <p:cNvSpPr>
            <a:spLocks noGrp="1"/>
          </p:cNvSpPr>
          <p:nvPr>
            <p:ph type="dt" idx="1"/>
          </p:nvPr>
        </p:nvSpPr>
        <p:spPr>
          <a:xfrm>
            <a:off x="4114800" y="0"/>
            <a:ext cx="2741613" cy="457200"/>
          </a:xfrm>
          <a:prstGeom prst="rect">
            <a:avLst/>
          </a:prstGeom>
        </p:spPr>
        <p:txBody>
          <a:bodyPr vert="horz" lIns="91440" tIns="45720" rIns="91440" bIns="45720" rtlCol="0"/>
          <a:lstStyle>
            <a:lvl1pPr algn="r">
              <a:defRPr sz="1200"/>
            </a:lvl1pPr>
          </a:lstStyle>
          <a:p>
            <a:r>
              <a:rPr lang="en-US" smtClean="0">
                <a:latin typeface="Arial" pitchFamily="34" charset="0"/>
                <a:cs typeface="Arial" pitchFamily="34" charset="0"/>
              </a:rPr>
              <a:t>Agriculture Power and Technology Unit 5 – Lesson 5.2 Electrical Energy</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p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Electrical Power</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a:t>
            </a:r>
          </a:p>
          <a:p>
            <a:r>
              <a:rPr lang="en-US" dirty="0" smtClean="0">
                <a:latin typeface="Arial" pitchFamily="34" charset="0"/>
                <a:cs typeface="Arial" pitchFamily="34" charset="0"/>
              </a:rPr>
              <a:t> Unit 5 – Lesson 5.2 Electrical Energy</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p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Electrical Power</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 Unit 5 – Lesson 5.2 Electrical Energy</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Electricity</a:t>
            </a:r>
            <a:r>
              <a:rPr lang="en-US" baseline="0" dirty="0" smtClean="0"/>
              <a:t> is found in all areas of agriculture. Electricity is used for the construction of equipment, welding, engine operation, and lights in a building.</a:t>
            </a:r>
            <a:endParaRPr lang="en-US" dirty="0"/>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pPr/>
              <a:t>3</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smtClean="0"/>
              <a:t>Electrical Power</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 Unit 5 – Lesson 5.2 Electrical Energy</a:t>
            </a:r>
            <a:endParaRPr lang="en-US" dirty="0"/>
          </a:p>
        </p:txBody>
      </p:sp>
    </p:spTree>
    <p:extLst>
      <p:ext uri="{BB962C8B-B14F-4D97-AF65-F5344CB8AC3E}">
        <p14:creationId xmlns:p14="http://schemas.microsoft.com/office/powerpoint/2010/main" val="8639172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Arial" pitchFamily="34" charset="0"/>
                <a:ea typeface="+mn-ea"/>
                <a:cs typeface="Arial" pitchFamily="34" charset="0"/>
              </a:rPr>
              <a:t>Electrons are found on the outer shell of an atom.  Each element has a different number of electron shells and a different number of electrons on that shell.  Many metals do</a:t>
            </a:r>
            <a:r>
              <a:rPr lang="en-US" sz="1200" kern="1200" baseline="0" dirty="0" smtClean="0">
                <a:solidFill>
                  <a:schemeClr val="tx1"/>
                </a:solidFill>
                <a:latin typeface="Arial" pitchFamily="34" charset="0"/>
                <a:ea typeface="+mn-ea"/>
                <a:cs typeface="Arial" pitchFamily="34" charset="0"/>
              </a:rPr>
              <a:t> not have complete shells.  This allows them to pass on those electrons to conduct electricity from atom to atom in a material.</a:t>
            </a:r>
            <a:endParaRPr lang="en-US" sz="1200" kern="1200" dirty="0" smtClean="0">
              <a:solidFill>
                <a:schemeClr val="tx1"/>
              </a:solidFill>
              <a:latin typeface="Arial" pitchFamily="34" charset="0"/>
              <a:ea typeface="+mn-ea"/>
              <a:cs typeface="Arial" pitchFamily="34" charset="0"/>
            </a:endParaRPr>
          </a:p>
          <a:p>
            <a:endParaRPr lang="en-US" dirty="0"/>
          </a:p>
        </p:txBody>
      </p:sp>
      <p:sp>
        <p:nvSpPr>
          <p:cNvPr id="4" name="Header Placeholder 3"/>
          <p:cNvSpPr>
            <a:spLocks noGrp="1"/>
          </p:cNvSpPr>
          <p:nvPr>
            <p:ph type="hdr" sz="quarter" idx="10"/>
          </p:nvPr>
        </p:nvSpPr>
        <p:spPr/>
        <p:txBody>
          <a:bodyPr/>
          <a:lstStyle/>
          <a:p>
            <a:r>
              <a:rPr lang="en-US" smtClean="0"/>
              <a:t>Electrical Power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 Unit 5 – Lesson 5.2 Electrical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384474540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Insulators</a:t>
            </a:r>
            <a:r>
              <a:rPr lang="en-US" baseline="0" dirty="0" smtClean="0"/>
              <a:t> have complete electron shells.  This causes them NOT to conduct electricity.  Electrons are not passed from atom to atom.  Insulators are used to surround conductors to keep us safe when working with electricity.</a:t>
            </a:r>
            <a:endParaRPr lang="en-US" dirty="0"/>
          </a:p>
        </p:txBody>
      </p:sp>
      <p:sp>
        <p:nvSpPr>
          <p:cNvPr id="4" name="Header Placeholder 3"/>
          <p:cNvSpPr>
            <a:spLocks noGrp="1"/>
          </p:cNvSpPr>
          <p:nvPr>
            <p:ph type="hdr" sz="quarter" idx="10"/>
          </p:nvPr>
        </p:nvSpPr>
        <p:spPr/>
        <p:txBody>
          <a:bodyPr/>
          <a:lstStyle/>
          <a:p>
            <a:r>
              <a:rPr lang="en-US" smtClean="0"/>
              <a:t>Electrical Power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 Unit 5 – Lesson 5.2 Electrical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11613776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Electricity</a:t>
            </a:r>
            <a:r>
              <a:rPr lang="en-US" baseline="0" dirty="0" smtClean="0"/>
              <a:t> flows like a fluid through a hose.  This “fluid” has a negative charge and is drawn through the hose by being attracted to the positive charge.</a:t>
            </a:r>
            <a:endParaRPr lang="en-US" dirty="0"/>
          </a:p>
        </p:txBody>
      </p:sp>
      <p:sp>
        <p:nvSpPr>
          <p:cNvPr id="4" name="Header Placeholder 3"/>
          <p:cNvSpPr>
            <a:spLocks noGrp="1"/>
          </p:cNvSpPr>
          <p:nvPr>
            <p:ph type="hdr" sz="quarter" idx="10"/>
          </p:nvPr>
        </p:nvSpPr>
        <p:spPr/>
        <p:txBody>
          <a:bodyPr/>
          <a:lstStyle/>
          <a:p>
            <a:r>
              <a:rPr lang="en-US" smtClean="0"/>
              <a:t>Electrical Power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 Unit 5 – Lesson 5.2 Electrical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15183108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For an electrical</a:t>
            </a:r>
            <a:r>
              <a:rPr lang="en-US" baseline="0" dirty="0" smtClean="0"/>
              <a:t> circuit to work it must flow from the source of the electricity such as a battery, to the load, and back to the source.  </a:t>
            </a:r>
            <a:r>
              <a:rPr lang="en-US" b="0" baseline="0" dirty="0" smtClean="0">
                <a:solidFill>
                  <a:schemeClr val="tx1"/>
                </a:solidFill>
              </a:rPr>
              <a:t>That source </a:t>
            </a:r>
            <a:r>
              <a:rPr lang="en-US" baseline="0" dirty="0" smtClean="0"/>
              <a:t>can also be the ground. </a:t>
            </a:r>
            <a:endParaRPr lang="en-US" b="1" dirty="0">
              <a:solidFill>
                <a:schemeClr val="accent6">
                  <a:lumMod val="75000"/>
                </a:schemeClr>
              </a:solidFill>
            </a:endParaRPr>
          </a:p>
        </p:txBody>
      </p:sp>
      <p:sp>
        <p:nvSpPr>
          <p:cNvPr id="4" name="Header Placeholder 3"/>
          <p:cNvSpPr>
            <a:spLocks noGrp="1"/>
          </p:cNvSpPr>
          <p:nvPr>
            <p:ph type="hdr" sz="quarter" idx="10"/>
          </p:nvPr>
        </p:nvSpPr>
        <p:spPr/>
        <p:txBody>
          <a:bodyPr/>
          <a:lstStyle/>
          <a:p>
            <a:r>
              <a:rPr lang="en-US" smtClean="0"/>
              <a:t>Electrical Power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 Unit 5 – Lesson 5.2 Electrical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5765617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b="0" strike="noStrike" baseline="0" dirty="0" smtClean="0"/>
              <a:t>Use a circuit board to test and design circuits to observe how different designs function.</a:t>
            </a:r>
            <a:endParaRPr lang="en-US" b="0" strike="noStrike" dirty="0"/>
          </a:p>
        </p:txBody>
      </p:sp>
      <p:sp>
        <p:nvSpPr>
          <p:cNvPr id="4" name="Header Placeholder 3"/>
          <p:cNvSpPr>
            <a:spLocks noGrp="1"/>
          </p:cNvSpPr>
          <p:nvPr>
            <p:ph type="hdr" sz="quarter" idx="10"/>
          </p:nvPr>
        </p:nvSpPr>
        <p:spPr/>
        <p:txBody>
          <a:bodyPr/>
          <a:lstStyle/>
          <a:p>
            <a:r>
              <a:rPr lang="en-US" smtClean="0"/>
              <a:t>Electrical Power</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a:t>
            </a:r>
          </a:p>
          <a:p>
            <a:r>
              <a:rPr lang="en-US" dirty="0">
                <a:latin typeface="Arial" pitchFamily="34" charset="0"/>
                <a:cs typeface="Arial" pitchFamily="34" charset="0"/>
              </a:rPr>
              <a:t> Unit 5 – Lesson 5.2 Electrical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8</a:t>
            </a:fld>
            <a:endParaRPr lang="en-US"/>
          </a:p>
        </p:txBody>
      </p:sp>
    </p:spTree>
    <p:extLst>
      <p:ext uri="{BB962C8B-B14F-4D97-AF65-F5344CB8AC3E}">
        <p14:creationId xmlns:p14="http://schemas.microsoft.com/office/powerpoint/2010/main" val="279130490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pPr/>
              <a:t>9</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a:t>
            </a:r>
            <a:r>
              <a:rPr lang="en-US" smtClean="0">
                <a:latin typeface="Arial" pitchFamily="34" charset="0"/>
                <a:cs typeface="Arial" pitchFamily="34" charset="0"/>
              </a:rPr>
              <a:t>Copyright 2016</a:t>
            </a:r>
            <a:endParaRPr lang="en-US" dirty="0" smtClean="0">
              <a:latin typeface="Arial" pitchFamily="34" charset="0"/>
              <a:cs typeface="Arial" pitchFamily="34" charset="0"/>
            </a:endParaRPr>
          </a:p>
        </p:txBody>
      </p:sp>
      <p:sp>
        <p:nvSpPr>
          <p:cNvPr id="6" name="Header Placeholder 5"/>
          <p:cNvSpPr>
            <a:spLocks noGrp="1"/>
          </p:cNvSpPr>
          <p:nvPr>
            <p:ph type="hdr" sz="quarter" idx="12"/>
          </p:nvPr>
        </p:nvSpPr>
        <p:spPr/>
        <p:txBody>
          <a:bodyPr/>
          <a:lstStyle/>
          <a:p>
            <a:r>
              <a:rPr lang="en-US" smtClean="0"/>
              <a:t>Electrical Power</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a:t>
            </a:r>
          </a:p>
          <a:p>
            <a:r>
              <a:rPr lang="en-US">
                <a:latin typeface="Arial" pitchFamily="34" charset="0"/>
                <a:cs typeface="Arial" pitchFamily="34" charset="0"/>
              </a:rPr>
              <a:t> Unit 5 – Lesson 5.2 Electrical Energy</a:t>
            </a:r>
            <a:endParaRPr lang="en-US" dirty="0"/>
          </a:p>
        </p:txBody>
      </p:sp>
    </p:spTree>
    <p:extLst>
      <p:ext uri="{BB962C8B-B14F-4D97-AF65-F5344CB8AC3E}">
        <p14:creationId xmlns:p14="http://schemas.microsoft.com/office/powerpoint/2010/main" val="336436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pPr/>
              <a:t>‹#›</a:t>
            </a:fld>
            <a:endParaRPr lang="en-US"/>
          </a:p>
        </p:txBody>
      </p:sp>
    </p:spTree>
    <p:extLst>
      <p:ext uri="{BB962C8B-B14F-4D97-AF65-F5344CB8AC3E}">
        <p14:creationId xmlns:p14="http://schemas.microsoft.com/office/powerpoint/2010/main" val="258887292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6" name="Slide Number Placeholder 5"/>
          <p:cNvSpPr>
            <a:spLocks noGrp="1"/>
          </p:cNvSpPr>
          <p:nvPr>
            <p:ph type="sldNum" sz="quarter" idx="12"/>
          </p:nvPr>
        </p:nvSpPr>
        <p:spPr/>
        <p:txBody>
          <a:bodyPr/>
          <a:lstStyle/>
          <a:p>
            <a:fld id="{4B98D9DB-9F03-49E4-BBAA-20DA05506B06}" type="slidenum">
              <a:rPr lang="en-US" smtClean="0"/>
              <a:pPr/>
              <a:t>‹#›</a:t>
            </a:fld>
            <a:endParaRPr lang="en-US"/>
          </a:p>
        </p:txBody>
      </p:sp>
    </p:spTree>
    <p:extLst>
      <p:ext uri="{BB962C8B-B14F-4D97-AF65-F5344CB8AC3E}">
        <p14:creationId xmlns:p14="http://schemas.microsoft.com/office/powerpoint/2010/main" val="412938686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pPr/>
              <a:t>‹#›</a:t>
            </a:fld>
            <a:endParaRPr lang="en-US"/>
          </a:p>
        </p:txBody>
      </p:sp>
    </p:spTree>
    <p:extLst>
      <p:ext uri="{BB962C8B-B14F-4D97-AF65-F5344CB8AC3E}">
        <p14:creationId xmlns:p14="http://schemas.microsoft.com/office/powerpoint/2010/main" val="73936142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pPr/>
              <a:t>‹#›</a:t>
            </a:fld>
            <a:endParaRPr lang="en-US"/>
          </a:p>
        </p:txBody>
      </p:sp>
    </p:spTree>
    <p:extLst>
      <p:ext uri="{BB962C8B-B14F-4D97-AF65-F5344CB8AC3E}">
        <p14:creationId xmlns:p14="http://schemas.microsoft.com/office/powerpoint/2010/main" val="130958170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pPr/>
              <a:t>‹#›</a:t>
            </a:fld>
            <a:endParaRPr lang="en-US"/>
          </a:p>
        </p:txBody>
      </p:sp>
    </p:spTree>
    <p:extLst>
      <p:ext uri="{BB962C8B-B14F-4D97-AF65-F5344CB8AC3E}">
        <p14:creationId xmlns:p14="http://schemas.microsoft.com/office/powerpoint/2010/main" val="195904169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pPr/>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1026" name="Picture 2"/>
          <p:cNvPicPr>
            <a:picLocks noChangeAspect="1" noChangeArrowheads="1"/>
          </p:cNvPicPr>
          <p:nvPr/>
        </p:nvPicPr>
        <p:blipFill rotWithShape="1">
          <a:blip r:embed="rId8" cstate="print">
            <a:extLst>
              <a:ext uri="{28A0092B-C50C-407E-A947-70E740481C1C}">
                <a14:useLocalDpi xmlns:a14="http://schemas.microsoft.com/office/drawing/2010/main" val="0"/>
              </a:ext>
            </a:extLst>
          </a:blip>
          <a:srcRect b="41532"/>
          <a:stretch/>
        </p:blipFill>
        <p:spPr bwMode="auto">
          <a:xfrm>
            <a:off x="7162800" y="6217825"/>
            <a:ext cx="1172954"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wmf"/><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6.wmf"/><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8.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hyperlink" Target="http://www.energyquest.ca.gov/story/chapter02.html" TargetMode="External"/><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44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Electrical</a:t>
            </a:r>
            <a:r>
              <a:rPr kumimoji="0" lang="en-US" sz="4400" b="0" i="0" u="none" strike="noStrike" kern="0" cap="none" spc="0" normalizeH="0" noProof="0" dirty="0" smtClean="0">
                <a:ln>
                  <a:noFill/>
                </a:ln>
                <a:solidFill>
                  <a:sysClr val="windowText" lastClr="000000"/>
                </a:solidFill>
                <a:effectLst/>
                <a:uLnTx/>
                <a:uFillTx/>
                <a:latin typeface="Arial" pitchFamily="34" charset="0"/>
                <a:cs typeface="Arial" pitchFamily="34" charset="0"/>
              </a:rPr>
              <a:t> Power</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5 – Lesson 5.2 Electrical </a:t>
            </a:r>
            <a:r>
              <a:rPr lang="en-US" sz="3200" kern="0" dirty="0" smtClean="0">
                <a:solidFill>
                  <a:sysClr val="windowText" lastClr="000000"/>
                </a:solidFill>
                <a:latin typeface="Arial" pitchFamily="34" charset="0"/>
                <a:cs typeface="Arial" pitchFamily="34" charset="0"/>
              </a:rPr>
              <a:t>Energy</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12"/>
          </p:nvPr>
        </p:nvSpPr>
        <p:spPr/>
        <p:txBody>
          <a:bodyPr/>
          <a:lstStyle/>
          <a:p>
            <a:fld id="{4B98D9DB-9F03-49E4-BBAA-20DA05506B06}" type="slidenum">
              <a:rPr lang="en-US" smtClean="0"/>
              <a:pPr/>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Electricity</a:t>
            </a:r>
            <a:endParaRPr lang="en-US" dirty="0"/>
          </a:p>
        </p:txBody>
      </p:sp>
      <p:sp>
        <p:nvSpPr>
          <p:cNvPr id="6" name="Content Placeholder 5"/>
          <p:cNvSpPr>
            <a:spLocks noGrp="1"/>
          </p:cNvSpPr>
          <p:nvPr>
            <p:ph idx="1"/>
          </p:nvPr>
        </p:nvSpPr>
        <p:spPr>
          <a:xfrm>
            <a:off x="457200" y="1770776"/>
            <a:ext cx="8382000" cy="4409306"/>
          </a:xfrm>
        </p:spPr>
        <p:txBody>
          <a:bodyPr/>
          <a:lstStyle/>
          <a:p>
            <a:pPr>
              <a:buNone/>
            </a:pPr>
            <a:r>
              <a:rPr lang="en-US" dirty="0" smtClean="0"/>
              <a:t>Electricity is a type of energy applied in many areas of agriculture.</a:t>
            </a:r>
          </a:p>
          <a:p>
            <a:r>
              <a:rPr lang="en-US" dirty="0" smtClean="0"/>
              <a:t>Welding </a:t>
            </a:r>
          </a:p>
          <a:p>
            <a:r>
              <a:rPr lang="en-US" dirty="0" smtClean="0"/>
              <a:t>Motors and engines</a:t>
            </a:r>
          </a:p>
          <a:p>
            <a:r>
              <a:rPr lang="en-US" dirty="0" smtClean="0"/>
              <a:t>Greenhouses</a:t>
            </a:r>
          </a:p>
          <a:p>
            <a:r>
              <a:rPr lang="en-US" dirty="0" smtClean="0"/>
              <a:t>Food processors</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pPr/>
              <a:t>3</a:t>
            </a:fld>
            <a:endParaRPr lang="en-US"/>
          </a:p>
        </p:txBody>
      </p:sp>
      <p:pic>
        <p:nvPicPr>
          <p:cNvPr id="4099" name="Picture 3" descr="C:\Documents and Settings\caakre\Local Settings\Temporary Internet Files\Content.IE5\EED1CT56\MC900334204[1].wmf"/>
          <p:cNvPicPr>
            <a:picLocks noChangeAspect="1" noChangeArrowheads="1"/>
          </p:cNvPicPr>
          <p:nvPr/>
        </p:nvPicPr>
        <p:blipFill>
          <a:blip r:embed="rId3" cstate="print"/>
          <a:srcRect/>
          <a:stretch>
            <a:fillRect/>
          </a:stretch>
        </p:blipFill>
        <p:spPr bwMode="auto">
          <a:xfrm>
            <a:off x="6096000" y="2971800"/>
            <a:ext cx="2438400" cy="3101721"/>
          </a:xfrm>
          <a:prstGeom prst="rect">
            <a:avLst/>
          </a:prstGeom>
          <a:noFill/>
        </p:spPr>
      </p:pic>
    </p:spTree>
    <p:extLst>
      <p:ext uri="{BB962C8B-B14F-4D97-AF65-F5344CB8AC3E}">
        <p14:creationId xmlns:p14="http://schemas.microsoft.com/office/powerpoint/2010/main" val="146771184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is Electricity?</a:t>
            </a:r>
            <a:endParaRPr lang="en-US" dirty="0"/>
          </a:p>
        </p:txBody>
      </p:sp>
      <p:sp>
        <p:nvSpPr>
          <p:cNvPr id="3" name="Content Placeholder 2"/>
          <p:cNvSpPr>
            <a:spLocks noGrp="1"/>
          </p:cNvSpPr>
          <p:nvPr>
            <p:ph sz="half" idx="1"/>
          </p:nvPr>
        </p:nvSpPr>
        <p:spPr>
          <a:xfrm>
            <a:off x="304800" y="1894764"/>
            <a:ext cx="6172200" cy="4525963"/>
          </a:xfrm>
        </p:spPr>
        <p:txBody>
          <a:bodyPr>
            <a:normAutofit/>
          </a:bodyPr>
          <a:lstStyle/>
          <a:p>
            <a:r>
              <a:rPr lang="en-US" sz="3200" dirty="0" smtClean="0"/>
              <a:t>The movement of electrons from atom to atom in a material</a:t>
            </a:r>
          </a:p>
          <a:p>
            <a:pPr lvl="1"/>
            <a:r>
              <a:rPr lang="en-US" sz="2800" dirty="0" smtClean="0"/>
              <a:t>The material must be a conductor of electricity.</a:t>
            </a:r>
          </a:p>
          <a:p>
            <a:pPr lvl="1"/>
            <a:r>
              <a:rPr lang="en-US" sz="2800" dirty="0" smtClean="0"/>
              <a:t>Common conductors are metals.</a:t>
            </a:r>
          </a:p>
          <a:p>
            <a:pPr lvl="2"/>
            <a:r>
              <a:rPr lang="en-US" sz="2800" dirty="0" smtClean="0"/>
              <a:t>Copper</a:t>
            </a:r>
          </a:p>
          <a:p>
            <a:pPr lvl="2"/>
            <a:r>
              <a:rPr lang="en-US" sz="2800" dirty="0" smtClean="0"/>
              <a:t>Aluminum</a:t>
            </a:r>
          </a:p>
          <a:p>
            <a:pPr lvl="1"/>
            <a:r>
              <a:rPr lang="en-US" sz="2800" dirty="0" smtClean="0"/>
              <a:t>Electrons have a negative charge.</a:t>
            </a:r>
          </a:p>
        </p:txBody>
      </p:sp>
      <p:sp>
        <p:nvSpPr>
          <p:cNvPr id="5" name="Slide Number Placeholder 4"/>
          <p:cNvSpPr>
            <a:spLocks noGrp="1"/>
          </p:cNvSpPr>
          <p:nvPr>
            <p:ph type="sldNum" sz="quarter" idx="12"/>
          </p:nvPr>
        </p:nvSpPr>
        <p:spPr/>
        <p:txBody>
          <a:bodyPr/>
          <a:lstStyle/>
          <a:p>
            <a:fld id="{4B98D9DB-9F03-49E4-BBAA-20DA05506B06}" type="slidenum">
              <a:rPr lang="en-US" smtClean="0"/>
              <a:pPr/>
              <a:t>4</a:t>
            </a:fld>
            <a:endParaRPr lang="en-US"/>
          </a:p>
        </p:txBody>
      </p:sp>
      <p:sp>
        <p:nvSpPr>
          <p:cNvPr id="14" name="TextBox 13"/>
          <p:cNvSpPr txBox="1"/>
          <p:nvPr/>
        </p:nvSpPr>
        <p:spPr>
          <a:xfrm>
            <a:off x="5791200" y="5321091"/>
            <a:ext cx="2438400" cy="369332"/>
          </a:xfrm>
          <a:prstGeom prst="rect">
            <a:avLst/>
          </a:prstGeom>
          <a:noFill/>
        </p:spPr>
        <p:txBody>
          <a:bodyPr wrap="square" rtlCol="0">
            <a:spAutoFit/>
          </a:bodyPr>
          <a:lstStyle/>
          <a:p>
            <a:r>
              <a:rPr lang="en-US" dirty="0" smtClean="0">
                <a:latin typeface="Arial" pitchFamily="34" charset="0"/>
                <a:cs typeface="Arial" pitchFamily="34" charset="0"/>
              </a:rPr>
              <a:t>Loose Electron</a:t>
            </a:r>
            <a:endParaRPr lang="en-US" dirty="0">
              <a:latin typeface="Arial" pitchFamily="34" charset="0"/>
              <a:cs typeface="Arial" pitchFamily="34" charset="0"/>
            </a:endParaRPr>
          </a:p>
        </p:txBody>
      </p:sp>
      <p:pic>
        <p:nvPicPr>
          <p:cNvPr id="4" name="Picture 3"/>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376987" y="2513481"/>
            <a:ext cx="2309813" cy="2402826"/>
          </a:xfrm>
          <a:prstGeom prst="rect">
            <a:avLst/>
          </a:prstGeom>
        </p:spPr>
      </p:pic>
      <p:cxnSp>
        <p:nvCxnSpPr>
          <p:cNvPr id="13" name="Straight Arrow Connector 12"/>
          <p:cNvCxnSpPr/>
          <p:nvPr/>
        </p:nvCxnSpPr>
        <p:spPr>
          <a:xfrm flipV="1">
            <a:off x="6376987" y="2971800"/>
            <a:ext cx="862013" cy="2205649"/>
          </a:xfrm>
          <a:prstGeom prst="straightConnector1">
            <a:avLst/>
          </a:prstGeom>
          <a:ln>
            <a:tailEnd type="arrow"/>
          </a:ln>
        </p:spPr>
        <p:style>
          <a:lnRef idx="1">
            <a:schemeClr val="accent1"/>
          </a:lnRef>
          <a:fillRef idx="0">
            <a:schemeClr val="accent1"/>
          </a:fillRef>
          <a:effectRef idx="0">
            <a:schemeClr val="accent1"/>
          </a:effectRef>
          <a:fontRef idx="minor">
            <a:schemeClr val="tx1"/>
          </a:fontRef>
        </p:style>
      </p:cxn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Insulators</a:t>
            </a:r>
            <a:endParaRPr lang="en-US" dirty="0"/>
          </a:p>
        </p:txBody>
      </p:sp>
      <p:sp>
        <p:nvSpPr>
          <p:cNvPr id="3" name="Content Placeholder 2"/>
          <p:cNvSpPr>
            <a:spLocks noGrp="1"/>
          </p:cNvSpPr>
          <p:nvPr>
            <p:ph sz="half" idx="1"/>
          </p:nvPr>
        </p:nvSpPr>
        <p:spPr/>
        <p:txBody>
          <a:bodyPr/>
          <a:lstStyle/>
          <a:p>
            <a:r>
              <a:rPr lang="en-US" sz="3200" dirty="0" smtClean="0"/>
              <a:t>Do not conduct electricity.</a:t>
            </a:r>
          </a:p>
          <a:p>
            <a:pPr lvl="1"/>
            <a:r>
              <a:rPr lang="en-US" sz="2800" dirty="0" smtClean="0"/>
              <a:t>Do not have any loose electrons in their outer shell.</a:t>
            </a:r>
          </a:p>
          <a:p>
            <a:pPr lvl="1"/>
            <a:r>
              <a:rPr lang="en-US" sz="2800" dirty="0" smtClean="0"/>
              <a:t>Examples</a:t>
            </a:r>
          </a:p>
          <a:p>
            <a:pPr lvl="2"/>
            <a:r>
              <a:rPr lang="en-US" sz="2800" dirty="0" smtClean="0"/>
              <a:t>Plastic</a:t>
            </a:r>
          </a:p>
          <a:p>
            <a:pPr lvl="2"/>
            <a:r>
              <a:rPr lang="en-US" sz="2800" dirty="0" smtClean="0"/>
              <a:t>Wood</a:t>
            </a:r>
          </a:p>
          <a:p>
            <a:pPr lvl="2"/>
            <a:r>
              <a:rPr lang="en-US" sz="2800" dirty="0" smtClean="0"/>
              <a:t>Glass</a:t>
            </a:r>
            <a:endParaRPr lang="en-US" sz="2800" dirty="0"/>
          </a:p>
        </p:txBody>
      </p:sp>
      <p:sp>
        <p:nvSpPr>
          <p:cNvPr id="5" name="Slide Number Placeholder 4"/>
          <p:cNvSpPr>
            <a:spLocks noGrp="1"/>
          </p:cNvSpPr>
          <p:nvPr>
            <p:ph type="sldNum" sz="quarter" idx="12"/>
          </p:nvPr>
        </p:nvSpPr>
        <p:spPr/>
        <p:txBody>
          <a:bodyPr/>
          <a:lstStyle/>
          <a:p>
            <a:fld id="{4B98D9DB-9F03-49E4-BBAA-20DA05506B06}" type="slidenum">
              <a:rPr lang="en-US" smtClean="0"/>
              <a:pPr/>
              <a:t>5</a:t>
            </a:fld>
            <a:endParaRPr lang="en-US"/>
          </a:p>
        </p:txBody>
      </p:sp>
      <p:pic>
        <p:nvPicPr>
          <p:cNvPr id="2052" name="Picture 4" descr="C:\Documents and Settings\caakre\Local Settings\Temporary Internet Files\Content.IE5\EED1CT56\MP900382834[2].jpg"/>
          <p:cNvPicPr>
            <a:picLocks noChangeAspect="1" noChangeArrowheads="1"/>
          </p:cNvPicPr>
          <p:nvPr/>
        </p:nvPicPr>
        <p:blipFill>
          <a:blip r:embed="rId3" cstate="print"/>
          <a:srcRect/>
          <a:stretch>
            <a:fillRect/>
          </a:stretch>
        </p:blipFill>
        <p:spPr bwMode="auto">
          <a:xfrm>
            <a:off x="4800600" y="1828800"/>
            <a:ext cx="4053840" cy="2895600"/>
          </a:xfrm>
          <a:prstGeom prst="rect">
            <a:avLst/>
          </a:prstGeom>
          <a:noFill/>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The Flow of Electricity</a:t>
            </a:r>
            <a:endParaRPr lang="en-US" dirty="0"/>
          </a:p>
        </p:txBody>
      </p:sp>
      <p:sp>
        <p:nvSpPr>
          <p:cNvPr id="3" name="Content Placeholder 2"/>
          <p:cNvSpPr>
            <a:spLocks noGrp="1"/>
          </p:cNvSpPr>
          <p:nvPr>
            <p:ph sz="half" idx="1"/>
          </p:nvPr>
        </p:nvSpPr>
        <p:spPr/>
        <p:txBody>
          <a:bodyPr/>
          <a:lstStyle/>
          <a:p>
            <a:r>
              <a:rPr lang="en-US" dirty="0" smtClean="0"/>
              <a:t>Electrons move like water through a hose.</a:t>
            </a:r>
          </a:p>
          <a:p>
            <a:r>
              <a:rPr lang="en-US" dirty="0" smtClean="0"/>
              <a:t>Electrons have a negative charge.</a:t>
            </a:r>
          </a:p>
          <a:p>
            <a:pPr lvl="1"/>
            <a:r>
              <a:rPr lang="en-US" dirty="0" smtClean="0"/>
              <a:t>Attracted to positive charge</a:t>
            </a:r>
          </a:p>
          <a:p>
            <a:pPr lvl="1"/>
            <a:r>
              <a:rPr lang="en-US" dirty="0" smtClean="0"/>
              <a:t>Repelled by the negative charge</a:t>
            </a:r>
          </a:p>
          <a:p>
            <a:pPr lvl="1"/>
            <a:r>
              <a:rPr lang="en-US" dirty="0" smtClean="0"/>
              <a:t>Flow from (-) to (+)</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pPr/>
              <a:t>6</a:t>
            </a:fld>
            <a:endParaRPr lang="en-US"/>
          </a:p>
        </p:txBody>
      </p:sp>
      <p:pic>
        <p:nvPicPr>
          <p:cNvPr id="3075" name="Picture 3" descr="C:\Documents and Settings\caakre\Local Settings\Temporary Internet Files\Content.IE5\8MFXIUJ6\MC900351359[1].wmf"/>
          <p:cNvPicPr>
            <a:picLocks noChangeAspect="1" noChangeArrowheads="1"/>
          </p:cNvPicPr>
          <p:nvPr/>
        </p:nvPicPr>
        <p:blipFill>
          <a:blip r:embed="rId3" cstate="print"/>
          <a:srcRect/>
          <a:stretch>
            <a:fillRect/>
          </a:stretch>
        </p:blipFill>
        <p:spPr bwMode="auto">
          <a:xfrm>
            <a:off x="5029200" y="2285999"/>
            <a:ext cx="3429000" cy="3002877"/>
          </a:xfrm>
          <a:prstGeom prst="rect">
            <a:avLst/>
          </a:prstGeom>
          <a:noFill/>
        </p:spPr>
      </p:pic>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71070" y="4623444"/>
            <a:ext cx="1368049" cy="1368049"/>
          </a:xfrm>
          <a:prstGeom prst="rect">
            <a:avLst/>
          </a:prstGeom>
        </p:spPr>
      </p:pic>
      <p:sp>
        <p:nvSpPr>
          <p:cNvPr id="2" name="Title 1"/>
          <p:cNvSpPr>
            <a:spLocks noGrp="1"/>
          </p:cNvSpPr>
          <p:nvPr>
            <p:ph type="title"/>
          </p:nvPr>
        </p:nvSpPr>
        <p:spPr/>
        <p:txBody>
          <a:bodyPr/>
          <a:lstStyle/>
          <a:p>
            <a:r>
              <a:rPr lang="en-US" dirty="0" smtClean="0"/>
              <a:t>The Flow of Electricity</a:t>
            </a:r>
            <a:endParaRPr lang="en-US" dirty="0"/>
          </a:p>
        </p:txBody>
      </p:sp>
      <p:sp>
        <p:nvSpPr>
          <p:cNvPr id="3" name="Content Placeholder 2"/>
          <p:cNvSpPr>
            <a:spLocks noGrp="1"/>
          </p:cNvSpPr>
          <p:nvPr>
            <p:ph sz="half" idx="1"/>
          </p:nvPr>
        </p:nvSpPr>
        <p:spPr>
          <a:xfrm>
            <a:off x="457200" y="1752600"/>
            <a:ext cx="4038600" cy="4525963"/>
          </a:xfrm>
        </p:spPr>
        <p:txBody>
          <a:bodyPr>
            <a:normAutofit lnSpcReduction="10000"/>
          </a:bodyPr>
          <a:lstStyle/>
          <a:p>
            <a:r>
              <a:rPr lang="en-US" dirty="0" smtClean="0"/>
              <a:t>Electricity flows through the wire in a circuit.</a:t>
            </a:r>
          </a:p>
          <a:p>
            <a:r>
              <a:rPr lang="en-US" dirty="0" smtClean="0"/>
              <a:t>Electricity </a:t>
            </a:r>
            <a:r>
              <a:rPr lang="en-US" dirty="0" smtClean="0"/>
              <a:t>must make a complete circle from the source of the electrical current to the load and back to the source.</a:t>
            </a:r>
          </a:p>
        </p:txBody>
      </p:sp>
      <p:sp>
        <p:nvSpPr>
          <p:cNvPr id="4" name="Content Placeholder 3"/>
          <p:cNvSpPr>
            <a:spLocks noGrp="1"/>
          </p:cNvSpPr>
          <p:nvPr>
            <p:ph sz="half" idx="2"/>
          </p:nvPr>
        </p:nvSpPr>
        <p:spPr>
          <a:xfrm>
            <a:off x="4648200" y="1726068"/>
            <a:ext cx="4038600" cy="3581401"/>
          </a:xfrm>
        </p:spPr>
        <p:txBody>
          <a:bodyPr>
            <a:normAutofit lnSpcReduction="10000"/>
          </a:bodyPr>
          <a:lstStyle/>
          <a:p>
            <a:endParaRPr lang="en-US" dirty="0" smtClean="0"/>
          </a:p>
          <a:p>
            <a:endParaRPr lang="en-US" dirty="0" smtClean="0"/>
          </a:p>
          <a:p>
            <a:pPr algn="ctr">
              <a:buNone/>
            </a:pPr>
            <a:endParaRPr lang="en-US" dirty="0" smtClean="0"/>
          </a:p>
          <a:p>
            <a:pPr algn="ctr">
              <a:buNone/>
            </a:pPr>
            <a:r>
              <a:rPr lang="en-US" dirty="0" smtClean="0"/>
              <a:t>Load</a:t>
            </a:r>
          </a:p>
          <a:p>
            <a:pPr>
              <a:buNone/>
            </a:pPr>
            <a:endParaRPr lang="en-US" dirty="0" smtClean="0"/>
          </a:p>
          <a:p>
            <a:pPr>
              <a:buNone/>
            </a:pPr>
            <a:endParaRPr lang="en-US" dirty="0" smtClean="0"/>
          </a:p>
          <a:p>
            <a:pPr algn="ctr">
              <a:buNone/>
            </a:pPr>
            <a:r>
              <a:rPr lang="en-US" dirty="0" smtClean="0"/>
              <a:t>Source</a:t>
            </a:r>
          </a:p>
          <a:p>
            <a:pPr>
              <a:buNone/>
            </a:pP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pPr/>
              <a:t>7</a:t>
            </a:fld>
            <a:endParaRPr lang="en-US"/>
          </a:p>
        </p:txBody>
      </p:sp>
      <p:sp>
        <p:nvSpPr>
          <p:cNvPr id="5122" name="Litebulb"/>
          <p:cNvSpPr>
            <a:spLocks noEditPoints="1" noChangeArrowheads="1"/>
          </p:cNvSpPr>
          <p:nvPr/>
        </p:nvSpPr>
        <p:spPr bwMode="auto">
          <a:xfrm>
            <a:off x="6362087" y="2000265"/>
            <a:ext cx="799328" cy="1169851"/>
          </a:xfrm>
          <a:custGeom>
            <a:avLst/>
            <a:gdLst>
              <a:gd name="T0" fmla="*/ 10800 w 21600"/>
              <a:gd name="T1" fmla="*/ 0 h 21600"/>
              <a:gd name="T2" fmla="*/ 21600 w 21600"/>
              <a:gd name="T3" fmla="*/ 7782 h 21600"/>
              <a:gd name="T4" fmla="*/ 0 w 21600"/>
              <a:gd name="T5" fmla="*/ 7782 h 21600"/>
              <a:gd name="T6" fmla="*/ 10800 w 21600"/>
              <a:gd name="T7" fmla="*/ 21600 h 21600"/>
              <a:gd name="T8" fmla="*/ 3556 w 21600"/>
              <a:gd name="T9" fmla="*/ 2188 h 21600"/>
              <a:gd name="T10" fmla="*/ 18277 w 21600"/>
              <a:gd name="T11" fmla="*/ 9282 h 21600"/>
            </a:gdLst>
            <a:ahLst/>
            <a:cxnLst>
              <a:cxn ang="0">
                <a:pos x="T0" y="T1"/>
              </a:cxn>
              <a:cxn ang="0">
                <a:pos x="T2" y="T3"/>
              </a:cxn>
              <a:cxn ang="0">
                <a:pos x="T4" y="T5"/>
              </a:cxn>
              <a:cxn ang="0">
                <a:pos x="T6" y="T7"/>
              </a:cxn>
            </a:cxnLst>
            <a:rect l="T8" t="T9" r="T10" b="T11"/>
            <a:pathLst>
              <a:path w="21600" h="21600" extrusionOk="0">
                <a:moveTo>
                  <a:pt x="10825" y="21723"/>
                </a:moveTo>
                <a:lnTo>
                  <a:pt x="11215" y="21723"/>
                </a:lnTo>
                <a:lnTo>
                  <a:pt x="11552" y="21688"/>
                </a:lnTo>
                <a:lnTo>
                  <a:pt x="11916" y="21617"/>
                </a:lnTo>
                <a:lnTo>
                  <a:pt x="12253" y="21547"/>
                </a:lnTo>
                <a:lnTo>
                  <a:pt x="12617" y="21441"/>
                </a:lnTo>
                <a:lnTo>
                  <a:pt x="12902" y="21317"/>
                </a:lnTo>
                <a:lnTo>
                  <a:pt x="13162" y="21176"/>
                </a:lnTo>
                <a:lnTo>
                  <a:pt x="13396" y="21000"/>
                </a:lnTo>
                <a:lnTo>
                  <a:pt x="13655" y="20841"/>
                </a:lnTo>
                <a:lnTo>
                  <a:pt x="13863" y="20629"/>
                </a:lnTo>
                <a:lnTo>
                  <a:pt x="14045" y="20435"/>
                </a:lnTo>
                <a:lnTo>
                  <a:pt x="14200" y="20223"/>
                </a:lnTo>
                <a:lnTo>
                  <a:pt x="14356" y="19994"/>
                </a:lnTo>
                <a:lnTo>
                  <a:pt x="14460" y="19747"/>
                </a:lnTo>
                <a:lnTo>
                  <a:pt x="14512" y="19482"/>
                </a:lnTo>
                <a:lnTo>
                  <a:pt x="14512" y="19235"/>
                </a:lnTo>
                <a:lnTo>
                  <a:pt x="14512" y="19147"/>
                </a:lnTo>
                <a:lnTo>
                  <a:pt x="14512" y="18900"/>
                </a:lnTo>
                <a:lnTo>
                  <a:pt x="14512" y="18529"/>
                </a:lnTo>
                <a:lnTo>
                  <a:pt x="14512" y="18052"/>
                </a:lnTo>
                <a:lnTo>
                  <a:pt x="14512" y="17505"/>
                </a:lnTo>
                <a:lnTo>
                  <a:pt x="14512" y="16976"/>
                </a:lnTo>
                <a:lnTo>
                  <a:pt x="14512" y="16464"/>
                </a:lnTo>
                <a:lnTo>
                  <a:pt x="14512" y="15952"/>
                </a:lnTo>
                <a:lnTo>
                  <a:pt x="14512" y="15758"/>
                </a:lnTo>
                <a:lnTo>
                  <a:pt x="14616" y="15547"/>
                </a:lnTo>
                <a:lnTo>
                  <a:pt x="14694" y="15352"/>
                </a:lnTo>
                <a:lnTo>
                  <a:pt x="14798" y="15141"/>
                </a:lnTo>
                <a:lnTo>
                  <a:pt x="15161" y="14735"/>
                </a:lnTo>
                <a:lnTo>
                  <a:pt x="15602" y="14329"/>
                </a:lnTo>
                <a:lnTo>
                  <a:pt x="16745" y="13552"/>
                </a:lnTo>
                <a:lnTo>
                  <a:pt x="18043" y="12670"/>
                </a:lnTo>
                <a:lnTo>
                  <a:pt x="18744" y="12194"/>
                </a:lnTo>
                <a:lnTo>
                  <a:pt x="19341" y="11647"/>
                </a:lnTo>
                <a:lnTo>
                  <a:pt x="19938" y="11099"/>
                </a:lnTo>
                <a:lnTo>
                  <a:pt x="20483" y="10464"/>
                </a:lnTo>
                <a:lnTo>
                  <a:pt x="20743" y="10164"/>
                </a:lnTo>
                <a:lnTo>
                  <a:pt x="20950" y="9794"/>
                </a:lnTo>
                <a:lnTo>
                  <a:pt x="21132" y="9441"/>
                </a:lnTo>
                <a:lnTo>
                  <a:pt x="21288" y="9035"/>
                </a:lnTo>
                <a:lnTo>
                  <a:pt x="21444" y="8664"/>
                </a:lnTo>
                <a:lnTo>
                  <a:pt x="21548" y="8223"/>
                </a:lnTo>
                <a:lnTo>
                  <a:pt x="21600" y="7782"/>
                </a:lnTo>
                <a:lnTo>
                  <a:pt x="21600" y="7341"/>
                </a:lnTo>
                <a:lnTo>
                  <a:pt x="21600" y="6935"/>
                </a:lnTo>
                <a:lnTo>
                  <a:pt x="21548" y="6564"/>
                </a:lnTo>
                <a:lnTo>
                  <a:pt x="21496" y="6229"/>
                </a:lnTo>
                <a:lnTo>
                  <a:pt x="21392" y="5858"/>
                </a:lnTo>
                <a:lnTo>
                  <a:pt x="21288" y="5523"/>
                </a:lnTo>
                <a:lnTo>
                  <a:pt x="21132" y="5135"/>
                </a:lnTo>
                <a:lnTo>
                  <a:pt x="20950" y="4800"/>
                </a:lnTo>
                <a:lnTo>
                  <a:pt x="20743" y="4464"/>
                </a:lnTo>
                <a:lnTo>
                  <a:pt x="20535" y="4164"/>
                </a:lnTo>
                <a:lnTo>
                  <a:pt x="20301" y="3847"/>
                </a:lnTo>
                <a:lnTo>
                  <a:pt x="20042" y="3547"/>
                </a:lnTo>
                <a:lnTo>
                  <a:pt x="19782" y="3247"/>
                </a:lnTo>
                <a:lnTo>
                  <a:pt x="19133" y="2664"/>
                </a:lnTo>
                <a:lnTo>
                  <a:pt x="18458" y="2152"/>
                </a:lnTo>
                <a:lnTo>
                  <a:pt x="17705" y="1694"/>
                </a:lnTo>
                <a:lnTo>
                  <a:pt x="16849" y="1252"/>
                </a:lnTo>
                <a:lnTo>
                  <a:pt x="16407" y="1076"/>
                </a:lnTo>
                <a:lnTo>
                  <a:pt x="15940" y="900"/>
                </a:lnTo>
                <a:lnTo>
                  <a:pt x="15499" y="741"/>
                </a:lnTo>
                <a:lnTo>
                  <a:pt x="15057" y="600"/>
                </a:lnTo>
                <a:lnTo>
                  <a:pt x="14564" y="458"/>
                </a:lnTo>
                <a:lnTo>
                  <a:pt x="14045" y="335"/>
                </a:lnTo>
                <a:lnTo>
                  <a:pt x="13500" y="229"/>
                </a:lnTo>
                <a:lnTo>
                  <a:pt x="13006" y="158"/>
                </a:lnTo>
                <a:lnTo>
                  <a:pt x="12461" y="88"/>
                </a:lnTo>
                <a:lnTo>
                  <a:pt x="11968" y="52"/>
                </a:lnTo>
                <a:lnTo>
                  <a:pt x="11423" y="17"/>
                </a:lnTo>
                <a:lnTo>
                  <a:pt x="10825" y="17"/>
                </a:lnTo>
                <a:lnTo>
                  <a:pt x="10254" y="17"/>
                </a:lnTo>
                <a:lnTo>
                  <a:pt x="9709" y="52"/>
                </a:lnTo>
                <a:lnTo>
                  <a:pt x="9216" y="88"/>
                </a:lnTo>
                <a:lnTo>
                  <a:pt x="8671" y="158"/>
                </a:lnTo>
                <a:lnTo>
                  <a:pt x="8177" y="229"/>
                </a:lnTo>
                <a:lnTo>
                  <a:pt x="7632" y="335"/>
                </a:lnTo>
                <a:lnTo>
                  <a:pt x="7113" y="458"/>
                </a:lnTo>
                <a:lnTo>
                  <a:pt x="6620" y="600"/>
                </a:lnTo>
                <a:lnTo>
                  <a:pt x="6178" y="741"/>
                </a:lnTo>
                <a:lnTo>
                  <a:pt x="5737" y="900"/>
                </a:lnTo>
                <a:lnTo>
                  <a:pt x="5270" y="1076"/>
                </a:lnTo>
                <a:lnTo>
                  <a:pt x="4828" y="1252"/>
                </a:lnTo>
                <a:lnTo>
                  <a:pt x="3972" y="1694"/>
                </a:lnTo>
                <a:lnTo>
                  <a:pt x="3219" y="2152"/>
                </a:lnTo>
                <a:lnTo>
                  <a:pt x="2544" y="2664"/>
                </a:lnTo>
                <a:lnTo>
                  <a:pt x="1895" y="3247"/>
                </a:lnTo>
                <a:lnTo>
                  <a:pt x="1635" y="3547"/>
                </a:lnTo>
                <a:lnTo>
                  <a:pt x="1375" y="3847"/>
                </a:lnTo>
                <a:lnTo>
                  <a:pt x="1142" y="4164"/>
                </a:lnTo>
                <a:lnTo>
                  <a:pt x="934" y="4464"/>
                </a:lnTo>
                <a:lnTo>
                  <a:pt x="726" y="4800"/>
                </a:lnTo>
                <a:lnTo>
                  <a:pt x="545" y="5135"/>
                </a:lnTo>
                <a:lnTo>
                  <a:pt x="389" y="5523"/>
                </a:lnTo>
                <a:lnTo>
                  <a:pt x="285" y="5858"/>
                </a:lnTo>
                <a:lnTo>
                  <a:pt x="181" y="6229"/>
                </a:lnTo>
                <a:lnTo>
                  <a:pt x="129" y="6564"/>
                </a:lnTo>
                <a:lnTo>
                  <a:pt x="77" y="6935"/>
                </a:lnTo>
                <a:lnTo>
                  <a:pt x="77" y="7341"/>
                </a:lnTo>
                <a:lnTo>
                  <a:pt x="77" y="7782"/>
                </a:lnTo>
                <a:lnTo>
                  <a:pt x="129" y="8223"/>
                </a:lnTo>
                <a:lnTo>
                  <a:pt x="233" y="8664"/>
                </a:lnTo>
                <a:lnTo>
                  <a:pt x="389" y="9035"/>
                </a:lnTo>
                <a:lnTo>
                  <a:pt x="545" y="9441"/>
                </a:lnTo>
                <a:lnTo>
                  <a:pt x="726" y="9794"/>
                </a:lnTo>
                <a:lnTo>
                  <a:pt x="934" y="10164"/>
                </a:lnTo>
                <a:lnTo>
                  <a:pt x="1194" y="10464"/>
                </a:lnTo>
                <a:lnTo>
                  <a:pt x="1739" y="11099"/>
                </a:lnTo>
                <a:lnTo>
                  <a:pt x="2336" y="11647"/>
                </a:lnTo>
                <a:lnTo>
                  <a:pt x="2933" y="12194"/>
                </a:lnTo>
                <a:lnTo>
                  <a:pt x="3634" y="12670"/>
                </a:lnTo>
                <a:lnTo>
                  <a:pt x="4932" y="13552"/>
                </a:lnTo>
                <a:lnTo>
                  <a:pt x="6075" y="14329"/>
                </a:lnTo>
                <a:lnTo>
                  <a:pt x="6516" y="14735"/>
                </a:lnTo>
                <a:lnTo>
                  <a:pt x="6879" y="15141"/>
                </a:lnTo>
                <a:lnTo>
                  <a:pt x="6983" y="15352"/>
                </a:lnTo>
                <a:lnTo>
                  <a:pt x="7061" y="15547"/>
                </a:lnTo>
                <a:lnTo>
                  <a:pt x="7165" y="15758"/>
                </a:lnTo>
                <a:lnTo>
                  <a:pt x="7165" y="15952"/>
                </a:lnTo>
                <a:lnTo>
                  <a:pt x="7165" y="16464"/>
                </a:lnTo>
                <a:lnTo>
                  <a:pt x="7165" y="16976"/>
                </a:lnTo>
                <a:lnTo>
                  <a:pt x="7165" y="17505"/>
                </a:lnTo>
                <a:lnTo>
                  <a:pt x="7165" y="18052"/>
                </a:lnTo>
                <a:lnTo>
                  <a:pt x="7165" y="18529"/>
                </a:lnTo>
                <a:lnTo>
                  <a:pt x="7165" y="18900"/>
                </a:lnTo>
                <a:lnTo>
                  <a:pt x="7165" y="19147"/>
                </a:lnTo>
                <a:lnTo>
                  <a:pt x="7165" y="19235"/>
                </a:lnTo>
                <a:lnTo>
                  <a:pt x="7165" y="19482"/>
                </a:lnTo>
                <a:lnTo>
                  <a:pt x="7217" y="19747"/>
                </a:lnTo>
                <a:lnTo>
                  <a:pt x="7321" y="19994"/>
                </a:lnTo>
                <a:lnTo>
                  <a:pt x="7476" y="20223"/>
                </a:lnTo>
                <a:lnTo>
                  <a:pt x="7632" y="20435"/>
                </a:lnTo>
                <a:lnTo>
                  <a:pt x="7814" y="20629"/>
                </a:lnTo>
                <a:lnTo>
                  <a:pt x="8022" y="20841"/>
                </a:lnTo>
                <a:lnTo>
                  <a:pt x="8281" y="21000"/>
                </a:lnTo>
                <a:lnTo>
                  <a:pt x="8515" y="21176"/>
                </a:lnTo>
                <a:lnTo>
                  <a:pt x="8775" y="21317"/>
                </a:lnTo>
                <a:lnTo>
                  <a:pt x="9060" y="21441"/>
                </a:lnTo>
                <a:lnTo>
                  <a:pt x="9424" y="21547"/>
                </a:lnTo>
                <a:lnTo>
                  <a:pt x="9761" y="21617"/>
                </a:lnTo>
                <a:lnTo>
                  <a:pt x="10125" y="21688"/>
                </a:lnTo>
                <a:lnTo>
                  <a:pt x="10462" y="21723"/>
                </a:lnTo>
                <a:lnTo>
                  <a:pt x="10825" y="21723"/>
                </a:lnTo>
                <a:close/>
              </a:path>
              <a:path w="21600" h="21600" extrusionOk="0">
                <a:moveTo>
                  <a:pt x="9242" y="14417"/>
                </a:moveTo>
                <a:lnTo>
                  <a:pt x="8541" y="12035"/>
                </a:lnTo>
                <a:lnTo>
                  <a:pt x="7295" y="10129"/>
                </a:lnTo>
                <a:lnTo>
                  <a:pt x="6905" y="9652"/>
                </a:lnTo>
                <a:lnTo>
                  <a:pt x="8541" y="10182"/>
                </a:lnTo>
                <a:lnTo>
                  <a:pt x="9787" y="9547"/>
                </a:lnTo>
                <a:lnTo>
                  <a:pt x="11189" y="10129"/>
                </a:lnTo>
                <a:lnTo>
                  <a:pt x="12279" y="9547"/>
                </a:lnTo>
                <a:lnTo>
                  <a:pt x="13370" y="10076"/>
                </a:lnTo>
                <a:lnTo>
                  <a:pt x="14850" y="9652"/>
                </a:lnTo>
                <a:lnTo>
                  <a:pt x="12902" y="12247"/>
                </a:lnTo>
                <a:lnTo>
                  <a:pt x="12357" y="14417"/>
                </a:lnTo>
                <a:moveTo>
                  <a:pt x="7191" y="15952"/>
                </a:moveTo>
                <a:lnTo>
                  <a:pt x="14512" y="15952"/>
                </a:lnTo>
                <a:lnTo>
                  <a:pt x="14512" y="17064"/>
                </a:lnTo>
                <a:lnTo>
                  <a:pt x="7191" y="17047"/>
                </a:lnTo>
                <a:lnTo>
                  <a:pt x="7191" y="18123"/>
                </a:lnTo>
                <a:lnTo>
                  <a:pt x="14512" y="18158"/>
                </a:lnTo>
                <a:lnTo>
                  <a:pt x="14538" y="19182"/>
                </a:lnTo>
                <a:lnTo>
                  <a:pt x="7217" y="19182"/>
                </a:lnTo>
              </a:path>
            </a:pathLst>
          </a:custGeom>
          <a:solidFill>
            <a:srgbClr val="FFFFCC"/>
          </a:solidFill>
          <a:ln w="57150">
            <a:solidFill>
              <a:srgbClr val="000000"/>
            </a:solidFill>
            <a:miter lim="800000"/>
            <a:headEnd/>
            <a:tailEnd/>
          </a:ln>
        </p:spPr>
        <p:txBody>
          <a:bodyPr vert="horz" wrap="square" lIns="91440" tIns="45720" rIns="91440" bIns="45720" numCol="1" anchor="t" anchorCtr="0" compatLnSpc="1">
            <a:prstTxWarp prst="textNoShape">
              <a:avLst/>
            </a:prstTxWarp>
          </a:bodyPr>
          <a:lstStyle/>
          <a:p>
            <a:endParaRPr lang="en-US"/>
          </a:p>
        </p:txBody>
      </p:sp>
      <p:sp>
        <p:nvSpPr>
          <p:cNvPr id="8" name="Circular Arrow 7"/>
          <p:cNvSpPr/>
          <p:nvPr/>
        </p:nvSpPr>
        <p:spPr>
          <a:xfrm rot="5400000">
            <a:off x="6448118" y="3135599"/>
            <a:ext cx="1848589" cy="1905000"/>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
        <p:nvSpPr>
          <p:cNvPr id="9" name="Circular Arrow 8"/>
          <p:cNvSpPr/>
          <p:nvPr/>
        </p:nvSpPr>
        <p:spPr>
          <a:xfrm rot="16200000">
            <a:off x="5073145" y="3118778"/>
            <a:ext cx="1854900" cy="1944955"/>
          </a:xfrm>
          <a:prstGeom prst="circular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schemeClr val="tx1"/>
              </a:solidFill>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Vernier Circuit Board</a:t>
            </a:r>
            <a:endParaRPr lang="en-US" dirty="0"/>
          </a:p>
        </p:txBody>
      </p:sp>
      <p:sp>
        <p:nvSpPr>
          <p:cNvPr id="3" name="Slide Number Placeholder 2"/>
          <p:cNvSpPr>
            <a:spLocks noGrp="1"/>
          </p:cNvSpPr>
          <p:nvPr>
            <p:ph type="sldNum" sz="quarter" idx="12"/>
          </p:nvPr>
        </p:nvSpPr>
        <p:spPr/>
        <p:txBody>
          <a:bodyPr/>
          <a:lstStyle/>
          <a:p>
            <a:fld id="{4B98D9DB-9F03-49E4-BBAA-20DA05506B06}" type="slidenum">
              <a:rPr lang="en-US" smtClean="0"/>
              <a:pPr/>
              <a:t>8</a:t>
            </a:fld>
            <a:endParaRPr lang="en-US"/>
          </a:p>
        </p:txBody>
      </p:sp>
      <p:sp>
        <p:nvSpPr>
          <p:cNvPr id="4" name="TextBox 3"/>
          <p:cNvSpPr txBox="1"/>
          <p:nvPr/>
        </p:nvSpPr>
        <p:spPr>
          <a:xfrm>
            <a:off x="1219200" y="5638800"/>
            <a:ext cx="7086600" cy="369332"/>
          </a:xfrm>
          <a:prstGeom prst="rect">
            <a:avLst/>
          </a:prstGeom>
          <a:noFill/>
        </p:spPr>
        <p:txBody>
          <a:bodyPr wrap="square" rtlCol="0">
            <a:spAutoFit/>
          </a:bodyPr>
          <a:lstStyle/>
          <a:p>
            <a:pPr algn="ctr"/>
            <a:r>
              <a:rPr lang="en-US" dirty="0" smtClean="0">
                <a:latin typeface="Arial" pitchFamily="34" charset="0"/>
                <a:cs typeface="Arial" pitchFamily="34" charset="0"/>
              </a:rPr>
              <a:t>Vernier Circuit Board is used to model electrical circuits.</a:t>
            </a:r>
            <a:endParaRPr lang="en-US" dirty="0">
              <a:latin typeface="Arial" pitchFamily="34" charset="0"/>
              <a:cs typeface="Arial" pitchFamily="34" charset="0"/>
            </a:endParaRPr>
          </a:p>
        </p:txBody>
      </p:sp>
      <p:pic>
        <p:nvPicPr>
          <p:cNvPr id="5" name="Picture 4" descr="Vernier Board.JPG"/>
          <p:cNvPicPr>
            <a:picLocks noChangeAspect="1"/>
          </p:cNvPicPr>
          <p:nvPr/>
        </p:nvPicPr>
        <p:blipFill>
          <a:blip r:embed="rId3" cstate="print"/>
          <a:stretch>
            <a:fillRect/>
          </a:stretch>
        </p:blipFill>
        <p:spPr>
          <a:xfrm>
            <a:off x="2057400" y="1752600"/>
            <a:ext cx="5080000" cy="3810000"/>
          </a:xfrm>
          <a:prstGeom prst="rect">
            <a:avLst/>
          </a:prstGeom>
        </p:spPr>
      </p:pic>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a:bodyPr>
          <a:lstStyle/>
          <a:p>
            <a:r>
              <a:rPr lang="en-US" sz="2400" dirty="0" err="1" smtClean="0"/>
              <a:t>Herren</a:t>
            </a:r>
            <a:r>
              <a:rPr lang="en-US" sz="2400" dirty="0" smtClean="0"/>
              <a:t>, R. (2006). </a:t>
            </a:r>
            <a:r>
              <a:rPr lang="en-US" sz="2400" i="1" dirty="0" smtClean="0"/>
              <a:t>Agricultural mechanics fundamentals and applications</a:t>
            </a:r>
            <a:r>
              <a:rPr lang="en-US" sz="2400" dirty="0" smtClean="0"/>
              <a:t>. (5th ed.). Clifton Park, NY: Thomson Delmar Learning.</a:t>
            </a:r>
          </a:p>
          <a:p>
            <a:r>
              <a:rPr lang="en-US" sz="2400" dirty="0" err="1" smtClean="0"/>
              <a:t>Hoerner</a:t>
            </a:r>
            <a:r>
              <a:rPr lang="en-US" sz="2400" dirty="0" smtClean="0"/>
              <a:t>, H. (2000). </a:t>
            </a:r>
            <a:r>
              <a:rPr lang="en-US" sz="2400" i="1" dirty="0" smtClean="0"/>
              <a:t>Basic electricity and practical wiring</a:t>
            </a:r>
            <a:r>
              <a:rPr lang="en-US" sz="2400" dirty="0" smtClean="0"/>
              <a:t>. Minneapolis, MN: </a:t>
            </a:r>
            <a:r>
              <a:rPr lang="en-US" sz="2400" dirty="0" err="1" smtClean="0"/>
              <a:t>Hobar</a:t>
            </a:r>
            <a:r>
              <a:rPr lang="en-US" sz="2400" dirty="0" smtClean="0"/>
              <a:t> Publications.</a:t>
            </a:r>
          </a:p>
          <a:p>
            <a:r>
              <a:rPr lang="en-US" sz="2400" dirty="0" smtClean="0"/>
              <a:t>California Energy Commission. (2012). </a:t>
            </a:r>
            <a:r>
              <a:rPr lang="en-US" sz="2400" i="1" dirty="0" smtClean="0"/>
              <a:t>The energy story. </a:t>
            </a:r>
            <a:r>
              <a:rPr lang="en-US" sz="2400" dirty="0"/>
              <a:t>C</a:t>
            </a:r>
            <a:r>
              <a:rPr lang="en-US" sz="2400" dirty="0" smtClean="0"/>
              <a:t>hapter 2: What is Electricity? Retrieved </a:t>
            </a:r>
            <a:r>
              <a:rPr lang="en-US" sz="2400" dirty="0" smtClean="0"/>
              <a:t>from </a:t>
            </a:r>
            <a:r>
              <a:rPr lang="en-US" sz="2400" dirty="0" smtClean="0">
                <a:hlinkClick r:id="rId3"/>
              </a:rPr>
              <a:t>http</a:t>
            </a:r>
            <a:r>
              <a:rPr lang="en-US" sz="2400" dirty="0" smtClean="0">
                <a:hlinkClick r:id="rId3"/>
              </a:rPr>
              <a:t>://www.energyquest.ca.gov/story/chapter02.html</a:t>
            </a:r>
            <a:r>
              <a:rPr lang="en-US" sz="2400" dirty="0" smtClean="0"/>
              <a:t> </a:t>
            </a:r>
          </a:p>
        </p:txBody>
      </p:sp>
      <p:sp>
        <p:nvSpPr>
          <p:cNvPr id="4" name="Slide Number Placeholder 3"/>
          <p:cNvSpPr>
            <a:spLocks noGrp="1"/>
          </p:cNvSpPr>
          <p:nvPr>
            <p:ph type="sldNum" sz="quarter" idx="12"/>
          </p:nvPr>
        </p:nvSpPr>
        <p:spPr/>
        <p:txBody>
          <a:bodyPr/>
          <a:lstStyle/>
          <a:p>
            <a:fld id="{4B98D9DB-9F03-49E4-BBAA-20DA05506B06}" type="slidenum">
              <a:rPr lang="en-US" smtClean="0"/>
              <a:pPr/>
              <a:t>9</a:t>
            </a:fld>
            <a:endParaRPr lang="en-US"/>
          </a:p>
        </p:txBody>
      </p:sp>
    </p:spTree>
    <p:extLst>
      <p:ext uri="{BB962C8B-B14F-4D97-AF65-F5344CB8AC3E}">
        <p14:creationId xmlns:p14="http://schemas.microsoft.com/office/powerpoint/2010/main" val="864845353"/>
      </p:ext>
    </p:extLst>
  </p:cSld>
  <p:clrMapOvr>
    <a:masterClrMapping/>
  </p:clrMapOvr>
  <p:timing>
    <p:tnLst>
      <p:par>
        <p:cTn id="1" dur="indefinite" restart="never" nodeType="tmRoot"/>
      </p:par>
    </p:tnLst>
  </p:timing>
</p:sld>
</file>

<file path=ppt/theme/theme1.xml><?xml version="1.0" encoding="utf-8"?>
<a:theme xmlns:a="http://schemas.openxmlformats.org/drawingml/2006/main" name="APT_PP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FSS_PPT_Template" id="{7AF69DCF-DBD5-4D48-833D-1B0B377AEE88}" vid="{B726A00C-2EE0-4204-86D2-C5FFB1359603}"/>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219</TotalTime>
  <Words>599</Words>
  <Application>Microsoft Office PowerPoint</Application>
  <PresentationFormat>On-screen Show (4:3)</PresentationFormat>
  <Paragraphs>105</Paragraphs>
  <Slides>9</Slides>
  <Notes>9</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9</vt:i4>
      </vt:variant>
    </vt:vector>
  </HeadingPairs>
  <TitlesOfParts>
    <vt:vector size="12" baseType="lpstr">
      <vt:lpstr>Arial</vt:lpstr>
      <vt:lpstr>Calibri</vt:lpstr>
      <vt:lpstr>APT_PPT_Template</vt:lpstr>
      <vt:lpstr>PowerPoint Presentation</vt:lpstr>
      <vt:lpstr>Electrical Power</vt:lpstr>
      <vt:lpstr>Electricity</vt:lpstr>
      <vt:lpstr>What is Electricity?</vt:lpstr>
      <vt:lpstr>Insulators</vt:lpstr>
      <vt:lpstr>The Flow of Electricity</vt:lpstr>
      <vt:lpstr>The Flow of Electricity</vt:lpstr>
      <vt:lpstr>Vernier Circuit Board</vt:lpstr>
      <vt:lpstr>References</vt:lpstr>
    </vt:vector>
  </TitlesOfParts>
  <Manager>Dan Jansen</Manager>
  <Company>Curriculum for Agricultural Science Education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Electrical Power</dc:title>
  <dc:subject>APT - Lesson 5.2 Electrical Energy</dc:subject>
  <dc:creator>Carl Aakre</dc:creator>
  <cp:lastModifiedBy>Marlene Jansen</cp:lastModifiedBy>
  <cp:revision>38</cp:revision>
  <dcterms:created xsi:type="dcterms:W3CDTF">2014-04-21T20:50:11Z</dcterms:created>
  <dcterms:modified xsi:type="dcterms:W3CDTF">2015-12-08T17:49:04Z</dcterms:modified>
</cp:coreProperties>
</file>