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1"/>
  </p:notesMasterIdLst>
  <p:handoutMasterIdLst>
    <p:handoutMasterId r:id="rId12"/>
  </p:handoutMasterIdLst>
  <p:sldIdLst>
    <p:sldId id="256" r:id="rId2"/>
    <p:sldId id="258" r:id="rId3"/>
    <p:sldId id="271" r:id="rId4"/>
    <p:sldId id="273" r:id="rId5"/>
    <p:sldId id="274" r:id="rId6"/>
    <p:sldId id="275" r:id="rId7"/>
    <p:sldId id="276" r:id="rId8"/>
    <p:sldId id="277" r:id="rId9"/>
    <p:sldId id="257"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2" clrIdx="0">
    <p:extLst>
      <p:ext uri="{19B8F6BF-5375-455C-9EA6-DF929625EA0E}">
        <p15:presenceInfo xmlns:p15="http://schemas.microsoft.com/office/powerpoint/2012/main" userId="e1c724a07b98bd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505"/>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5000" autoAdjust="0"/>
    <p:restoredTop sz="67864" autoAdjust="0"/>
  </p:normalViewPr>
  <p:slideViewPr>
    <p:cSldViewPr>
      <p:cViewPr varScale="1">
        <p:scale>
          <a:sx n="50" d="100"/>
          <a:sy n="50" d="100"/>
        </p:scale>
        <p:origin x="1980" y="54"/>
      </p:cViewPr>
      <p:guideLst>
        <p:guide orient="horz" pos="2160"/>
        <p:guide pos="2880"/>
      </p:guideLst>
    </p:cSldViewPr>
  </p:slideViewPr>
  <p:outlineViewPr>
    <p:cViewPr>
      <p:scale>
        <a:sx n="33" d="100"/>
        <a:sy n="33" d="100"/>
      </p:scale>
      <p:origin x="0" y="-60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57" d="100"/>
          <a:sy n="57" d="100"/>
        </p:scale>
        <p:origin x="283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mtClean="0">
                <a:latin typeface="Arial" pitchFamily="34" charset="0"/>
                <a:cs typeface="Arial" pitchFamily="34" charset="0"/>
              </a:rPr>
              <a:t>First Aid</a:t>
            </a:r>
            <a:endParaRPr lang="en-US"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dirty="0" smtClean="0">
                <a:latin typeface="Arial" pitchFamily="34" charset="0"/>
                <a:cs typeface="Arial" pitchFamily="34" charset="0"/>
              </a:rPr>
              <a:t>Curriculum for Agricultural Science Education Copyright </a:t>
            </a:r>
            <a:r>
              <a:rPr lang="en-US" dirty="0" smtClean="0">
                <a:latin typeface="Arial" pitchFamily="34" charset="0"/>
                <a:cs typeface="Arial" pitchFamily="34" charset="0"/>
              </a:rPr>
              <a:t>2016</a:t>
            </a:r>
            <a:endParaRPr lang="en-US"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
        <p:nvSpPr>
          <p:cNvPr id="7" name="Date Placeholder 6"/>
          <p:cNvSpPr>
            <a:spLocks noGrp="1"/>
          </p:cNvSpPr>
          <p:nvPr>
            <p:ph type="dt" idx="1"/>
          </p:nvPr>
        </p:nvSpPr>
        <p:spPr>
          <a:xfrm>
            <a:off x="3352800" y="0"/>
            <a:ext cx="3503613" cy="457200"/>
          </a:xfrm>
          <a:prstGeom prst="rect">
            <a:avLst/>
          </a:prstGeom>
        </p:spPr>
        <p:txBody>
          <a:bodyPr/>
          <a:lstStyle/>
          <a:p>
            <a:pPr algn="r"/>
            <a:r>
              <a:rPr lang="en-US" sz="1200" dirty="0" smtClean="0">
                <a:latin typeface="Arial" pitchFamily="34" charset="0"/>
                <a:cs typeface="Arial" pitchFamily="34" charset="0"/>
              </a:rPr>
              <a:t>Agriculture Power and Technology</a:t>
            </a:r>
          </a:p>
          <a:p>
            <a:pPr algn="r"/>
            <a:r>
              <a:rPr lang="en-US" sz="1200" dirty="0" smtClean="0">
                <a:latin typeface="Arial" pitchFamily="34" charset="0"/>
                <a:cs typeface="Arial" pitchFamily="34" charset="0"/>
              </a:rPr>
              <a:t>Unit 2 – Lesson 2.1 Safety Setting</a:t>
            </a:r>
            <a:endParaRPr lang="en-US" sz="1200" dirty="0"/>
          </a:p>
        </p:txBody>
      </p:sp>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First Aid</a:t>
            </a:r>
            <a:endParaRPr lang="en-US" dirty="0"/>
          </a:p>
        </p:txBody>
      </p:sp>
      <p:sp>
        <p:nvSpPr>
          <p:cNvPr id="3" name="Date Placeholder 2"/>
          <p:cNvSpPr>
            <a:spLocks noGrp="1"/>
          </p:cNvSpPr>
          <p:nvPr>
            <p:ph type="dt" idx="1"/>
          </p:nvPr>
        </p:nvSpPr>
        <p:spPr>
          <a:xfrm>
            <a:off x="4114800" y="0"/>
            <a:ext cx="2741613" cy="457200"/>
          </a:xfrm>
          <a:prstGeom prst="rect">
            <a:avLst/>
          </a:prstGeom>
        </p:spPr>
        <p:txBody>
          <a:bodyPr vert="horz" lIns="91440" tIns="45720" rIns="91440" bIns="45720" rtlCol="0"/>
          <a:lstStyle>
            <a:lvl1pPr algn="r">
              <a:defRPr sz="1200"/>
            </a:lvl1pPr>
          </a:lstStyle>
          <a:p>
            <a:r>
              <a:rPr lang="en-US" smtClean="0">
                <a:latin typeface="Arial" pitchFamily="34" charset="0"/>
                <a:cs typeface="Arial" pitchFamily="34" charset="0"/>
              </a:rPr>
              <a:t>Agriculture Power and Technology    Unit 2 – Lesson 2.1 Safety Setting</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200"/>
            </a:lvl1pPr>
          </a:lstStyle>
          <a:p>
            <a:r>
              <a:rPr lang="en-US" dirty="0" smtClean="0">
                <a:latin typeface="Arial" pitchFamily="34" charset="0"/>
                <a:cs typeface="Arial" pitchFamily="34" charset="0"/>
              </a:rPr>
              <a:t>Curriculum for Agricultural Science Education Copyright 2016</a:t>
            </a:r>
            <a:endParaRPr lang="en-US" dirty="0" smtClean="0">
              <a:latin typeface="Arial" pitchFamily="34" charset="0"/>
              <a:cs typeface="Arial" pitchFamily="34" charset="0"/>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a:t>
            </a:r>
            <a:r>
              <a:rPr lang="en-US" dirty="0" smtClean="0">
                <a:latin typeface="Arial" pitchFamily="34" charset="0"/>
                <a:cs typeface="Arial" pitchFamily="34" charset="0"/>
              </a:rPr>
              <a:t>2016</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smtClean="0"/>
              <a:t>First Aid</a:t>
            </a:r>
            <a:endParaRPr lang="en-US" dirty="0"/>
          </a:p>
        </p:txBody>
      </p:sp>
      <p:sp>
        <p:nvSpPr>
          <p:cNvPr id="7" name="Date Placeholder 6"/>
          <p:cNvSpPr>
            <a:spLocks noGrp="1"/>
          </p:cNvSpPr>
          <p:nvPr>
            <p:ph type="dt" idx="13"/>
          </p:nvPr>
        </p:nvSpPr>
        <p:spPr/>
        <p:txBody>
          <a:bodyPr/>
          <a:lstStyle/>
          <a:p>
            <a:r>
              <a:rPr lang="en-US" dirty="0" smtClean="0">
                <a:latin typeface="Arial" pitchFamily="34" charset="0"/>
                <a:cs typeface="Arial" pitchFamily="34" charset="0"/>
              </a:rPr>
              <a:t>Agriculture Power and Technology</a:t>
            </a:r>
          </a:p>
          <a:p>
            <a:r>
              <a:rPr lang="en-US" dirty="0" smtClean="0">
                <a:latin typeface="Arial" pitchFamily="34" charset="0"/>
                <a:cs typeface="Arial" pitchFamily="34" charset="0"/>
              </a:rPr>
              <a:t>Unit 2 – Lesson 2.1 Safety Setting</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a:t>
            </a:r>
            <a:r>
              <a:rPr lang="en-US" dirty="0" smtClean="0">
                <a:latin typeface="Arial" pitchFamily="34" charset="0"/>
                <a:cs typeface="Arial" pitchFamily="34" charset="0"/>
              </a:rPr>
              <a:t>2016</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smtClean="0"/>
              <a:t>First Aid</a:t>
            </a:r>
            <a:endParaRPr lang="en-US" dirty="0"/>
          </a:p>
        </p:txBody>
      </p:sp>
      <p:sp>
        <p:nvSpPr>
          <p:cNvPr id="7" name="Date Placeholder 6"/>
          <p:cNvSpPr>
            <a:spLocks noGrp="1"/>
          </p:cNvSpPr>
          <p:nvPr>
            <p:ph type="dt" idx="13"/>
          </p:nvPr>
        </p:nvSpPr>
        <p:spPr/>
        <p:txBody>
          <a:bodyPr/>
          <a:lstStyle/>
          <a:p>
            <a:r>
              <a:rPr lang="en-US" smtClean="0">
                <a:latin typeface="Arial" pitchFamily="34" charset="0"/>
                <a:cs typeface="Arial" pitchFamily="34" charset="0"/>
              </a:rPr>
              <a:t>Agriculture Power and Technology    Unit 2 – Lesson 2.1 Safety Setting</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a:t>
            </a:r>
            <a:r>
              <a:rPr lang="en-US" baseline="0" dirty="0" smtClean="0"/>
              <a:t> Aid is not a professional medical treatment. It is a first response before professional help arrives.</a:t>
            </a:r>
            <a:endParaRPr lang="en-US" dirty="0"/>
          </a:p>
        </p:txBody>
      </p:sp>
      <p:sp>
        <p:nvSpPr>
          <p:cNvPr id="4" name="Header Placeholder 3"/>
          <p:cNvSpPr>
            <a:spLocks noGrp="1"/>
          </p:cNvSpPr>
          <p:nvPr>
            <p:ph type="hdr" sz="quarter" idx="10"/>
          </p:nvPr>
        </p:nvSpPr>
        <p:spPr/>
        <p:txBody>
          <a:bodyPr/>
          <a:lstStyle/>
          <a:p>
            <a:r>
              <a:rPr lang="en-US" smtClean="0"/>
              <a:t>First Aid</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Agriculture Power and Technology    Unit 2 – Lesson 2.1 Safety Setting</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a:t>
            </a:r>
            <a:r>
              <a:rPr lang="en-US" dirty="0" smtClean="0">
                <a:latin typeface="Arial" pitchFamily="34" charset="0"/>
                <a:cs typeface="Arial" pitchFamily="34" charset="0"/>
              </a:rPr>
              <a:t>2016</a:t>
            </a:r>
            <a:endParaRPr lang="en-US" dirty="0" smtClean="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3</a:t>
            </a:fld>
            <a:endParaRPr lang="en-US"/>
          </a:p>
        </p:txBody>
      </p:sp>
    </p:spTree>
    <p:extLst>
      <p:ext uri="{BB962C8B-B14F-4D97-AF65-F5344CB8AC3E}">
        <p14:creationId xmlns:p14="http://schemas.microsoft.com/office/powerpoint/2010/main" val="2092109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a:t>
            </a:r>
            <a:r>
              <a:rPr lang="en-US" baseline="0" dirty="0" smtClean="0"/>
              <a:t> an accident occurs, your supervisor needs to be notified and professional help requested.  You should never move the injured person. Moving the person may cause additional injuries. The situation and person need to be assessed before first aid is given.</a:t>
            </a:r>
            <a:endParaRPr lang="en-US" dirty="0"/>
          </a:p>
        </p:txBody>
      </p:sp>
      <p:sp>
        <p:nvSpPr>
          <p:cNvPr id="4" name="Header Placeholder 3"/>
          <p:cNvSpPr>
            <a:spLocks noGrp="1"/>
          </p:cNvSpPr>
          <p:nvPr>
            <p:ph type="hdr" sz="quarter" idx="10"/>
          </p:nvPr>
        </p:nvSpPr>
        <p:spPr/>
        <p:txBody>
          <a:bodyPr/>
          <a:lstStyle/>
          <a:p>
            <a:r>
              <a:rPr lang="en-US" smtClean="0"/>
              <a:t>First Aid</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Agriculture Power and Technology    Unit 2 – Lesson 2.1 Safety Setting</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a:t>
            </a:r>
            <a:r>
              <a:rPr lang="en-US" dirty="0" smtClean="0">
                <a:latin typeface="Arial" pitchFamily="34" charset="0"/>
                <a:cs typeface="Arial" pitchFamily="34" charset="0"/>
              </a:rPr>
              <a:t>2016</a:t>
            </a:r>
            <a:endParaRPr lang="en-US" dirty="0" smtClean="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4</a:t>
            </a:fld>
            <a:endParaRPr lang="en-US"/>
          </a:p>
        </p:txBody>
      </p:sp>
    </p:spTree>
    <p:extLst>
      <p:ext uri="{BB962C8B-B14F-4D97-AF65-F5344CB8AC3E}">
        <p14:creationId xmlns:p14="http://schemas.microsoft.com/office/powerpoint/2010/main" val="29715125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Before</a:t>
            </a:r>
            <a:r>
              <a:rPr lang="en-US" baseline="0" dirty="0" smtClean="0"/>
              <a:t> first aid is given, determine if the environment is safe for you to enter. If you are putting yourself at risk, wait for professional help to arrive.</a:t>
            </a:r>
            <a:endParaRPr lang="en-US" dirty="0"/>
          </a:p>
        </p:txBody>
      </p:sp>
      <p:sp>
        <p:nvSpPr>
          <p:cNvPr id="4" name="Header Placeholder 3"/>
          <p:cNvSpPr>
            <a:spLocks noGrp="1"/>
          </p:cNvSpPr>
          <p:nvPr>
            <p:ph type="hdr" sz="quarter" idx="10"/>
          </p:nvPr>
        </p:nvSpPr>
        <p:spPr/>
        <p:txBody>
          <a:bodyPr/>
          <a:lstStyle/>
          <a:p>
            <a:r>
              <a:rPr lang="en-US" smtClean="0"/>
              <a:t>First Aid</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Agriculture Power and Technology    Unit 2 – Lesson 2.1 Safety Setting</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a:t>
            </a:r>
            <a:r>
              <a:rPr lang="en-US" dirty="0" smtClean="0">
                <a:latin typeface="Arial" pitchFamily="34" charset="0"/>
                <a:cs typeface="Arial" pitchFamily="34" charset="0"/>
              </a:rPr>
              <a:t>2016</a:t>
            </a:r>
            <a:endParaRPr lang="en-US" dirty="0" smtClean="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5</a:t>
            </a:fld>
            <a:endParaRPr lang="en-US"/>
          </a:p>
        </p:txBody>
      </p:sp>
    </p:spTree>
    <p:extLst>
      <p:ext uri="{BB962C8B-B14F-4D97-AF65-F5344CB8AC3E}">
        <p14:creationId xmlns:p14="http://schemas.microsoft.com/office/powerpoint/2010/main" val="26825132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a:t>
            </a:r>
            <a:r>
              <a:rPr lang="en-US" baseline="0" dirty="0" smtClean="0"/>
              <a:t> the situation is safe to enter, assess the person for injuries.</a:t>
            </a:r>
            <a:endParaRPr lang="en-US" dirty="0"/>
          </a:p>
        </p:txBody>
      </p:sp>
      <p:sp>
        <p:nvSpPr>
          <p:cNvPr id="4" name="Header Placeholder 3"/>
          <p:cNvSpPr>
            <a:spLocks noGrp="1"/>
          </p:cNvSpPr>
          <p:nvPr>
            <p:ph type="hdr" sz="quarter" idx="10"/>
          </p:nvPr>
        </p:nvSpPr>
        <p:spPr/>
        <p:txBody>
          <a:bodyPr/>
          <a:lstStyle/>
          <a:p>
            <a:r>
              <a:rPr lang="en-US" smtClean="0"/>
              <a:t>First Aid</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Agriculture Power and Technology    Unit 2 – Lesson 2.1 Safety Setting</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a:t>
            </a:r>
            <a:r>
              <a:rPr lang="en-US" dirty="0" smtClean="0">
                <a:latin typeface="Arial" pitchFamily="34" charset="0"/>
                <a:cs typeface="Arial" pitchFamily="34" charset="0"/>
              </a:rPr>
              <a:t>2016</a:t>
            </a:r>
            <a:endParaRPr lang="en-US" dirty="0" smtClean="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6</a:t>
            </a:fld>
            <a:endParaRPr lang="en-US"/>
          </a:p>
        </p:txBody>
      </p:sp>
    </p:spTree>
    <p:extLst>
      <p:ext uri="{BB962C8B-B14F-4D97-AF65-F5344CB8AC3E}">
        <p14:creationId xmlns:p14="http://schemas.microsoft.com/office/powerpoint/2010/main" val="33524481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a:t>
            </a:r>
            <a:r>
              <a:rPr lang="en-US" baseline="0" dirty="0" smtClean="0"/>
              <a:t> the victim is unconscious, implied consent can be given. Implied consent is given when a victim is unresponsive and would consent if conscious. </a:t>
            </a:r>
            <a:r>
              <a:rPr lang="en-US" dirty="0" smtClean="0"/>
              <a:t>You should only perform</a:t>
            </a:r>
            <a:r>
              <a:rPr lang="en-US" baseline="0" dirty="0" smtClean="0"/>
              <a:t> first aid that you are trained in providing.</a:t>
            </a:r>
            <a:endParaRPr lang="en-US" dirty="0"/>
          </a:p>
        </p:txBody>
      </p:sp>
      <p:sp>
        <p:nvSpPr>
          <p:cNvPr id="4" name="Header Placeholder 3"/>
          <p:cNvSpPr>
            <a:spLocks noGrp="1"/>
          </p:cNvSpPr>
          <p:nvPr>
            <p:ph type="hdr" sz="quarter" idx="10"/>
          </p:nvPr>
        </p:nvSpPr>
        <p:spPr/>
        <p:txBody>
          <a:bodyPr/>
          <a:lstStyle/>
          <a:p>
            <a:r>
              <a:rPr lang="en-US" smtClean="0"/>
              <a:t>First Aid</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Agriculture Power and Technology    Unit 2 – Lesson 2.1 Safety Setting</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a:t>
            </a:r>
            <a:r>
              <a:rPr lang="en-US" dirty="0" smtClean="0">
                <a:latin typeface="Arial" pitchFamily="34" charset="0"/>
                <a:cs typeface="Arial" pitchFamily="34" charset="0"/>
              </a:rPr>
              <a:t>2016</a:t>
            </a:r>
            <a:endParaRPr lang="en-US" dirty="0" smtClean="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7</a:t>
            </a:fld>
            <a:endParaRPr lang="en-US"/>
          </a:p>
        </p:txBody>
      </p:sp>
    </p:spTree>
    <p:extLst>
      <p:ext uri="{BB962C8B-B14F-4D97-AF65-F5344CB8AC3E}">
        <p14:creationId xmlns:p14="http://schemas.microsoft.com/office/powerpoint/2010/main" val="18806006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Assess</a:t>
            </a:r>
            <a:r>
              <a:rPr lang="en-US" baseline="0" dirty="0" smtClean="0"/>
              <a:t> your setting to determine what would be the most common potential injuries that you should be prepared for.</a:t>
            </a:r>
            <a:endParaRPr lang="en-US" dirty="0"/>
          </a:p>
        </p:txBody>
      </p:sp>
      <p:sp>
        <p:nvSpPr>
          <p:cNvPr id="4" name="Header Placeholder 3"/>
          <p:cNvSpPr>
            <a:spLocks noGrp="1"/>
          </p:cNvSpPr>
          <p:nvPr>
            <p:ph type="hdr" sz="quarter" idx="10"/>
          </p:nvPr>
        </p:nvSpPr>
        <p:spPr/>
        <p:txBody>
          <a:bodyPr/>
          <a:lstStyle/>
          <a:p>
            <a:r>
              <a:rPr lang="en-US" smtClean="0"/>
              <a:t>First Aid</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Agriculture Power and Technology    Unit 2 – Lesson 2.1 Safety Setting</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a:t>
            </a:r>
            <a:r>
              <a:rPr lang="en-US" dirty="0" smtClean="0">
                <a:latin typeface="Arial" pitchFamily="34" charset="0"/>
                <a:cs typeface="Arial" pitchFamily="34" charset="0"/>
              </a:rPr>
              <a:t>2016</a:t>
            </a:r>
            <a:endParaRPr lang="en-US" dirty="0" smtClean="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8</a:t>
            </a:fld>
            <a:endParaRPr lang="en-US"/>
          </a:p>
        </p:txBody>
      </p:sp>
    </p:spTree>
    <p:extLst>
      <p:ext uri="{BB962C8B-B14F-4D97-AF65-F5344CB8AC3E}">
        <p14:creationId xmlns:p14="http://schemas.microsoft.com/office/powerpoint/2010/main" val="34149039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9</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a:t>
            </a:r>
            <a:r>
              <a:rPr lang="en-US" smtClean="0">
                <a:latin typeface="Arial" pitchFamily="34" charset="0"/>
                <a:cs typeface="Arial" pitchFamily="34" charset="0"/>
              </a:rPr>
              <a:t>2016</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smtClean="0"/>
              <a:t>First Aid</a:t>
            </a:r>
            <a:endParaRPr lang="en-US" dirty="0"/>
          </a:p>
        </p:txBody>
      </p:sp>
      <p:sp>
        <p:nvSpPr>
          <p:cNvPr id="7" name="Date Placeholder 6"/>
          <p:cNvSpPr>
            <a:spLocks noGrp="1"/>
          </p:cNvSpPr>
          <p:nvPr>
            <p:ph type="dt" idx="13"/>
          </p:nvPr>
        </p:nvSpPr>
        <p:spPr/>
        <p:txBody>
          <a:bodyPr/>
          <a:lstStyle/>
          <a:p>
            <a:r>
              <a:rPr lang="en-US" smtClean="0">
                <a:latin typeface="Arial" pitchFamily="34" charset="0"/>
                <a:cs typeface="Arial" pitchFamily="34" charset="0"/>
              </a:rPr>
              <a:t>Agriculture Power and Technology    Unit 2 – Lesson 2.1 Safety Setting</a:t>
            </a:r>
            <a:endParaRPr lang="en-US" dirty="0"/>
          </a:p>
        </p:txBody>
      </p:sp>
    </p:spTree>
    <p:extLst>
      <p:ext uri="{BB962C8B-B14F-4D97-AF65-F5344CB8AC3E}">
        <p14:creationId xmlns:p14="http://schemas.microsoft.com/office/powerpoint/2010/main" val="3364366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FF0505"/>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Agricultural Power and Technology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FF0505"/>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hyperlink" Target="http://www.mayoclinic.org/first-aid"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FF0505"/>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Agricultural Power and Technology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First Aid</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Unit 2 – Lesson </a:t>
            </a:r>
            <a:r>
              <a:rPr lang="en-US" sz="3200" kern="0" noProof="0" dirty="0" smtClean="0">
                <a:solidFill>
                  <a:sysClr val="windowText" lastClr="000000"/>
                </a:solidFill>
                <a:latin typeface="Arial" pitchFamily="34" charset="0"/>
                <a:cs typeface="Arial" pitchFamily="34" charset="0"/>
              </a:rPr>
              <a:t>2</a:t>
            </a:r>
            <a:r>
              <a:rPr lang="en-US" sz="3200" kern="0" dirty="0" smtClean="0">
                <a:solidFill>
                  <a:sysClr val="windowText" lastClr="000000"/>
                </a:solidFill>
                <a:latin typeface="Arial" pitchFamily="34" charset="0"/>
                <a:cs typeface="Arial" pitchFamily="34" charset="0"/>
              </a:rPr>
              <a:t>.1 Safety Setting</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29337668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First Aid</a:t>
            </a:r>
            <a:endParaRPr lang="en-US" dirty="0"/>
          </a:p>
        </p:txBody>
      </p:sp>
      <p:sp>
        <p:nvSpPr>
          <p:cNvPr id="3" name="Content Placeholder 2"/>
          <p:cNvSpPr>
            <a:spLocks noGrp="1"/>
          </p:cNvSpPr>
          <p:nvPr>
            <p:ph idx="1"/>
          </p:nvPr>
        </p:nvSpPr>
        <p:spPr>
          <a:xfrm>
            <a:off x="457200" y="1770776"/>
            <a:ext cx="4648200" cy="4409306"/>
          </a:xfrm>
        </p:spPr>
        <p:txBody>
          <a:bodyPr/>
          <a:lstStyle/>
          <a:p>
            <a:r>
              <a:rPr lang="en-US" dirty="0" smtClean="0"/>
              <a:t>Provide immediate medical help for the victim before professional help arrives.</a:t>
            </a:r>
          </a:p>
          <a:p>
            <a:r>
              <a:rPr lang="en-US" dirty="0" smtClean="0"/>
              <a:t>Basic procedures that could save a persons life.</a:t>
            </a:r>
          </a:p>
        </p:txBody>
      </p:sp>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3600" y="2438400"/>
            <a:ext cx="2289048" cy="2349850"/>
          </a:xfrm>
          <a:prstGeom prst="rect">
            <a:avLst/>
          </a:prstGeom>
        </p:spPr>
      </p:pic>
    </p:spTree>
    <p:extLst>
      <p:ext uri="{BB962C8B-B14F-4D97-AF65-F5344CB8AC3E}">
        <p14:creationId xmlns:p14="http://schemas.microsoft.com/office/powerpoint/2010/main" val="3540303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Steps before Professionals Arrive</a:t>
            </a:r>
            <a:endParaRPr lang="en-US" dirty="0"/>
          </a:p>
        </p:txBody>
      </p:sp>
      <p:sp>
        <p:nvSpPr>
          <p:cNvPr id="3" name="Content Placeholder 2"/>
          <p:cNvSpPr>
            <a:spLocks noGrp="1"/>
          </p:cNvSpPr>
          <p:nvPr>
            <p:ph sz="half" idx="1"/>
          </p:nvPr>
        </p:nvSpPr>
        <p:spPr>
          <a:xfrm>
            <a:off x="457200" y="1828800"/>
            <a:ext cx="5410200" cy="4525963"/>
          </a:xfrm>
        </p:spPr>
        <p:txBody>
          <a:bodyPr>
            <a:normAutofit lnSpcReduction="10000"/>
          </a:bodyPr>
          <a:lstStyle/>
          <a:p>
            <a:r>
              <a:rPr lang="en-US" dirty="0" smtClean="0"/>
              <a:t>Remain </a:t>
            </a:r>
            <a:r>
              <a:rPr lang="en-US" dirty="0"/>
              <a:t>c</a:t>
            </a:r>
            <a:r>
              <a:rPr lang="en-US" dirty="0" smtClean="0"/>
              <a:t>alm.</a:t>
            </a:r>
          </a:p>
          <a:p>
            <a:r>
              <a:rPr lang="en-US" dirty="0" smtClean="0"/>
              <a:t>Inform your instructor.</a:t>
            </a:r>
          </a:p>
          <a:p>
            <a:r>
              <a:rPr lang="en-US" dirty="0" smtClean="0"/>
              <a:t>Call 911 if injury is serious.</a:t>
            </a:r>
          </a:p>
          <a:p>
            <a:r>
              <a:rPr lang="en-US" dirty="0" smtClean="0"/>
              <a:t>Never move the injured </a:t>
            </a:r>
            <a:r>
              <a:rPr lang="en-US" dirty="0"/>
              <a:t>person.</a:t>
            </a:r>
            <a:endParaRPr lang="en-US" dirty="0" smtClean="0"/>
          </a:p>
          <a:p>
            <a:r>
              <a:rPr lang="en-US" dirty="0" smtClean="0"/>
              <a:t>Assess the situation.</a:t>
            </a:r>
          </a:p>
          <a:p>
            <a:r>
              <a:rPr lang="en-US" dirty="0" smtClean="0"/>
              <a:t>Assess the person.</a:t>
            </a:r>
          </a:p>
          <a:p>
            <a:r>
              <a:rPr lang="en-US" dirty="0" smtClean="0"/>
              <a:t>Perform first aid.</a:t>
            </a:r>
          </a:p>
          <a:p>
            <a:pPr lvl="1"/>
            <a:r>
              <a:rPr lang="en-US" dirty="0" smtClean="0"/>
              <a:t>Only for injuries you have been trained to treat.</a:t>
            </a:r>
          </a:p>
        </p:txBody>
      </p:sp>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867400" y="2667000"/>
            <a:ext cx="1740256" cy="2850150"/>
          </a:xfrm>
        </p:spPr>
      </p:pic>
      <p:sp>
        <p:nvSpPr>
          <p:cNvPr id="5" name="Slide Number Placeholder 4"/>
          <p:cNvSpPr>
            <a:spLocks noGrp="1"/>
          </p:cNvSpPr>
          <p:nvPr>
            <p:ph type="sldNum" sz="quarter" idx="12"/>
          </p:nvPr>
        </p:nvSpPr>
        <p:spPr/>
        <p:txBody>
          <a:bodyPr/>
          <a:lstStyle/>
          <a:p>
            <a:fld id="{4B98D9DB-9F03-49E4-BBAA-20DA05506B06}" type="slidenum">
              <a:rPr lang="en-US" smtClean="0"/>
              <a:t>4</a:t>
            </a:fld>
            <a:endParaRPr lang="en-US"/>
          </a:p>
        </p:txBody>
      </p:sp>
    </p:spTree>
    <p:extLst>
      <p:ext uri="{BB962C8B-B14F-4D97-AF65-F5344CB8AC3E}">
        <p14:creationId xmlns:p14="http://schemas.microsoft.com/office/powerpoint/2010/main" val="18244988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 the Situation</a:t>
            </a:r>
            <a:endParaRPr lang="en-US" dirty="0"/>
          </a:p>
        </p:txBody>
      </p:sp>
      <p:sp>
        <p:nvSpPr>
          <p:cNvPr id="3" name="Content Placeholder 2"/>
          <p:cNvSpPr>
            <a:spLocks noGrp="1"/>
          </p:cNvSpPr>
          <p:nvPr>
            <p:ph sz="half" idx="1"/>
          </p:nvPr>
        </p:nvSpPr>
        <p:spPr>
          <a:xfrm>
            <a:off x="457200" y="2209800"/>
            <a:ext cx="4838700" cy="4144963"/>
          </a:xfrm>
        </p:spPr>
        <p:txBody>
          <a:bodyPr>
            <a:normAutofit/>
          </a:bodyPr>
          <a:lstStyle/>
          <a:p>
            <a:r>
              <a:rPr lang="en-US" sz="3200" dirty="0" smtClean="0"/>
              <a:t>Is it safe?</a:t>
            </a:r>
          </a:p>
          <a:p>
            <a:r>
              <a:rPr lang="en-US" sz="3200" dirty="0" smtClean="0"/>
              <a:t>Do not assist the victim if you are at risk.</a:t>
            </a:r>
          </a:p>
          <a:p>
            <a:r>
              <a:rPr lang="en-US" sz="3200" dirty="0" smtClean="0"/>
              <a:t>Get professional medical assistance immediately.</a:t>
            </a:r>
            <a:endParaRPr lang="en-US" sz="3200" dirty="0"/>
          </a:p>
        </p:txBody>
      </p:sp>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295900" y="2667000"/>
            <a:ext cx="2743200" cy="2743200"/>
          </a:xfrm>
        </p:spPr>
      </p:pic>
      <p:sp>
        <p:nvSpPr>
          <p:cNvPr id="5" name="Slide Number Placeholder 4"/>
          <p:cNvSpPr>
            <a:spLocks noGrp="1"/>
          </p:cNvSpPr>
          <p:nvPr>
            <p:ph type="sldNum" sz="quarter" idx="12"/>
          </p:nvPr>
        </p:nvSpPr>
        <p:spPr/>
        <p:txBody>
          <a:bodyPr/>
          <a:lstStyle/>
          <a:p>
            <a:fld id="{4B98D9DB-9F03-49E4-BBAA-20DA05506B06}" type="slidenum">
              <a:rPr lang="en-US" smtClean="0"/>
              <a:t>5</a:t>
            </a:fld>
            <a:endParaRPr lang="en-US"/>
          </a:p>
        </p:txBody>
      </p:sp>
    </p:spTree>
    <p:extLst>
      <p:ext uri="{BB962C8B-B14F-4D97-AF65-F5344CB8AC3E}">
        <p14:creationId xmlns:p14="http://schemas.microsoft.com/office/powerpoint/2010/main" val="16331475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 the Person</a:t>
            </a:r>
            <a:endParaRPr lang="en-US" dirty="0"/>
          </a:p>
        </p:txBody>
      </p:sp>
      <p:sp>
        <p:nvSpPr>
          <p:cNvPr id="3" name="Content Placeholder 2"/>
          <p:cNvSpPr>
            <a:spLocks noGrp="1"/>
          </p:cNvSpPr>
          <p:nvPr>
            <p:ph sz="half" idx="1"/>
          </p:nvPr>
        </p:nvSpPr>
        <p:spPr>
          <a:xfrm>
            <a:off x="457199" y="1828800"/>
            <a:ext cx="5241039" cy="4525963"/>
          </a:xfrm>
        </p:spPr>
        <p:txBody>
          <a:bodyPr>
            <a:normAutofit/>
          </a:bodyPr>
          <a:lstStyle/>
          <a:p>
            <a:r>
              <a:rPr lang="en-US" dirty="0" smtClean="0"/>
              <a:t>Keep the person as safe as possible.</a:t>
            </a:r>
          </a:p>
          <a:p>
            <a:r>
              <a:rPr lang="en-US" dirty="0" smtClean="0"/>
              <a:t>Check for the ABC’s.</a:t>
            </a:r>
          </a:p>
          <a:p>
            <a:pPr lvl="1"/>
            <a:r>
              <a:rPr lang="en-US" dirty="0" smtClean="0"/>
              <a:t>Airway open</a:t>
            </a:r>
          </a:p>
          <a:p>
            <a:pPr lvl="1"/>
            <a:r>
              <a:rPr lang="en-US" dirty="0" smtClean="0"/>
              <a:t>Breathing</a:t>
            </a:r>
          </a:p>
          <a:p>
            <a:pPr lvl="1"/>
            <a:r>
              <a:rPr lang="en-US" dirty="0" smtClean="0"/>
              <a:t>Circulation</a:t>
            </a:r>
          </a:p>
          <a:p>
            <a:r>
              <a:rPr lang="en-US" dirty="0" smtClean="0"/>
              <a:t>Ask the victim what injuries they are experiencing.</a:t>
            </a:r>
          </a:p>
          <a:p>
            <a:pPr lvl="1"/>
            <a:r>
              <a:rPr lang="en-US" dirty="0" smtClean="0"/>
              <a:t>If they are unresponsive, observe for signs of injury.</a:t>
            </a:r>
          </a:p>
          <a:p>
            <a:endParaRPr lang="en-US" dirty="0"/>
          </a:p>
        </p:txBody>
      </p:sp>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698239" y="3269964"/>
            <a:ext cx="2988561" cy="1643634"/>
          </a:xfrm>
        </p:spPr>
      </p:pic>
      <p:sp>
        <p:nvSpPr>
          <p:cNvPr id="5" name="Slide Number Placeholder 4"/>
          <p:cNvSpPr>
            <a:spLocks noGrp="1"/>
          </p:cNvSpPr>
          <p:nvPr>
            <p:ph type="sldNum" sz="quarter" idx="12"/>
          </p:nvPr>
        </p:nvSpPr>
        <p:spPr/>
        <p:txBody>
          <a:bodyPr/>
          <a:lstStyle/>
          <a:p>
            <a:fld id="{4B98D9DB-9F03-49E4-BBAA-20DA05506B06}" type="slidenum">
              <a:rPr lang="en-US" smtClean="0"/>
              <a:t>6</a:t>
            </a:fld>
            <a:endParaRPr lang="en-US"/>
          </a:p>
        </p:txBody>
      </p:sp>
    </p:spTree>
    <p:extLst>
      <p:ext uri="{BB962C8B-B14F-4D97-AF65-F5344CB8AC3E}">
        <p14:creationId xmlns:p14="http://schemas.microsoft.com/office/powerpoint/2010/main" val="27675807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When to Perform First Aid</a:t>
            </a:r>
            <a:endParaRPr lang="en-US" dirty="0"/>
          </a:p>
        </p:txBody>
      </p:sp>
      <p:sp>
        <p:nvSpPr>
          <p:cNvPr id="3" name="Content Placeholder 2"/>
          <p:cNvSpPr>
            <a:spLocks noGrp="1"/>
          </p:cNvSpPr>
          <p:nvPr>
            <p:ph sz="half" idx="1"/>
          </p:nvPr>
        </p:nvSpPr>
        <p:spPr>
          <a:xfrm>
            <a:off x="457200" y="1828800"/>
            <a:ext cx="8229600" cy="4525963"/>
          </a:xfrm>
        </p:spPr>
        <p:txBody>
          <a:bodyPr>
            <a:normAutofit/>
          </a:bodyPr>
          <a:lstStyle/>
          <a:p>
            <a:pPr marL="0" indent="0">
              <a:buNone/>
            </a:pPr>
            <a:r>
              <a:rPr lang="en-US" sz="3600" dirty="0" smtClean="0"/>
              <a:t>First Aid can be provided only when:</a:t>
            </a:r>
          </a:p>
          <a:p>
            <a:pPr marL="0" indent="0">
              <a:buNone/>
            </a:pPr>
            <a:endParaRPr lang="en-US" sz="2400" dirty="0" smtClean="0"/>
          </a:p>
          <a:p>
            <a:pPr marL="514350" indent="-514350">
              <a:buFont typeface="+mj-lt"/>
              <a:buAutoNum type="arabicPeriod"/>
            </a:pPr>
            <a:r>
              <a:rPr lang="en-US" sz="3200" dirty="0" smtClean="0"/>
              <a:t>The situation has been assessed.</a:t>
            </a:r>
          </a:p>
          <a:p>
            <a:pPr marL="514350" indent="-514350">
              <a:buFont typeface="+mj-lt"/>
              <a:buAutoNum type="arabicPeriod"/>
            </a:pPr>
            <a:r>
              <a:rPr lang="en-US" sz="3200" dirty="0" smtClean="0"/>
              <a:t>The person has been assessed.</a:t>
            </a:r>
          </a:p>
          <a:p>
            <a:pPr marL="514350" indent="-514350">
              <a:buFont typeface="+mj-lt"/>
              <a:buAutoNum type="arabicPeriod"/>
            </a:pPr>
            <a:r>
              <a:rPr lang="en-US" sz="3200" dirty="0" smtClean="0"/>
              <a:t>Consent has been given by the victim.</a:t>
            </a:r>
          </a:p>
          <a:p>
            <a:pPr marL="514350" indent="-514350">
              <a:buFont typeface="+mj-lt"/>
              <a:buAutoNum type="arabicPeriod"/>
            </a:pPr>
            <a:r>
              <a:rPr lang="en-US" sz="3200" dirty="0" smtClean="0"/>
              <a:t>You have been trained in the first aid you are providing.</a:t>
            </a:r>
            <a:endParaRPr lang="en-US" sz="3200" dirty="0"/>
          </a:p>
        </p:txBody>
      </p:sp>
      <p:sp>
        <p:nvSpPr>
          <p:cNvPr id="5" name="Slide Number Placeholder 4"/>
          <p:cNvSpPr>
            <a:spLocks noGrp="1"/>
          </p:cNvSpPr>
          <p:nvPr>
            <p:ph type="sldNum" sz="quarter" idx="12"/>
          </p:nvPr>
        </p:nvSpPr>
        <p:spPr/>
        <p:txBody>
          <a:bodyPr/>
          <a:lstStyle/>
          <a:p>
            <a:fld id="{4B98D9DB-9F03-49E4-BBAA-20DA05506B06}" type="slidenum">
              <a:rPr lang="en-US" smtClean="0"/>
              <a:t>7</a:t>
            </a:fld>
            <a:endParaRPr lang="en-US"/>
          </a:p>
        </p:txBody>
      </p:sp>
    </p:spTree>
    <p:extLst>
      <p:ext uri="{BB962C8B-B14F-4D97-AF65-F5344CB8AC3E}">
        <p14:creationId xmlns:p14="http://schemas.microsoft.com/office/powerpoint/2010/main" val="35098878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Potential Injuries</a:t>
            </a:r>
            <a:endParaRPr lang="en-US" dirty="0"/>
          </a:p>
        </p:txBody>
      </p:sp>
      <p:sp>
        <p:nvSpPr>
          <p:cNvPr id="3" name="Content Placeholder 2"/>
          <p:cNvSpPr>
            <a:spLocks noGrp="1"/>
          </p:cNvSpPr>
          <p:nvPr>
            <p:ph sz="half" idx="1"/>
          </p:nvPr>
        </p:nvSpPr>
        <p:spPr>
          <a:xfrm>
            <a:off x="457200" y="2043946"/>
            <a:ext cx="4038600" cy="4525963"/>
          </a:xfrm>
        </p:spPr>
        <p:txBody>
          <a:bodyPr>
            <a:normAutofit lnSpcReduction="10000"/>
          </a:bodyPr>
          <a:lstStyle/>
          <a:p>
            <a:r>
              <a:rPr lang="en-US" dirty="0" smtClean="0"/>
              <a:t>Electrical shock</a:t>
            </a:r>
          </a:p>
          <a:p>
            <a:r>
              <a:rPr lang="en-US" dirty="0" smtClean="0"/>
              <a:t>Bleeding</a:t>
            </a:r>
          </a:p>
          <a:p>
            <a:r>
              <a:rPr lang="en-US" dirty="0" smtClean="0"/>
              <a:t>Burns</a:t>
            </a:r>
          </a:p>
          <a:p>
            <a:r>
              <a:rPr lang="en-US" dirty="0" smtClean="0"/>
              <a:t>Choking</a:t>
            </a:r>
          </a:p>
          <a:p>
            <a:r>
              <a:rPr lang="en-US" dirty="0" smtClean="0"/>
              <a:t>Poisoning</a:t>
            </a:r>
          </a:p>
          <a:p>
            <a:r>
              <a:rPr lang="en-US" dirty="0" smtClean="0"/>
              <a:t>Head injury</a:t>
            </a:r>
          </a:p>
          <a:p>
            <a:r>
              <a:rPr lang="en-US" dirty="0" smtClean="0"/>
              <a:t>Broken </a:t>
            </a:r>
            <a:r>
              <a:rPr lang="en-US" dirty="0"/>
              <a:t>b</a:t>
            </a:r>
            <a:r>
              <a:rPr lang="en-US" dirty="0" smtClean="0"/>
              <a:t>ones</a:t>
            </a:r>
          </a:p>
          <a:p>
            <a:r>
              <a:rPr lang="en-US" dirty="0" smtClean="0"/>
              <a:t>Cuts and scrapes</a:t>
            </a:r>
          </a:p>
          <a:p>
            <a:r>
              <a:rPr lang="en-US" dirty="0" smtClean="0"/>
              <a:t>Puncture wounds</a:t>
            </a:r>
            <a:endParaRPr lang="en-US" dirty="0"/>
          </a:p>
        </p:txBody>
      </p:sp>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553200" y="2514600"/>
            <a:ext cx="1349343" cy="2901344"/>
          </a:xfrm>
        </p:spPr>
      </p:pic>
      <p:sp>
        <p:nvSpPr>
          <p:cNvPr id="5" name="Slide Number Placeholder 4"/>
          <p:cNvSpPr>
            <a:spLocks noGrp="1"/>
          </p:cNvSpPr>
          <p:nvPr>
            <p:ph type="sldNum" sz="quarter" idx="12"/>
          </p:nvPr>
        </p:nvSpPr>
        <p:spPr/>
        <p:txBody>
          <a:bodyPr/>
          <a:lstStyle/>
          <a:p>
            <a:fld id="{4B98D9DB-9F03-49E4-BBAA-20DA05506B06}" type="slidenum">
              <a:rPr lang="en-US" smtClean="0"/>
              <a:t>8</a:t>
            </a:fld>
            <a:endParaRPr lang="en-US"/>
          </a:p>
        </p:txBody>
      </p:sp>
    </p:spTree>
    <p:extLst>
      <p:ext uri="{BB962C8B-B14F-4D97-AF65-F5344CB8AC3E}">
        <p14:creationId xmlns:p14="http://schemas.microsoft.com/office/powerpoint/2010/main" val="15466279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References</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828800"/>
            <a:ext cx="8229600" cy="4351282"/>
          </a:xfrm>
        </p:spPr>
        <p:txBody>
          <a:bodyPr/>
          <a:lstStyle/>
          <a:p>
            <a:r>
              <a:rPr lang="en-US" dirty="0" err="1"/>
              <a:t>Koel</a:t>
            </a:r>
            <a:r>
              <a:rPr lang="en-US" dirty="0"/>
              <a:t>, L., &amp; Mazur, G. A. (2013). </a:t>
            </a:r>
            <a:r>
              <a:rPr lang="en-US" i="1" dirty="0"/>
              <a:t>Agricultural technical systems and mechanics</a:t>
            </a:r>
            <a:r>
              <a:rPr lang="en-US" dirty="0"/>
              <a:t>. Orland Park, IL: American Technical Publishers</a:t>
            </a:r>
            <a:r>
              <a:rPr lang="en-US" dirty="0" smtClean="0"/>
              <a:t>.</a:t>
            </a:r>
          </a:p>
          <a:p>
            <a:r>
              <a:rPr lang="en-US" dirty="0" smtClean="0"/>
              <a:t>Mayo Clinic. </a:t>
            </a:r>
            <a:r>
              <a:rPr lang="en-US" dirty="0"/>
              <a:t>(2014, January 1). </a:t>
            </a:r>
            <a:r>
              <a:rPr lang="en-US" i="1" dirty="0" smtClean="0"/>
              <a:t>First aid</a:t>
            </a:r>
            <a:r>
              <a:rPr lang="en-US" dirty="0" smtClean="0"/>
              <a:t>. Retrieved from </a:t>
            </a:r>
            <a:r>
              <a:rPr lang="en-US" dirty="0">
                <a:hlinkClick r:id="rId3"/>
              </a:rPr>
              <a:t>http://</a:t>
            </a:r>
            <a:r>
              <a:rPr lang="en-US" dirty="0" smtClean="0">
                <a:hlinkClick r:id="rId3"/>
              </a:rPr>
              <a:t>www.mayoclinic.org/first-aid</a:t>
            </a:r>
            <a:r>
              <a:rPr lang="en-US" dirty="0" smtClean="0"/>
              <a:t> </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9</a:t>
            </a:fld>
            <a:endParaRPr lang="en-US"/>
          </a:p>
        </p:txBody>
      </p:sp>
    </p:spTree>
    <p:extLst>
      <p:ext uri="{BB962C8B-B14F-4D97-AF65-F5344CB8AC3E}">
        <p14:creationId xmlns:p14="http://schemas.microsoft.com/office/powerpoint/2010/main" val="864845353"/>
      </p:ext>
    </p:extLst>
  </p:cSld>
  <p:clrMapOvr>
    <a:masterClrMapping/>
  </p:clrMapOvr>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EDE36327-EE29-49E3-B582-C6073B08BDCF}" vid="{F9AAE648-6E72-4095-938A-252C00B5A80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APT_PPT_Template</Template>
  <TotalTime>92</TotalTime>
  <Words>623</Words>
  <Application>Microsoft Office PowerPoint</Application>
  <PresentationFormat>On-screen Show (4:3)</PresentationFormat>
  <Paragraphs>98</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NRE_PowerPoint_Template</vt:lpstr>
      <vt:lpstr>PowerPoint Presentation</vt:lpstr>
      <vt:lpstr>First Aid</vt:lpstr>
      <vt:lpstr>First Aid</vt:lpstr>
      <vt:lpstr>Steps before Professionals Arrive</vt:lpstr>
      <vt:lpstr>Assess the Situation</vt:lpstr>
      <vt:lpstr>Assess the Person</vt:lpstr>
      <vt:lpstr>When to Perform First Aid</vt:lpstr>
      <vt:lpstr>Potential Injuries</vt:lpstr>
      <vt:lpstr>References</vt:lpstr>
    </vt:vector>
  </TitlesOfParts>
  <Manager>Dan Jansen</Manager>
  <Company>Curriculum for Agricultural Science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First Aid</dc:title>
  <dc:subject>APT - Lesson 2.1 Safety Setting</dc:subject>
  <dc:creator>Carl Aakre</dc:creator>
  <cp:lastModifiedBy>Carl Aakre</cp:lastModifiedBy>
  <cp:revision>22</cp:revision>
  <dcterms:created xsi:type="dcterms:W3CDTF">2014-07-29T21:45:02Z</dcterms:created>
  <dcterms:modified xsi:type="dcterms:W3CDTF">2015-10-07T19:25:16Z</dcterms:modified>
</cp:coreProperties>
</file>