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256" r:id="rId2"/>
    <p:sldId id="258" r:id="rId3"/>
    <p:sldId id="271" r:id="rId4"/>
    <p:sldId id="275" r:id="rId5"/>
    <p:sldId id="272" r:id="rId6"/>
    <p:sldId id="273" r:id="rId7"/>
    <p:sldId id="274" r:id="rId8"/>
    <p:sldId id="276" r:id="rId9"/>
    <p:sldId id="25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5"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69300" autoAdjust="0"/>
  </p:normalViewPr>
  <p:slideViewPr>
    <p:cSldViewPr>
      <p:cViewPr>
        <p:scale>
          <a:sx n="75" d="100"/>
          <a:sy n="75" d="100"/>
        </p:scale>
        <p:origin x="1260" y="-79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7" d="100"/>
          <a:sy n="57" d="100"/>
        </p:scale>
        <p:origin x="283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latin typeface="Arial" pitchFamily="34" charset="0"/>
                <a:cs typeface="Arial" pitchFamily="34" charset="0"/>
              </a:rPr>
              <a:t>Welding</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a:t>
            </a:r>
          </a:p>
          <a:p>
            <a:r>
              <a:rPr lang="en-US" dirty="0" smtClean="0">
                <a:latin typeface="Arial" pitchFamily="34" charset="0"/>
                <a:cs typeface="Arial" pitchFamily="34" charset="0"/>
              </a:rPr>
              <a:t>Unit 4 – Lesson 4.3 Fasten and Fuse</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Welding</a:t>
            </a:r>
            <a:endParaRPr lang="en-US" dirty="0"/>
          </a:p>
        </p:txBody>
      </p:sp>
      <p:sp>
        <p:nvSpPr>
          <p:cNvPr id="3" name="Date Placeholder 2"/>
          <p:cNvSpPr>
            <a:spLocks noGrp="1"/>
          </p:cNvSpPr>
          <p:nvPr>
            <p:ph type="dt" idx="1"/>
          </p:nvPr>
        </p:nvSpPr>
        <p:spPr>
          <a:xfrm>
            <a:off x="4114800" y="0"/>
            <a:ext cx="2741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Unit 4 – Lesson 4.3 Fasten and Fuse</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Welding</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    Unit 4 – Lesson 4.3 Fasten and Fuse</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Welding</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    Unit 4 – Lesson 4.3 Fasten and Fuse</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Welding fuses material together</a:t>
            </a:r>
            <a:r>
              <a:rPr lang="en-US" baseline="0" dirty="0" smtClean="0"/>
              <a:t> to form a strong permanent joint between material. It is most commonly used to fuse metals together, but is also applied to plastics.</a:t>
            </a:r>
            <a:endParaRPr lang="en-US" dirty="0"/>
          </a:p>
        </p:txBody>
      </p:sp>
      <p:sp>
        <p:nvSpPr>
          <p:cNvPr id="4" name="Header Placeholder 3"/>
          <p:cNvSpPr>
            <a:spLocks noGrp="1"/>
          </p:cNvSpPr>
          <p:nvPr>
            <p:ph type="hdr" sz="quarter" idx="10"/>
          </p:nvPr>
        </p:nvSpPr>
        <p:spPr/>
        <p:txBody>
          <a:bodyPr/>
          <a:lstStyle/>
          <a:p>
            <a:r>
              <a:rPr lang="en-US" smtClean="0"/>
              <a:t>Welding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4 – Lesson 4.3 Fasten and Fuse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Welding requires specialized personal</a:t>
            </a:r>
            <a:r>
              <a:rPr lang="en-US" baseline="0" dirty="0" smtClean="0"/>
              <a:t> protective equipment to protect the welder from high heat and intense light emitted during the welding process. Leather gloves and aprons are worn to protect the welder from heat. All skin must be covered and a shaded face shield worn to protect it from the intense infrared rays. Welding areas need to be well ventilated to protect the welder from toxic fumes and cooling buckets should be available to cool the welded metal.</a:t>
            </a:r>
            <a:endParaRPr lang="en-US" dirty="0"/>
          </a:p>
        </p:txBody>
      </p:sp>
      <p:sp>
        <p:nvSpPr>
          <p:cNvPr id="4" name="Header Placeholder 3"/>
          <p:cNvSpPr>
            <a:spLocks noGrp="1"/>
          </p:cNvSpPr>
          <p:nvPr>
            <p:ph type="hdr" sz="quarter" idx="10"/>
          </p:nvPr>
        </p:nvSpPr>
        <p:spPr/>
        <p:txBody>
          <a:bodyPr/>
          <a:lstStyle/>
          <a:p>
            <a:r>
              <a:rPr lang="en-US" smtClean="0"/>
              <a:t>Welding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4 – Lesson 4.3 Fasten and Fuse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1137344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Welding uses</a:t>
            </a:r>
            <a:r>
              <a:rPr lang="en-US" baseline="0" dirty="0" smtClean="0"/>
              <a:t> a source of heat to fuse the metal together. High electrical current or flammable mixture of gasses are used to create a high heat source that will melt the metal.</a:t>
            </a:r>
            <a:endParaRPr lang="en-US" dirty="0"/>
          </a:p>
        </p:txBody>
      </p:sp>
      <p:sp>
        <p:nvSpPr>
          <p:cNvPr id="4" name="Header Placeholder 3"/>
          <p:cNvSpPr>
            <a:spLocks noGrp="1"/>
          </p:cNvSpPr>
          <p:nvPr>
            <p:ph type="hdr" sz="quarter" idx="10"/>
          </p:nvPr>
        </p:nvSpPr>
        <p:spPr/>
        <p:txBody>
          <a:bodyPr/>
          <a:lstStyle/>
          <a:p>
            <a:r>
              <a:rPr lang="en-US" smtClean="0"/>
              <a:t>Welding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4 – Lesson 4.3 Fasten and Fuse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307006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Filler metal is added to the</a:t>
            </a:r>
            <a:r>
              <a:rPr lang="en-US" baseline="0" dirty="0" smtClean="0"/>
              <a:t> molten puddle to increase the strength of the weld and change the mechanical properties of the metal. Some welds need more strength where others need to be more ductile and able to bend. Some filler metals have a flux coating on them that produces a gas during the welding process to protect the weld from impurities. The flux will also form a coating on the weld called slag that protects the weld as it cools.</a:t>
            </a:r>
            <a:endParaRPr lang="en-US" dirty="0"/>
          </a:p>
        </p:txBody>
      </p:sp>
      <p:sp>
        <p:nvSpPr>
          <p:cNvPr id="4" name="Header Placeholder 3"/>
          <p:cNvSpPr>
            <a:spLocks noGrp="1"/>
          </p:cNvSpPr>
          <p:nvPr>
            <p:ph type="hdr" sz="quarter" idx="10"/>
          </p:nvPr>
        </p:nvSpPr>
        <p:spPr/>
        <p:txBody>
          <a:bodyPr/>
          <a:lstStyle/>
          <a:p>
            <a:r>
              <a:rPr lang="en-US" smtClean="0"/>
              <a:t>Welding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4 – Lesson 4.3 Fasten and Fuse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3268551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factors that will effect the quality of the weld. </a:t>
            </a:r>
            <a:r>
              <a:rPr lang="en-US" dirty="0" smtClean="0"/>
              <a:t>The angle</a:t>
            </a:r>
            <a:r>
              <a:rPr lang="en-US" baseline="0" dirty="0" smtClean="0"/>
              <a:t> of the filler metal and its distance from the base metal will affect the size and shape of the weld. The weld is also dependent upon the intensity of the heat and the movement of the heat source along the joint being welded.</a:t>
            </a:r>
            <a:endParaRPr lang="en-US" dirty="0"/>
          </a:p>
        </p:txBody>
      </p:sp>
      <p:sp>
        <p:nvSpPr>
          <p:cNvPr id="4" name="Header Placeholder 3"/>
          <p:cNvSpPr>
            <a:spLocks noGrp="1"/>
          </p:cNvSpPr>
          <p:nvPr>
            <p:ph type="hdr" sz="quarter" idx="10"/>
          </p:nvPr>
        </p:nvSpPr>
        <p:spPr/>
        <p:txBody>
          <a:bodyPr/>
          <a:lstStyle/>
          <a:p>
            <a:r>
              <a:rPr lang="en-US" smtClean="0"/>
              <a:t>Welding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4 – Lesson 4.3 Fasten and Fuse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2522158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the</a:t>
            </a:r>
            <a:r>
              <a:rPr lang="en-US" baseline="0" dirty="0" smtClean="0"/>
              <a:t> welding technique is incorrect, a defective weld will be produced. Welders are able to look at a weld and determine the cause of the defect. Poor technique and practice will cause welds to be porous and weak with no penetration.</a:t>
            </a:r>
            <a:endParaRPr lang="en-US" dirty="0"/>
          </a:p>
        </p:txBody>
      </p:sp>
      <p:sp>
        <p:nvSpPr>
          <p:cNvPr id="4" name="Header Placeholder 3"/>
          <p:cNvSpPr>
            <a:spLocks noGrp="1"/>
          </p:cNvSpPr>
          <p:nvPr>
            <p:ph type="hdr" sz="quarter" idx="10"/>
          </p:nvPr>
        </p:nvSpPr>
        <p:spPr/>
        <p:txBody>
          <a:bodyPr/>
          <a:lstStyle/>
          <a:p>
            <a:r>
              <a:rPr lang="en-US" smtClean="0"/>
              <a:t>Welding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4 – Lesson 4.3 Fasten and Fuse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2525029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9</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Welding</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    Unit 4 – Lesson 4.3 Fasten and Fuse</a:t>
            </a:r>
            <a:endParaRPr lang="en-US" dirty="0"/>
          </a:p>
        </p:txBody>
      </p:sp>
    </p:spTree>
    <p:extLst>
      <p:ext uri="{BB962C8B-B14F-4D97-AF65-F5344CB8AC3E}">
        <p14:creationId xmlns:p14="http://schemas.microsoft.com/office/powerpoint/2010/main" val="336436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smtClean="0">
                <a:ln>
                  <a:noFill/>
                </a:ln>
                <a:solidFill>
                  <a:sysClr val="windowText" lastClr="000000"/>
                </a:solidFill>
                <a:effectLst/>
                <a:uLnTx/>
                <a:uFillTx/>
                <a:latin typeface="Arial" pitchFamily="34" charset="0"/>
                <a:cs typeface="Arial" pitchFamily="34" charset="0"/>
              </a:rPr>
              <a:t>Welding</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4 – Lesson </a:t>
            </a:r>
            <a:r>
              <a:rPr lang="en-US" sz="3200" kern="0" noProof="0" dirty="0" smtClean="0">
                <a:solidFill>
                  <a:sysClr val="windowText" lastClr="000000"/>
                </a:solidFill>
                <a:latin typeface="Arial" pitchFamily="34" charset="0"/>
                <a:cs typeface="Arial" pitchFamily="34" charset="0"/>
              </a:rPr>
              <a:t>4.3</a:t>
            </a:r>
            <a:r>
              <a:rPr lang="en-US" sz="3200" kern="0" dirty="0" smtClean="0">
                <a:solidFill>
                  <a:sysClr val="windowText" lastClr="000000"/>
                </a:solidFill>
                <a:latin typeface="Arial" pitchFamily="34" charset="0"/>
                <a:cs typeface="Arial" pitchFamily="34" charset="0"/>
              </a:rPr>
              <a:t> Fasten and Fuse</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Welding?</a:t>
            </a:r>
            <a:endParaRPr lang="en-US" dirty="0"/>
          </a:p>
        </p:txBody>
      </p:sp>
      <p:sp>
        <p:nvSpPr>
          <p:cNvPr id="3" name="Content Placeholder 2"/>
          <p:cNvSpPr>
            <a:spLocks noGrp="1"/>
          </p:cNvSpPr>
          <p:nvPr>
            <p:ph idx="1"/>
          </p:nvPr>
        </p:nvSpPr>
        <p:spPr>
          <a:xfrm>
            <a:off x="457200" y="1770776"/>
            <a:ext cx="3657600" cy="4409306"/>
          </a:xfrm>
        </p:spPr>
        <p:txBody>
          <a:bodyPr>
            <a:normAutofit/>
          </a:bodyPr>
          <a:lstStyle/>
          <a:p>
            <a:r>
              <a:rPr lang="en-US" dirty="0"/>
              <a:t>P</a:t>
            </a:r>
            <a:r>
              <a:rPr lang="en-US" dirty="0" smtClean="0"/>
              <a:t>rocess </a:t>
            </a:r>
            <a:r>
              <a:rPr lang="en-US" dirty="0" smtClean="0"/>
              <a:t>of fusing metal together by melting </a:t>
            </a:r>
            <a:r>
              <a:rPr lang="en-US" dirty="0" smtClean="0"/>
              <a:t>material </a:t>
            </a:r>
            <a:r>
              <a:rPr lang="en-US" dirty="0" smtClean="0"/>
              <a:t>into a molten puddle using a heat source and </a:t>
            </a:r>
            <a:r>
              <a:rPr lang="en-US" dirty="0" smtClean="0"/>
              <a:t>filler </a:t>
            </a:r>
            <a:r>
              <a:rPr lang="en-US" dirty="0" smtClean="0"/>
              <a:t>material. </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5" name="Picture 3" descr="LEKSK1499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3850" y="1905000"/>
            <a:ext cx="4401124" cy="2895599"/>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96000" y="4819649"/>
            <a:ext cx="2743200" cy="307777"/>
          </a:xfrm>
          <a:prstGeom prst="rect">
            <a:avLst/>
          </a:prstGeom>
          <a:noFill/>
        </p:spPr>
        <p:txBody>
          <a:bodyPr wrap="square" rtlCol="0">
            <a:spAutoFit/>
          </a:bodyPr>
          <a:lstStyle/>
          <a:p>
            <a:r>
              <a:rPr lang="en-US" sz="1400" i="1" dirty="0" smtClean="0">
                <a:latin typeface="Arial" panose="020B0604020202020204" pitchFamily="34" charset="0"/>
                <a:cs typeface="Arial" panose="020B0604020202020204" pitchFamily="34" charset="0"/>
              </a:rPr>
              <a:t>The Lincoln Electric Company</a:t>
            </a:r>
            <a:endParaRPr lang="en-US" sz="14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03033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 Requirements</a:t>
            </a:r>
            <a:endParaRPr lang="en-US" dirty="0"/>
          </a:p>
        </p:txBody>
      </p:sp>
      <p:sp>
        <p:nvSpPr>
          <p:cNvPr id="3" name="Content Placeholder 2"/>
          <p:cNvSpPr>
            <a:spLocks noGrp="1"/>
          </p:cNvSpPr>
          <p:nvPr>
            <p:ph sz="half" idx="1"/>
          </p:nvPr>
        </p:nvSpPr>
        <p:spPr>
          <a:xfrm>
            <a:off x="3921808" y="1830387"/>
            <a:ext cx="4764992" cy="4525963"/>
          </a:xfrm>
        </p:spPr>
        <p:txBody>
          <a:bodyPr>
            <a:normAutofit/>
          </a:bodyPr>
          <a:lstStyle/>
          <a:p>
            <a:pPr marL="0" indent="0">
              <a:buNone/>
            </a:pPr>
            <a:r>
              <a:rPr lang="en-US" dirty="0" smtClean="0"/>
              <a:t>Welding requires </a:t>
            </a:r>
            <a:r>
              <a:rPr lang="en-US" dirty="0"/>
              <a:t>s</a:t>
            </a:r>
            <a:r>
              <a:rPr lang="en-US" dirty="0" smtClean="0"/>
              <a:t>pecialized PPE and equipment</a:t>
            </a:r>
          </a:p>
          <a:p>
            <a:pPr lvl="1">
              <a:buFont typeface="Arial" panose="020B0604020202020204" pitchFamily="34" charset="0"/>
              <a:buChar char="•"/>
            </a:pPr>
            <a:r>
              <a:rPr lang="en-US" sz="2800" dirty="0" smtClean="0"/>
              <a:t>Leather gloves</a:t>
            </a:r>
          </a:p>
          <a:p>
            <a:pPr lvl="1">
              <a:buFont typeface="Arial" panose="020B0604020202020204" pitchFamily="34" charset="0"/>
              <a:buChar char="•"/>
            </a:pPr>
            <a:r>
              <a:rPr lang="en-US" sz="2800" dirty="0" smtClean="0"/>
              <a:t>Welding helmets</a:t>
            </a:r>
          </a:p>
          <a:p>
            <a:pPr lvl="1">
              <a:buFont typeface="Arial" panose="020B0604020202020204" pitchFamily="34" charset="0"/>
              <a:buChar char="•"/>
            </a:pPr>
            <a:r>
              <a:rPr lang="en-US" sz="2800" dirty="0"/>
              <a:t>Leather a</a:t>
            </a:r>
            <a:r>
              <a:rPr lang="en-US" sz="2800" dirty="0" smtClean="0"/>
              <a:t>prons</a:t>
            </a:r>
            <a:endParaRPr lang="en-US" sz="2800" dirty="0"/>
          </a:p>
          <a:p>
            <a:pPr lvl="1">
              <a:buFont typeface="Arial" panose="020B0604020202020204" pitchFamily="34" charset="0"/>
              <a:buChar char="•"/>
            </a:pPr>
            <a:r>
              <a:rPr lang="en-US" sz="2800" dirty="0"/>
              <a:t>Ventilation</a:t>
            </a:r>
          </a:p>
          <a:p>
            <a:pPr lvl="1">
              <a:buFont typeface="Arial" panose="020B0604020202020204" pitchFamily="34" charset="0"/>
              <a:buChar char="•"/>
            </a:pPr>
            <a:r>
              <a:rPr lang="en-US" sz="2800" dirty="0"/>
              <a:t>Welding </a:t>
            </a:r>
            <a:r>
              <a:rPr lang="en-US" sz="2800" dirty="0" smtClean="0"/>
              <a:t>curtains</a:t>
            </a:r>
            <a:endParaRPr lang="en-US" sz="2800" dirty="0"/>
          </a:p>
          <a:p>
            <a:pPr lvl="1">
              <a:buFont typeface="Arial" panose="020B0604020202020204" pitchFamily="34" charset="0"/>
              <a:buChar char="•"/>
            </a:pPr>
            <a:r>
              <a:rPr lang="en-US" sz="2800" dirty="0"/>
              <a:t>Cooling </a:t>
            </a:r>
            <a:r>
              <a:rPr lang="en-US" sz="2800" dirty="0" smtClean="0"/>
              <a:t>buckets</a:t>
            </a:r>
            <a:endParaRPr lang="en-US" sz="2800" dirty="0"/>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50" y="1963639"/>
            <a:ext cx="3483658" cy="4269503"/>
          </a:xfrm>
          <a:prstGeom prst="rect">
            <a:avLst/>
          </a:prstGeom>
        </p:spPr>
      </p:pic>
      <p:sp>
        <p:nvSpPr>
          <p:cNvPr id="8" name="TextBox 7"/>
          <p:cNvSpPr txBox="1"/>
          <p:nvPr/>
        </p:nvSpPr>
        <p:spPr>
          <a:xfrm>
            <a:off x="457200" y="6079253"/>
            <a:ext cx="2743200" cy="307777"/>
          </a:xfrm>
          <a:prstGeom prst="rect">
            <a:avLst/>
          </a:prstGeom>
          <a:noFill/>
        </p:spPr>
        <p:txBody>
          <a:bodyPr wrap="square" rtlCol="0">
            <a:spAutoFit/>
          </a:bodyPr>
          <a:lstStyle/>
          <a:p>
            <a:r>
              <a:rPr lang="en-US" sz="1400" i="1" dirty="0" smtClean="0">
                <a:latin typeface="Arial" panose="020B0604020202020204" pitchFamily="34" charset="0"/>
                <a:cs typeface="Arial" panose="020B0604020202020204" pitchFamily="34" charset="0"/>
              </a:rPr>
              <a:t>The Lincoln Electric Company</a:t>
            </a:r>
            <a:endParaRPr lang="en-US" sz="14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38319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Heat Sources</a:t>
            </a:r>
            <a:endParaRPr lang="en-US" dirty="0"/>
          </a:p>
        </p:txBody>
      </p:sp>
      <p:sp>
        <p:nvSpPr>
          <p:cNvPr id="3" name="Content Placeholder 2"/>
          <p:cNvSpPr>
            <a:spLocks noGrp="1"/>
          </p:cNvSpPr>
          <p:nvPr>
            <p:ph idx="1"/>
          </p:nvPr>
        </p:nvSpPr>
        <p:spPr>
          <a:xfrm>
            <a:off x="457200" y="1770776"/>
            <a:ext cx="4343400" cy="4409306"/>
          </a:xfrm>
        </p:spPr>
        <p:txBody>
          <a:bodyPr>
            <a:normAutofit fontScale="92500" lnSpcReduction="10000"/>
          </a:bodyPr>
          <a:lstStyle/>
          <a:p>
            <a:r>
              <a:rPr lang="en-US" dirty="0" smtClean="0"/>
              <a:t>Electrical</a:t>
            </a:r>
          </a:p>
          <a:p>
            <a:pPr lvl="1"/>
            <a:r>
              <a:rPr lang="en-US" dirty="0" smtClean="0"/>
              <a:t>Electricity arcs on metal producing a high concentration of heat which melts the metal.</a:t>
            </a:r>
          </a:p>
          <a:p>
            <a:r>
              <a:rPr lang="en-US" dirty="0" smtClean="0"/>
              <a:t>Gas</a:t>
            </a:r>
          </a:p>
          <a:p>
            <a:pPr lvl="1"/>
            <a:r>
              <a:rPr lang="en-US" dirty="0" smtClean="0"/>
              <a:t>Flammable mixture of gases produces a flame with a high temperature capable of melting metal.</a:t>
            </a:r>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0539" y="1975662"/>
            <a:ext cx="3305321" cy="4204420"/>
          </a:xfrm>
          <a:prstGeom prst="rect">
            <a:avLst/>
          </a:prstGeom>
        </p:spPr>
      </p:pic>
      <p:sp>
        <p:nvSpPr>
          <p:cNvPr id="6" name="TextBox 5"/>
          <p:cNvSpPr txBox="1"/>
          <p:nvPr/>
        </p:nvSpPr>
        <p:spPr>
          <a:xfrm>
            <a:off x="5943600" y="5806551"/>
            <a:ext cx="2743200" cy="307777"/>
          </a:xfrm>
          <a:prstGeom prst="rect">
            <a:avLst/>
          </a:prstGeom>
          <a:noFill/>
        </p:spPr>
        <p:txBody>
          <a:bodyPr wrap="square" rtlCol="0">
            <a:spAutoFit/>
          </a:bodyPr>
          <a:lstStyle/>
          <a:p>
            <a:r>
              <a:rPr lang="en-US" sz="1400" i="1" dirty="0" smtClean="0">
                <a:latin typeface="Arial" panose="020B0604020202020204" pitchFamily="34" charset="0"/>
                <a:cs typeface="Arial" panose="020B0604020202020204" pitchFamily="34" charset="0"/>
              </a:rPr>
              <a:t>The Lincoln Electric Company</a:t>
            </a:r>
            <a:endParaRPr lang="en-US" sz="14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8995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Filler Metal</a:t>
            </a:r>
            <a:endParaRPr lang="en-US" dirty="0"/>
          </a:p>
        </p:txBody>
      </p:sp>
      <p:sp>
        <p:nvSpPr>
          <p:cNvPr id="3" name="Content Placeholder 2"/>
          <p:cNvSpPr>
            <a:spLocks noGrp="1"/>
          </p:cNvSpPr>
          <p:nvPr>
            <p:ph sz="half" idx="1"/>
          </p:nvPr>
        </p:nvSpPr>
        <p:spPr>
          <a:xfrm>
            <a:off x="4800600" y="1830387"/>
            <a:ext cx="4038600" cy="4525963"/>
          </a:xfrm>
        </p:spPr>
        <p:txBody>
          <a:bodyPr>
            <a:normAutofit/>
          </a:bodyPr>
          <a:lstStyle/>
          <a:p>
            <a:r>
              <a:rPr lang="en-US" dirty="0"/>
              <a:t>Filler metal is added to the molten puddle to change the mechanical properties of the weld.</a:t>
            </a:r>
          </a:p>
          <a:p>
            <a:r>
              <a:rPr lang="en-US" dirty="0" smtClean="0"/>
              <a:t>Filler metals vary based upon the type of welding.</a:t>
            </a:r>
          </a:p>
        </p:txBody>
      </p:sp>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
        <p:nvSpPr>
          <p:cNvPr id="6" name="TextBox 5"/>
          <p:cNvSpPr txBox="1"/>
          <p:nvPr/>
        </p:nvSpPr>
        <p:spPr>
          <a:xfrm>
            <a:off x="1600200" y="5244811"/>
            <a:ext cx="2743200" cy="307777"/>
          </a:xfrm>
          <a:prstGeom prst="rect">
            <a:avLst/>
          </a:prstGeom>
          <a:noFill/>
        </p:spPr>
        <p:txBody>
          <a:bodyPr wrap="square" rtlCol="0">
            <a:spAutoFit/>
          </a:bodyPr>
          <a:lstStyle/>
          <a:p>
            <a:r>
              <a:rPr lang="en-US" sz="1400" i="1" dirty="0" smtClean="0">
                <a:latin typeface="Arial" panose="020B0604020202020204" pitchFamily="34" charset="0"/>
                <a:cs typeface="Arial" panose="020B0604020202020204" pitchFamily="34" charset="0"/>
              </a:rPr>
              <a:t>The Lincoln Electric Company</a:t>
            </a:r>
            <a:endParaRPr lang="en-US" sz="1400" i="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rotWithShape="1">
          <a:blip r:embed="rId3"/>
          <a:srcRect l="36874" t="21547" r="9712" b="9359"/>
          <a:stretch/>
        </p:blipFill>
        <p:spPr>
          <a:xfrm>
            <a:off x="514350" y="2024784"/>
            <a:ext cx="4305300" cy="3131127"/>
          </a:xfrm>
          <a:prstGeom prst="rect">
            <a:avLst/>
          </a:prstGeom>
        </p:spPr>
      </p:pic>
    </p:spTree>
    <p:extLst>
      <p:ext uri="{BB962C8B-B14F-4D97-AF65-F5344CB8AC3E}">
        <p14:creationId xmlns:p14="http://schemas.microsoft.com/office/powerpoint/2010/main" val="4001827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Welding Technique</a:t>
            </a:r>
            <a:endParaRPr lang="en-US" dirty="0"/>
          </a:p>
        </p:txBody>
      </p:sp>
      <p:sp>
        <p:nvSpPr>
          <p:cNvPr id="3" name="Content Placeholder 2"/>
          <p:cNvSpPr>
            <a:spLocks noGrp="1"/>
          </p:cNvSpPr>
          <p:nvPr>
            <p:ph sz="half" idx="1"/>
          </p:nvPr>
        </p:nvSpPr>
        <p:spPr/>
        <p:txBody>
          <a:bodyPr>
            <a:normAutofit fontScale="92500" lnSpcReduction="10000"/>
          </a:bodyPr>
          <a:lstStyle/>
          <a:p>
            <a:pPr marL="0" indent="0">
              <a:buNone/>
            </a:pPr>
            <a:r>
              <a:rPr lang="en-US" dirty="0" smtClean="0"/>
              <a:t>Each </a:t>
            </a:r>
            <a:r>
              <a:rPr lang="en-US" dirty="0" smtClean="0"/>
              <a:t>welding process </a:t>
            </a:r>
            <a:r>
              <a:rPr lang="en-US" dirty="0" smtClean="0"/>
              <a:t>requires </a:t>
            </a:r>
            <a:r>
              <a:rPr lang="en-US" dirty="0" smtClean="0"/>
              <a:t>special technique.</a:t>
            </a:r>
          </a:p>
          <a:p>
            <a:pPr marL="0" indent="0">
              <a:buNone/>
            </a:pPr>
            <a:r>
              <a:rPr lang="en-US" dirty="0"/>
              <a:t>M</a:t>
            </a:r>
            <a:r>
              <a:rPr lang="en-US" dirty="0" smtClean="0"/>
              <a:t>any </a:t>
            </a:r>
            <a:r>
              <a:rPr lang="en-US" dirty="0" smtClean="0"/>
              <a:t>factors </a:t>
            </a:r>
            <a:r>
              <a:rPr lang="en-US" dirty="0" smtClean="0"/>
              <a:t>influence weld </a:t>
            </a:r>
            <a:r>
              <a:rPr lang="en-US" dirty="0" smtClean="0"/>
              <a:t>quality.</a:t>
            </a:r>
          </a:p>
          <a:p>
            <a:r>
              <a:rPr lang="en-US" dirty="0" smtClean="0"/>
              <a:t>Movement of </a:t>
            </a:r>
            <a:r>
              <a:rPr lang="en-US" dirty="0" smtClean="0"/>
              <a:t>puddle</a:t>
            </a:r>
            <a:endParaRPr lang="en-US" dirty="0" smtClean="0"/>
          </a:p>
          <a:p>
            <a:r>
              <a:rPr lang="en-US" dirty="0" smtClean="0"/>
              <a:t>Speed of </a:t>
            </a:r>
            <a:r>
              <a:rPr lang="en-US" dirty="0" smtClean="0"/>
              <a:t>welder</a:t>
            </a:r>
            <a:endParaRPr lang="en-US" dirty="0" smtClean="0"/>
          </a:p>
          <a:p>
            <a:r>
              <a:rPr lang="en-US" dirty="0" smtClean="0"/>
              <a:t>Intensity of </a:t>
            </a:r>
            <a:r>
              <a:rPr lang="en-US" dirty="0" smtClean="0"/>
              <a:t>heat</a:t>
            </a:r>
            <a:endParaRPr lang="en-US" dirty="0" smtClean="0"/>
          </a:p>
          <a:p>
            <a:r>
              <a:rPr lang="en-US" dirty="0" smtClean="0"/>
              <a:t>Size of </a:t>
            </a:r>
            <a:r>
              <a:rPr lang="en-US" dirty="0" smtClean="0"/>
              <a:t>molten </a:t>
            </a:r>
            <a:r>
              <a:rPr lang="en-US" dirty="0" smtClean="0"/>
              <a:t>puddle</a:t>
            </a:r>
          </a:p>
          <a:p>
            <a:r>
              <a:rPr lang="en-US" dirty="0" smtClean="0"/>
              <a:t>Distance </a:t>
            </a:r>
            <a:r>
              <a:rPr lang="en-US" dirty="0" smtClean="0"/>
              <a:t>heat </a:t>
            </a:r>
            <a:r>
              <a:rPr lang="en-US" dirty="0" smtClean="0"/>
              <a:t>source is from </a:t>
            </a:r>
            <a:r>
              <a:rPr lang="en-US" dirty="0" smtClean="0"/>
              <a:t>metal</a:t>
            </a:r>
            <a:r>
              <a:rPr lang="en-US" dirty="0" smtClean="0"/>
              <a:t>.</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
        <p:nvSpPr>
          <p:cNvPr id="6" name="TextBox 5"/>
          <p:cNvSpPr txBox="1"/>
          <p:nvPr/>
        </p:nvSpPr>
        <p:spPr>
          <a:xfrm>
            <a:off x="6534150" y="5410095"/>
            <a:ext cx="2743200" cy="307777"/>
          </a:xfrm>
          <a:prstGeom prst="rect">
            <a:avLst/>
          </a:prstGeom>
          <a:noFill/>
        </p:spPr>
        <p:txBody>
          <a:bodyPr wrap="square" rtlCol="0">
            <a:spAutoFit/>
          </a:bodyPr>
          <a:lstStyle/>
          <a:p>
            <a:r>
              <a:rPr lang="en-US" sz="1400" i="1" dirty="0" smtClean="0">
                <a:latin typeface="Arial" panose="020B0604020202020204" pitchFamily="34" charset="0"/>
                <a:cs typeface="Arial" panose="020B0604020202020204" pitchFamily="34" charset="0"/>
              </a:rPr>
              <a:t>The Lincoln Electric Company</a:t>
            </a:r>
            <a:endParaRPr lang="en-US" sz="1400" i="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a:srcRect l="27745" t="26043" r="23060" b="9374"/>
          <a:stretch/>
        </p:blipFill>
        <p:spPr>
          <a:xfrm>
            <a:off x="4640211" y="2104617"/>
            <a:ext cx="4478389" cy="3305478"/>
          </a:xfrm>
          <a:prstGeom prst="rect">
            <a:avLst/>
          </a:prstGeom>
        </p:spPr>
      </p:pic>
    </p:spTree>
    <p:extLst>
      <p:ext uri="{BB962C8B-B14F-4D97-AF65-F5344CB8AC3E}">
        <p14:creationId xmlns:p14="http://schemas.microsoft.com/office/powerpoint/2010/main" val="39978480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Weld Defects</a:t>
            </a:r>
            <a:endParaRPr lang="en-US" dirty="0"/>
          </a:p>
        </p:txBody>
      </p:sp>
      <p:sp>
        <p:nvSpPr>
          <p:cNvPr id="3" name="Content Placeholder 2"/>
          <p:cNvSpPr>
            <a:spLocks noGrp="1"/>
          </p:cNvSpPr>
          <p:nvPr>
            <p:ph sz="half" idx="1"/>
          </p:nvPr>
        </p:nvSpPr>
        <p:spPr>
          <a:xfrm>
            <a:off x="4876800" y="2176462"/>
            <a:ext cx="4038600" cy="4525963"/>
          </a:xfrm>
        </p:spPr>
        <p:txBody>
          <a:bodyPr/>
          <a:lstStyle/>
          <a:p>
            <a:pPr marL="0" indent="0">
              <a:buNone/>
            </a:pPr>
            <a:r>
              <a:rPr lang="en-US" dirty="0" smtClean="0"/>
              <a:t>Welds are defective when proper technique is not used.</a:t>
            </a:r>
          </a:p>
          <a:p>
            <a:r>
              <a:rPr lang="en-US" dirty="0" smtClean="0"/>
              <a:t>Splatter</a:t>
            </a:r>
          </a:p>
          <a:p>
            <a:r>
              <a:rPr lang="en-US" dirty="0" smtClean="0"/>
              <a:t>No penetration</a:t>
            </a:r>
          </a:p>
          <a:p>
            <a:r>
              <a:rPr lang="en-US" dirty="0" smtClean="0"/>
              <a:t>Incorrect width</a:t>
            </a:r>
          </a:p>
          <a:p>
            <a:r>
              <a:rPr lang="en-US" dirty="0" smtClean="0"/>
              <a:t>Porous</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pic>
        <p:nvPicPr>
          <p:cNvPr id="6" name="Picture 3" descr="Book copy"/>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2451427"/>
            <a:ext cx="4038600" cy="247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2"/>
                </a:solidFill>
                <a:miter lim="800000"/>
                <a:headEnd/>
                <a:tailEnd/>
              </a14:hiddenLine>
            </a:ext>
          </a:extLst>
        </p:spPr>
      </p:pic>
      <p:sp>
        <p:nvSpPr>
          <p:cNvPr id="7" name="TextBox 6"/>
          <p:cNvSpPr txBox="1"/>
          <p:nvPr/>
        </p:nvSpPr>
        <p:spPr>
          <a:xfrm>
            <a:off x="1943100" y="4929981"/>
            <a:ext cx="2743200" cy="307777"/>
          </a:xfrm>
          <a:prstGeom prst="rect">
            <a:avLst/>
          </a:prstGeom>
          <a:noFill/>
        </p:spPr>
        <p:txBody>
          <a:bodyPr wrap="square" rtlCol="0">
            <a:spAutoFit/>
          </a:bodyPr>
          <a:lstStyle/>
          <a:p>
            <a:r>
              <a:rPr lang="en-US" sz="1400" i="1" dirty="0" smtClean="0">
                <a:latin typeface="Arial" panose="020B0604020202020204" pitchFamily="34" charset="0"/>
                <a:cs typeface="Arial" panose="020B0604020202020204" pitchFamily="34" charset="0"/>
              </a:rPr>
              <a:t>The Lincoln Electric Company</a:t>
            </a:r>
            <a:endParaRPr lang="en-US" sz="14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41330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err="1"/>
              <a:t>Herren</a:t>
            </a:r>
            <a:r>
              <a:rPr lang="en-US" dirty="0"/>
              <a:t>, R. (2006). </a:t>
            </a:r>
            <a:r>
              <a:rPr lang="en-US" i="1" dirty="0"/>
              <a:t>Agricultural mechanics fundamentals and applications</a:t>
            </a:r>
            <a:r>
              <a:rPr lang="en-US" dirty="0"/>
              <a:t>. (5th ed.). Clifton Park, NY: Thomson Delmar Learning.</a:t>
            </a:r>
          </a:p>
          <a:p>
            <a:r>
              <a:rPr lang="en-US" dirty="0" err="1"/>
              <a:t>Koel</a:t>
            </a:r>
            <a:r>
              <a:rPr lang="en-US" dirty="0"/>
              <a:t>, L., &amp; Mazur, G. A. (2013). </a:t>
            </a:r>
            <a:r>
              <a:rPr lang="en-US" i="1" dirty="0"/>
              <a:t>Agricultural technical systems and mechanics</a:t>
            </a:r>
            <a:r>
              <a:rPr lang="en-US" dirty="0"/>
              <a:t>. </a:t>
            </a:r>
            <a:r>
              <a:rPr lang="en-US"/>
              <a:t>Orland Park, IL: American Technical Publishers.</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864845353"/>
      </p:ext>
    </p:extLst>
  </p:cSld>
  <p:clrMapOvr>
    <a:masterClrMapping/>
  </p:clrMapOvr>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167</TotalTime>
  <Words>787</Words>
  <Application>Microsoft Office PowerPoint</Application>
  <PresentationFormat>On-screen Show (4:3)</PresentationFormat>
  <Paragraphs>94</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NRE_PowerPoint_Template</vt:lpstr>
      <vt:lpstr>PowerPoint Presentation</vt:lpstr>
      <vt:lpstr>Welding</vt:lpstr>
      <vt:lpstr>What is Welding?</vt:lpstr>
      <vt:lpstr>Safety Requirements</vt:lpstr>
      <vt:lpstr>Common Heat Sources</vt:lpstr>
      <vt:lpstr>Filler Metal</vt:lpstr>
      <vt:lpstr>Welding Technique</vt:lpstr>
      <vt:lpstr>Weld Defects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Welding</dc:title>
  <dc:subject>APT - Lesson 4.3 Fasten and Fuse</dc:subject>
  <dc:creator>Carl Aakre</dc:creator>
  <cp:lastModifiedBy>Carl Aakre</cp:lastModifiedBy>
  <cp:revision>32</cp:revision>
  <cp:lastPrinted>2015-03-23T23:48:09Z</cp:lastPrinted>
  <dcterms:created xsi:type="dcterms:W3CDTF">2014-10-08T17:27:22Z</dcterms:created>
  <dcterms:modified xsi:type="dcterms:W3CDTF">2015-12-10T19:13:58Z</dcterms:modified>
</cp:coreProperties>
</file>