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2" r:id="rId5"/>
    <p:sldId id="273" r:id="rId6"/>
    <p:sldId id="279" r:id="rId7"/>
    <p:sldId id="274" r:id="rId8"/>
    <p:sldId id="278" r:id="rId9"/>
    <p:sldId id="280" r:id="rId10"/>
    <p:sldId id="277" r:id="rId11"/>
    <p:sldId id="275" r:id="rId12"/>
    <p:sldId id="276"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14"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1" autoAdjust="0"/>
    <p:restoredTop sz="72714" autoAdjust="0"/>
  </p:normalViewPr>
  <p:slideViewPr>
    <p:cSldViewPr>
      <p:cViewPr varScale="1">
        <p:scale>
          <a:sx n="51" d="100"/>
          <a:sy n="51" d="100"/>
        </p:scale>
        <p:origin x="125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Survey Says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3 – Lesson 3.4 Material Management</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Survey Says</a:t>
            </a:r>
            <a:endParaRPr lang="en-US" dirty="0"/>
          </a:p>
        </p:txBody>
      </p:sp>
      <p:sp>
        <p:nvSpPr>
          <p:cNvPr id="3" name="Date Placeholder 2"/>
          <p:cNvSpPr>
            <a:spLocks noGrp="1"/>
          </p:cNvSpPr>
          <p:nvPr>
            <p:ph type="dt" idx="1"/>
          </p:nvPr>
        </p:nvSpPr>
        <p:spPr>
          <a:xfrm>
            <a:off x="3884614" y="0"/>
            <a:ext cx="2971800"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Agricultural Power and Technology Unit 3 Lesson 3.4 Material Management</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Survey Says</a:t>
            </a:r>
            <a:endParaRPr lang="en-US" dirty="0"/>
          </a:p>
        </p:txBody>
      </p:sp>
      <p:sp>
        <p:nvSpPr>
          <p:cNvPr id="7" name="Date Placeholder 6"/>
          <p:cNvSpPr>
            <a:spLocks noGrp="1"/>
          </p:cNvSpPr>
          <p:nvPr>
            <p:ph type="dt" idx="13"/>
          </p:nvPr>
        </p:nvSpPr>
        <p:spPr>
          <a:xfrm>
            <a:off x="3429000" y="0"/>
            <a:ext cx="3427414" cy="457200"/>
          </a:xfrm>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3 – Lesson 3.4 Material Management </a:t>
            </a:r>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To use a reading rod, one person needs to hold the rod vertical to the horizontal plane and another must read the rod by looking through the telescope of the leveling instrument. The numbers are read from the ground up. The closest red number below the crosshair seen</a:t>
            </a:r>
            <a:r>
              <a:rPr lang="en-US" sz="1200" kern="1200" baseline="0" dirty="0" smtClean="0">
                <a:solidFill>
                  <a:schemeClr val="tx1"/>
                </a:solidFill>
                <a:effectLst/>
                <a:latin typeface="Arial" pitchFamily="34" charset="0"/>
                <a:ea typeface="+mn-ea"/>
                <a:cs typeface="Arial" pitchFamily="34" charset="0"/>
              </a:rPr>
              <a:t> in the builder’s level telescope</a:t>
            </a:r>
            <a:r>
              <a:rPr lang="en-US" sz="1200" kern="1200" dirty="0" smtClean="0">
                <a:solidFill>
                  <a:schemeClr val="tx1"/>
                </a:solidFill>
                <a:effectLst/>
                <a:latin typeface="Arial" pitchFamily="34" charset="0"/>
                <a:ea typeface="+mn-ea"/>
                <a:cs typeface="Arial" pitchFamily="34" charset="0"/>
              </a:rPr>
              <a:t> is the number of feet.</a:t>
            </a:r>
            <a:r>
              <a:rPr lang="en-US" sz="1200" kern="1200" baseline="0" dirty="0" smtClean="0">
                <a:solidFill>
                  <a:schemeClr val="tx1"/>
                </a:solidFill>
                <a:effectLst/>
                <a:latin typeface="Arial" pitchFamily="34" charset="0"/>
                <a:ea typeface="+mn-ea"/>
                <a:cs typeface="Arial" pitchFamily="34" charset="0"/>
              </a:rPr>
              <a:t> T</a:t>
            </a:r>
            <a:r>
              <a:rPr lang="en-US" sz="1200" kern="1200" dirty="0" smtClean="0">
                <a:solidFill>
                  <a:schemeClr val="tx1"/>
                </a:solidFill>
                <a:effectLst/>
                <a:latin typeface="Arial" pitchFamily="34" charset="0"/>
                <a:ea typeface="+mn-ea"/>
                <a:cs typeface="Arial" pitchFamily="34" charset="0"/>
              </a:rPr>
              <a:t>he closest black number below the crosshairs is the number of inches or tenths of a foot.</a:t>
            </a:r>
          </a:p>
          <a:p>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3447262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The architect scale will show the number of feet in red with graduated marks. The black numbers represent the number of inches. Small black graduated marks show eighths of an inch. Carpenters and tradesmen use the architect’s rod. Surveyors and engineers use the engineer’s rod. </a:t>
            </a:r>
            <a:r>
              <a:rPr lang="en-US" sz="1200" kern="1200" dirty="0" smtClean="0">
                <a:solidFill>
                  <a:schemeClr val="tx1"/>
                </a:solidFill>
                <a:effectLst/>
                <a:latin typeface="Arial" pitchFamily="34" charset="0"/>
                <a:ea typeface="+mn-ea"/>
                <a:cs typeface="Arial" pitchFamily="34" charset="0"/>
              </a:rPr>
              <a:t> The</a:t>
            </a:r>
            <a:r>
              <a:rPr lang="en-US" sz="1200" kern="1200" baseline="0" dirty="0" smtClean="0">
                <a:solidFill>
                  <a:schemeClr val="tx1"/>
                </a:solidFill>
                <a:effectLst/>
                <a:latin typeface="Arial" pitchFamily="34" charset="0"/>
                <a:ea typeface="+mn-ea"/>
                <a:cs typeface="Arial" pitchFamily="34" charset="0"/>
              </a:rPr>
              <a:t> rod reading by the blue arrow is one foot, four and one eight of an inch. (1’ 4 1/8”)</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866798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Read the engineer’s rod in tenths and hundredths of a foot. The number of feet are red in color and the tenths have graduated marks by a number in black. Smaller graduated marks represent hundredths of foot</a:t>
            </a:r>
            <a:r>
              <a:rPr lang="en-US" sz="1200" kern="1200" dirty="0" smtClean="0">
                <a:solidFill>
                  <a:schemeClr val="tx1"/>
                </a:solidFill>
                <a:effectLst/>
                <a:latin typeface="Arial" pitchFamily="34" charset="0"/>
                <a:ea typeface="+mn-ea"/>
                <a:cs typeface="Arial" pitchFamily="34" charset="0"/>
              </a:rPr>
              <a:t>. The rod reading by the</a:t>
            </a:r>
            <a:r>
              <a:rPr lang="en-US" sz="1200" kern="1200" baseline="0" dirty="0" smtClean="0">
                <a:solidFill>
                  <a:schemeClr val="tx1"/>
                </a:solidFill>
                <a:effectLst/>
                <a:latin typeface="Arial" pitchFamily="34" charset="0"/>
                <a:ea typeface="+mn-ea"/>
                <a:cs typeface="Arial" pitchFamily="34" charset="0"/>
              </a:rPr>
              <a:t> blue arrow </a:t>
            </a:r>
            <a:r>
              <a:rPr lang="en-US" sz="1200" kern="1200" baseline="0" smtClean="0">
                <a:solidFill>
                  <a:schemeClr val="tx1"/>
                </a:solidFill>
                <a:effectLst/>
                <a:latin typeface="Arial" pitchFamily="34" charset="0"/>
                <a:ea typeface="+mn-ea"/>
                <a:cs typeface="Arial" pitchFamily="34" charset="0"/>
              </a:rPr>
              <a:t>is 5.36 feet.</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3026357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Survey Says</a:t>
            </a:r>
            <a:endParaRPr lang="en-US" dirty="0"/>
          </a:p>
        </p:txBody>
      </p:sp>
      <p:sp>
        <p:nvSpPr>
          <p:cNvPr id="7" name="Date Placeholder 6"/>
          <p:cNvSpPr>
            <a:spLocks noGrp="1"/>
          </p:cNvSpPr>
          <p:nvPr>
            <p:ph type="dt" idx="13"/>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Survey Says</a:t>
            </a:r>
            <a:endParaRPr lang="en-US" dirty="0"/>
          </a:p>
        </p:txBody>
      </p:sp>
      <p:sp>
        <p:nvSpPr>
          <p:cNvPr id="7" name="Date Placeholder 6"/>
          <p:cNvSpPr>
            <a:spLocks noGrp="1"/>
          </p:cNvSpPr>
          <p:nvPr>
            <p:ph type="dt" idx="13"/>
          </p:nvPr>
        </p:nvSpPr>
        <p:spPr>
          <a:xfrm>
            <a:off x="3429000" y="0"/>
            <a:ext cx="34274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Surveying is used to calculate elevation and grade. An </a:t>
            </a:r>
            <a:r>
              <a:rPr lang="en-US" sz="1200" b="0" i="0" kern="1200" dirty="0" smtClean="0">
                <a:solidFill>
                  <a:schemeClr val="tx1"/>
                </a:solidFill>
                <a:effectLst/>
                <a:latin typeface="Arial" pitchFamily="34" charset="0"/>
                <a:ea typeface="+mn-ea"/>
                <a:cs typeface="Arial" pitchFamily="34" charset="0"/>
              </a:rPr>
              <a:t>elevation </a:t>
            </a:r>
            <a:r>
              <a:rPr lang="en-US" sz="1200" kern="1200" dirty="0" smtClean="0">
                <a:solidFill>
                  <a:schemeClr val="tx1"/>
                </a:solidFill>
                <a:effectLst/>
                <a:latin typeface="Arial" pitchFamily="34" charset="0"/>
                <a:ea typeface="+mn-ea"/>
                <a:cs typeface="Arial" pitchFamily="34" charset="0"/>
              </a:rPr>
              <a:t>is the vertical height above or below a fixed reference point. A difference in elevation on a land formation will affect the structural soundness of buildings, roadways, and earthen structures. </a:t>
            </a:r>
          </a:p>
          <a:p>
            <a:r>
              <a:rPr lang="en-US" sz="1200" kern="1200" dirty="0" smtClean="0">
                <a:solidFill>
                  <a:schemeClr val="tx1"/>
                </a:solidFill>
                <a:effectLst/>
                <a:latin typeface="Arial" pitchFamily="34" charset="0"/>
                <a:ea typeface="+mn-ea"/>
                <a:cs typeface="Arial" pitchFamily="34" charset="0"/>
              </a:rPr>
              <a:t> </a:t>
            </a:r>
          </a:p>
          <a:p>
            <a:r>
              <a:rPr lang="en-US" sz="1200" kern="1200" dirty="0" smtClean="0">
                <a:solidFill>
                  <a:schemeClr val="tx1"/>
                </a:solidFill>
                <a:effectLst/>
                <a:latin typeface="Arial" pitchFamily="34" charset="0"/>
                <a:ea typeface="+mn-ea"/>
                <a:cs typeface="Arial" pitchFamily="34" charset="0"/>
              </a:rPr>
              <a:t>The </a:t>
            </a:r>
            <a:r>
              <a:rPr lang="en-US" sz="1200" b="0" i="0" kern="1200" dirty="0" smtClean="0">
                <a:solidFill>
                  <a:schemeClr val="tx1"/>
                </a:solidFill>
                <a:effectLst/>
                <a:latin typeface="Arial" pitchFamily="34" charset="0"/>
                <a:ea typeface="+mn-ea"/>
                <a:cs typeface="Arial" pitchFamily="34" charset="0"/>
              </a:rPr>
              <a:t>grade</a:t>
            </a:r>
            <a:r>
              <a:rPr lang="en-US" sz="1200" kern="1200" dirty="0" smtClean="0">
                <a:solidFill>
                  <a:schemeClr val="tx1"/>
                </a:solidFill>
                <a:effectLst/>
                <a:latin typeface="Arial" pitchFamily="34" charset="0"/>
                <a:ea typeface="+mn-ea"/>
                <a:cs typeface="Arial" pitchFamily="34" charset="0"/>
              </a:rPr>
              <a:t> of land is determined by calculating the slope between known points of elevation. Changing the grade of land can control the flow of water and erosion of the soil. </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Surveyors use precise tools and detailed calculations to measure straight lines, distances, elevations, and grade. Surveying requires the work of a team of tradesman and professionals.</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16933"/>
            <a:ext cx="3122613"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Surveyors</a:t>
            </a:r>
            <a:r>
              <a:rPr lang="en-US" baseline="0" dirty="0" smtClean="0"/>
              <a:t> have three major pieces of equipment they use. A survey team consists of two and uses a tripod, builder’s level, and leveling rod to measure land elevations.</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657600" y="0"/>
            <a:ext cx="31988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143456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Arial" pitchFamily="34" charset="0"/>
                <a:ea typeface="+mn-ea"/>
                <a:cs typeface="Arial" pitchFamily="34" charset="0"/>
              </a:rPr>
              <a:t>Be sure</a:t>
            </a:r>
            <a:r>
              <a:rPr lang="en-US" sz="1200" b="0" kern="1200" baseline="0" dirty="0" smtClean="0">
                <a:solidFill>
                  <a:schemeClr val="tx1"/>
                </a:solidFill>
                <a:effectLst/>
                <a:latin typeface="Arial" pitchFamily="34" charset="0"/>
                <a:ea typeface="+mn-ea"/>
                <a:cs typeface="Arial" pitchFamily="34" charset="0"/>
              </a:rPr>
              <a:t> the tripod is </a:t>
            </a:r>
            <a:r>
              <a:rPr lang="en-US" sz="1200" kern="1200" dirty="0" smtClean="0">
                <a:solidFill>
                  <a:schemeClr val="tx1"/>
                </a:solidFill>
                <a:effectLst/>
                <a:latin typeface="Arial" pitchFamily="34" charset="0"/>
                <a:ea typeface="+mn-ea"/>
                <a:cs typeface="Arial" pitchFamily="34" charset="0"/>
              </a:rPr>
              <a:t>securely</a:t>
            </a:r>
            <a:r>
              <a:rPr lang="en-US" sz="1200" kern="1200" baseline="0" dirty="0" smtClean="0">
                <a:solidFill>
                  <a:schemeClr val="tx1"/>
                </a:solidFill>
                <a:effectLst/>
                <a:latin typeface="Arial" pitchFamily="34" charset="0"/>
                <a:ea typeface="+mn-ea"/>
                <a:cs typeface="Arial" pitchFamily="34" charset="0"/>
              </a:rPr>
              <a:t> set</a:t>
            </a:r>
            <a:r>
              <a:rPr lang="en-US" sz="1200" kern="1200" dirty="0" smtClean="0">
                <a:solidFill>
                  <a:schemeClr val="tx1"/>
                </a:solidFill>
                <a:effectLst/>
                <a:latin typeface="Arial" pitchFamily="34" charset="0"/>
                <a:ea typeface="+mn-ea"/>
                <a:cs typeface="Arial" pitchFamily="34" charset="0"/>
              </a:rPr>
              <a:t> in the ground and fairly level before you attach</a:t>
            </a:r>
            <a:r>
              <a:rPr lang="en-US" sz="1200" kern="1200" baseline="0" dirty="0" smtClean="0">
                <a:solidFill>
                  <a:schemeClr val="tx1"/>
                </a:solidFill>
                <a:effectLst/>
                <a:latin typeface="Arial" pitchFamily="34" charset="0"/>
                <a:ea typeface="+mn-ea"/>
                <a:cs typeface="Arial" pitchFamily="34" charset="0"/>
              </a:rPr>
              <a:t> the builder’s level</a:t>
            </a:r>
            <a:r>
              <a:rPr lang="en-US" sz="1200" kern="1200" dirty="0" smtClean="0">
                <a:solidFill>
                  <a:schemeClr val="tx1"/>
                </a:solidFill>
                <a:effectLst/>
                <a:latin typeface="Arial" pitchFamily="34" charset="0"/>
                <a:ea typeface="+mn-ea"/>
                <a:cs typeface="Arial" pitchFamily="34" charset="0"/>
              </a:rPr>
              <a:t>. The type of surface the tripod is being set on will determine how it will be securely placed.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sz="1200" kern="1200" baseline="0" dirty="0" smtClean="0">
                <a:solidFill>
                  <a:schemeClr val="tx1"/>
                </a:solidFill>
                <a:effectLst/>
                <a:latin typeface="Arial" pitchFamily="34" charset="0"/>
                <a:ea typeface="+mn-ea"/>
                <a:cs typeface="Arial" pitchFamily="34" charset="0"/>
              </a:rPr>
              <a:t>Attach the</a:t>
            </a:r>
            <a:r>
              <a:rPr lang="en-US" sz="1200" kern="1200" dirty="0" smtClean="0">
                <a:solidFill>
                  <a:schemeClr val="tx1"/>
                </a:solidFill>
                <a:effectLst/>
                <a:latin typeface="Arial" pitchFamily="34" charset="0"/>
                <a:ea typeface="+mn-ea"/>
                <a:cs typeface="Arial" pitchFamily="34" charset="0"/>
              </a:rPr>
              <a:t> surveying instrument securely</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to a fixed base on a tripod to provide a level plane once the tripod</a:t>
            </a:r>
            <a:r>
              <a:rPr lang="en-US" sz="1200" kern="1200" baseline="0" dirty="0" smtClean="0">
                <a:solidFill>
                  <a:schemeClr val="tx1"/>
                </a:solidFill>
                <a:effectLst/>
                <a:latin typeface="Arial" pitchFamily="34" charset="0"/>
                <a:ea typeface="+mn-ea"/>
                <a:cs typeface="Arial" pitchFamily="34" charset="0"/>
              </a:rPr>
              <a:t> is in place</a:t>
            </a:r>
            <a:r>
              <a:rPr lang="en-US" sz="1200" kern="1200" dirty="0" smtClean="0">
                <a:solidFill>
                  <a:schemeClr val="tx1"/>
                </a:solidFill>
                <a:effectLst/>
                <a:latin typeface="Arial" pitchFamily="34" charset="0"/>
                <a:ea typeface="+mn-ea"/>
                <a:cs typeface="Arial" pitchFamily="34" charset="0"/>
              </a:rPr>
              <a:t>. The</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builder’s level or transit is attached to a tripod and leveled using adjusting screws.</a:t>
            </a:r>
            <a:r>
              <a:rPr lang="en-US" sz="1200" b="1" kern="1200" dirty="0" smtClean="0">
                <a:solidFill>
                  <a:schemeClr val="tx1"/>
                </a:solidFill>
                <a:effectLst/>
                <a:latin typeface="Arial" pitchFamily="34" charset="0"/>
                <a:ea typeface="+mn-ea"/>
                <a:cs typeface="Arial" pitchFamily="34" charset="0"/>
              </a:rPr>
              <a:t> </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936892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Adjust tripod legs by releasing locking levers to level head of tripod. Tighten adjustment screws on the legs so tripod will not move when attaching builder’s level</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429000" y="0"/>
            <a:ext cx="34274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88560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A builder’s</a:t>
            </a:r>
            <a:r>
              <a:rPr lang="en-US" sz="1200" kern="1200" baseline="0" dirty="0" smtClean="0">
                <a:solidFill>
                  <a:schemeClr val="tx1"/>
                </a:solidFill>
                <a:effectLst/>
                <a:latin typeface="Arial" pitchFamily="34" charset="0"/>
                <a:ea typeface="+mn-ea"/>
                <a:cs typeface="Arial" pitchFamily="34" charset="0"/>
              </a:rPr>
              <a:t> level is an </a:t>
            </a:r>
            <a:r>
              <a:rPr lang="en-US" sz="1200" kern="1200" dirty="0" smtClean="0">
                <a:solidFill>
                  <a:schemeClr val="tx1"/>
                </a:solidFill>
                <a:effectLst/>
                <a:latin typeface="Arial" pitchFamily="34" charset="0"/>
                <a:ea typeface="+mn-ea"/>
                <a:cs typeface="Arial" pitchFamily="34" charset="0"/>
              </a:rPr>
              <a:t>instrument used to determine elevations between two specific points. The level has a telescoping device attached to a circular base with adjusting screws.  The</a:t>
            </a:r>
            <a:r>
              <a:rPr lang="en-US" sz="1200" kern="1200" baseline="0" dirty="0" smtClean="0">
                <a:solidFill>
                  <a:schemeClr val="tx1"/>
                </a:solidFill>
                <a:effectLst/>
                <a:latin typeface="Arial" pitchFamily="34" charset="0"/>
                <a:ea typeface="+mn-ea"/>
                <a:cs typeface="Arial" pitchFamily="34" charset="0"/>
              </a:rPr>
              <a:t> level is very sensitive and can be broken, easily. Handle with care.</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733800" y="0"/>
            <a:ext cx="31226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143232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Arial" pitchFamily="34" charset="0"/>
                <a:ea typeface="+mn-ea"/>
                <a:cs typeface="Arial" pitchFamily="34" charset="0"/>
              </a:rPr>
              <a:t>Use the screws to raise and lower the instrument to make a level line of site</a:t>
            </a:r>
            <a:r>
              <a:rPr lang="en-US" sz="1200" b="0" i="0" kern="1200" dirty="0" smtClean="0">
                <a:solidFill>
                  <a:schemeClr val="tx1"/>
                </a:solidFill>
                <a:effectLst/>
                <a:latin typeface="Arial" pitchFamily="34" charset="0"/>
                <a:ea typeface="+mn-ea"/>
                <a:cs typeface="Arial" pitchFamily="34" charset="0"/>
              </a:rPr>
              <a:t>.</a:t>
            </a:r>
            <a:r>
              <a:rPr lang="en-US" sz="1200" kern="1200" dirty="0" smtClean="0">
                <a:solidFill>
                  <a:schemeClr val="tx1"/>
                </a:solidFill>
                <a:effectLst/>
                <a:latin typeface="Arial" pitchFamily="34" charset="0"/>
                <a:ea typeface="+mn-ea"/>
                <a:cs typeface="Arial" pitchFamily="34" charset="0"/>
              </a:rPr>
              <a:t> The line of site is a horizontal line that does not curve or bend.</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This line can rotate along</a:t>
            </a:r>
            <a:r>
              <a:rPr lang="en-US" sz="1200" kern="1200" baseline="0" dirty="0" smtClean="0">
                <a:solidFill>
                  <a:schemeClr val="tx1"/>
                </a:solidFill>
                <a:effectLst/>
                <a:latin typeface="Arial" pitchFamily="34" charset="0"/>
                <a:ea typeface="+mn-ea"/>
                <a:cs typeface="Arial" pitchFamily="34" charset="0"/>
              </a:rPr>
              <a:t> a </a:t>
            </a:r>
            <a:r>
              <a:rPr lang="en-US" sz="1200" kern="1200" dirty="0" smtClean="0">
                <a:solidFill>
                  <a:schemeClr val="tx1"/>
                </a:solidFill>
                <a:effectLst/>
                <a:latin typeface="Arial" pitchFamily="34" charset="0"/>
                <a:ea typeface="+mn-ea"/>
                <a:cs typeface="Arial" pitchFamily="34" charset="0"/>
              </a:rPr>
              <a:t>360 degree</a:t>
            </a:r>
            <a:r>
              <a:rPr lang="en-US" sz="1200" kern="1200" baseline="0" dirty="0" smtClean="0">
                <a:solidFill>
                  <a:schemeClr val="tx1"/>
                </a:solidFill>
                <a:effectLst/>
                <a:latin typeface="Arial" pitchFamily="34" charset="0"/>
                <a:ea typeface="+mn-ea"/>
                <a:cs typeface="Arial" pitchFamily="34" charset="0"/>
              </a:rPr>
              <a:t> horizontal plane</a:t>
            </a:r>
            <a:r>
              <a:rPr lang="en-US" sz="1200" kern="1200" dirty="0" smtClean="0">
                <a:solidFill>
                  <a:schemeClr val="tx1"/>
                </a:solidFill>
                <a:effectLst/>
                <a:latin typeface="Arial" pitchFamily="34" charset="0"/>
                <a:ea typeface="+mn-ea"/>
                <a:cs typeface="Arial" pitchFamily="34" charset="0"/>
              </a:rPr>
              <a:t> and remain level the entire time.</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581400" y="0"/>
            <a:ext cx="32750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705264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Rotate</a:t>
            </a:r>
            <a:r>
              <a:rPr lang="en-US" baseline="0" dirty="0" smtClean="0"/>
              <a:t> the level 360 degrees after leveling. If the bubble does not move, it is level. Repeat the leveling process if the bubble does move.</a:t>
            </a:r>
            <a:endParaRPr lang="en-US" dirty="0"/>
          </a:p>
        </p:txBody>
      </p:sp>
      <p:sp>
        <p:nvSpPr>
          <p:cNvPr id="4" name="Header Placeholder 3"/>
          <p:cNvSpPr>
            <a:spLocks noGrp="1"/>
          </p:cNvSpPr>
          <p:nvPr>
            <p:ph type="hdr" sz="quarter" idx="10"/>
          </p:nvPr>
        </p:nvSpPr>
        <p:spPr/>
        <p:txBody>
          <a:bodyPr/>
          <a:lstStyle/>
          <a:p>
            <a:r>
              <a:rPr lang="en-US" smtClean="0"/>
              <a:t>Survey Says</a:t>
            </a:r>
            <a:endParaRPr lang="en-US" dirty="0"/>
          </a:p>
        </p:txBody>
      </p:sp>
      <p:sp>
        <p:nvSpPr>
          <p:cNvPr id="5" name="Date Placeholder 4"/>
          <p:cNvSpPr>
            <a:spLocks noGrp="1"/>
          </p:cNvSpPr>
          <p:nvPr>
            <p:ph type="dt" idx="11"/>
          </p:nvPr>
        </p:nvSpPr>
        <p:spPr>
          <a:xfrm>
            <a:off x="3505200" y="0"/>
            <a:ext cx="3351214" cy="457200"/>
          </a:xfrm>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3 – Lesson 3.4 Material Management </a:t>
            </a: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9862604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 Rod</a:t>
            </a:r>
            <a:endParaRPr lang="en-US" dirty="0"/>
          </a:p>
        </p:txBody>
      </p:sp>
      <p:sp>
        <p:nvSpPr>
          <p:cNvPr id="3" name="Content Placeholder 2"/>
          <p:cNvSpPr>
            <a:spLocks noGrp="1"/>
          </p:cNvSpPr>
          <p:nvPr>
            <p:ph sz="half" idx="1"/>
          </p:nvPr>
        </p:nvSpPr>
        <p:spPr>
          <a:xfrm>
            <a:off x="457200" y="2209800"/>
            <a:ext cx="4724400" cy="4144963"/>
          </a:xfrm>
        </p:spPr>
        <p:txBody>
          <a:bodyPr>
            <a:normAutofit/>
          </a:bodyPr>
          <a:lstStyle/>
          <a:p>
            <a:r>
              <a:rPr lang="en-US" dirty="0" smtClean="0"/>
              <a:t>Rod held vertically to the ground.</a:t>
            </a:r>
          </a:p>
          <a:p>
            <a:r>
              <a:rPr lang="en-US" dirty="0"/>
              <a:t>N</a:t>
            </a:r>
            <a:r>
              <a:rPr lang="en-US" dirty="0" smtClean="0"/>
              <a:t>umbers are read from the ground up.</a:t>
            </a:r>
          </a:p>
          <a:p>
            <a:r>
              <a:rPr lang="en-US" dirty="0"/>
              <a:t>R</a:t>
            </a:r>
            <a:r>
              <a:rPr lang="en-US" dirty="0" smtClean="0"/>
              <a:t>od reader will read measurement using builder’s level.</a:t>
            </a:r>
            <a:endParaRPr lang="en-US" dirty="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20755" r="24528"/>
          <a:stretch/>
        </p:blipFill>
        <p:spPr>
          <a:xfrm>
            <a:off x="5029200" y="1863561"/>
            <a:ext cx="3276600" cy="4491202"/>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351663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Architect’s Rod</a:t>
            </a:r>
            <a:endParaRPr lang="en-US" dirty="0"/>
          </a:p>
        </p:txBody>
      </p:sp>
      <p:sp>
        <p:nvSpPr>
          <p:cNvPr id="3" name="Content Placeholder 2"/>
          <p:cNvSpPr>
            <a:spLocks noGrp="1"/>
          </p:cNvSpPr>
          <p:nvPr>
            <p:ph sz="half" idx="1"/>
          </p:nvPr>
        </p:nvSpPr>
        <p:spPr/>
        <p:txBody>
          <a:bodyPr>
            <a:normAutofit/>
          </a:bodyPr>
          <a:lstStyle/>
          <a:p>
            <a:r>
              <a:rPr lang="en-US" dirty="0" smtClean="0"/>
              <a:t>Measures in feet and inches.</a:t>
            </a:r>
          </a:p>
          <a:p>
            <a:r>
              <a:rPr lang="en-US" dirty="0" smtClean="0"/>
              <a:t>Red numbers show number of feet</a:t>
            </a:r>
          </a:p>
          <a:p>
            <a:r>
              <a:rPr lang="en-US" dirty="0" smtClean="0"/>
              <a:t>Black numbers show number of inches</a:t>
            </a:r>
          </a:p>
          <a:p>
            <a:r>
              <a:rPr lang="en-US" dirty="0" smtClean="0"/>
              <a:t>Top and bottom of each line represents </a:t>
            </a:r>
            <a:r>
              <a:rPr lang="en-US" baseline="30000" dirty="0" smtClean="0"/>
              <a:t>1</a:t>
            </a:r>
            <a:r>
              <a:rPr lang="en-US" dirty="0" smtClean="0"/>
              <a:t>/</a:t>
            </a:r>
            <a:r>
              <a:rPr lang="en-US" baseline="-25000" dirty="0" smtClean="0"/>
              <a:t>8</a:t>
            </a:r>
            <a:r>
              <a:rPr lang="en-US" dirty="0" smtClean="0"/>
              <a:t> of an inch</a:t>
            </a:r>
            <a:r>
              <a:rPr lang="en-US" dirty="0" smtClean="0"/>
              <a:t>.</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534243" y="1828800"/>
            <a:ext cx="2397274" cy="4191000"/>
          </a:xfrm>
        </p:spPr>
      </p:pic>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cxnSp>
        <p:nvCxnSpPr>
          <p:cNvPr id="8" name="Straight Arrow Connector 7"/>
          <p:cNvCxnSpPr/>
          <p:nvPr/>
        </p:nvCxnSpPr>
        <p:spPr>
          <a:xfrm>
            <a:off x="4800600" y="3810000"/>
            <a:ext cx="1295400"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469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Engineer’s </a:t>
            </a:r>
            <a:r>
              <a:rPr lang="en-US" dirty="0" smtClean="0"/>
              <a:t>Rod</a:t>
            </a:r>
            <a:endParaRPr lang="en-US" dirty="0"/>
          </a:p>
        </p:txBody>
      </p:sp>
      <p:sp>
        <p:nvSpPr>
          <p:cNvPr id="3" name="Content Placeholder 2"/>
          <p:cNvSpPr>
            <a:spLocks noGrp="1"/>
          </p:cNvSpPr>
          <p:nvPr>
            <p:ph sz="half" idx="1"/>
          </p:nvPr>
        </p:nvSpPr>
        <p:spPr/>
        <p:txBody>
          <a:bodyPr>
            <a:normAutofit lnSpcReduction="10000"/>
          </a:bodyPr>
          <a:lstStyle/>
          <a:p>
            <a:r>
              <a:rPr lang="en-US" dirty="0"/>
              <a:t>Measures in </a:t>
            </a:r>
            <a:r>
              <a:rPr lang="en-US" dirty="0" smtClean="0"/>
              <a:t>decimal feet.</a:t>
            </a:r>
          </a:p>
          <a:p>
            <a:r>
              <a:rPr lang="en-US" dirty="0" smtClean="0"/>
              <a:t>Red </a:t>
            </a:r>
            <a:r>
              <a:rPr lang="en-US" dirty="0"/>
              <a:t>numbers show </a:t>
            </a:r>
            <a:r>
              <a:rPr lang="en-US" dirty="0" smtClean="0"/>
              <a:t>number </a:t>
            </a:r>
            <a:r>
              <a:rPr lang="en-US" dirty="0"/>
              <a:t>of </a:t>
            </a:r>
            <a:r>
              <a:rPr lang="en-US" dirty="0" smtClean="0"/>
              <a:t>feet.</a:t>
            </a:r>
            <a:endParaRPr lang="en-US" dirty="0"/>
          </a:p>
          <a:p>
            <a:r>
              <a:rPr lang="en-US" dirty="0"/>
              <a:t>Black numbers show </a:t>
            </a:r>
            <a:r>
              <a:rPr lang="en-US" dirty="0" smtClean="0"/>
              <a:t>tenths of a foot.</a:t>
            </a:r>
            <a:endParaRPr lang="en-US" dirty="0"/>
          </a:p>
          <a:p>
            <a:r>
              <a:rPr lang="en-US" dirty="0"/>
              <a:t>Top and bottom </a:t>
            </a:r>
            <a:r>
              <a:rPr lang="en-US" dirty="0" smtClean="0"/>
              <a:t>of each </a:t>
            </a:r>
            <a:r>
              <a:rPr lang="en-US" dirty="0"/>
              <a:t>line represents </a:t>
            </a:r>
            <a:r>
              <a:rPr lang="en-US" dirty="0" smtClean="0"/>
              <a:t>one hundredth of a foot.</a:t>
            </a:r>
            <a:endParaRPr lang="en-US" dirty="0"/>
          </a:p>
          <a:p>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4457700" y="2381250"/>
            <a:ext cx="4419600" cy="3314700"/>
          </a:xfrm>
        </p:spPr>
      </p:pic>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cxnSp>
        <p:nvCxnSpPr>
          <p:cNvPr id="7" name="Straight Arrow Connector 6"/>
          <p:cNvCxnSpPr/>
          <p:nvPr/>
        </p:nvCxnSpPr>
        <p:spPr>
          <a:xfrm>
            <a:off x="4648200" y="3352800"/>
            <a:ext cx="1295400"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334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lnSpcReduction="10000"/>
          </a:bodyPr>
          <a:lstStyle/>
          <a:p>
            <a:r>
              <a:rPr lang="en-US" dirty="0"/>
              <a:t>Jacobs, C. O., &amp; Mattox, K. E. (1988). </a:t>
            </a:r>
            <a:r>
              <a:rPr lang="en-US" i="1" dirty="0"/>
              <a:t>Leveling and land measurement practices for agriculture</a:t>
            </a:r>
            <a:r>
              <a:rPr lang="en-US" dirty="0"/>
              <a:t>. </a:t>
            </a:r>
            <a:r>
              <a:rPr lang="en-US" dirty="0" smtClean="0"/>
              <a:t>Tucson</a:t>
            </a:r>
            <a:r>
              <a:rPr lang="en-US" dirty="0"/>
              <a:t>, AZ: Department of Agricultural Education, University of Arizona.</a:t>
            </a:r>
          </a:p>
          <a:p>
            <a:r>
              <a:rPr lang="en-US" dirty="0" err="1"/>
              <a:t>Koel</a:t>
            </a:r>
            <a:r>
              <a:rPr lang="en-US" dirty="0"/>
              <a:t>, L., &amp; Mazur, G. A. (2013). </a:t>
            </a:r>
            <a:r>
              <a:rPr lang="en-US" i="1" dirty="0"/>
              <a:t>Agricultural technical systems and mechanics</a:t>
            </a:r>
            <a:r>
              <a:rPr lang="en-US" dirty="0"/>
              <a:t>. Orland Park, IL: American Technical Publishers.</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Survey</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Says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3 – Lesson </a:t>
            </a:r>
            <a:r>
              <a:rPr lang="en-US" sz="3200" kern="0" noProof="0" dirty="0" smtClean="0">
                <a:solidFill>
                  <a:sysClr val="windowText" lastClr="000000"/>
                </a:solidFill>
                <a:latin typeface="Arial" pitchFamily="34" charset="0"/>
                <a:cs typeface="Arial" pitchFamily="34" charset="0"/>
              </a:rPr>
              <a:t>3</a:t>
            </a:r>
            <a:r>
              <a:rPr lang="en-US" sz="3200" kern="0" dirty="0" smtClean="0">
                <a:solidFill>
                  <a:sysClr val="windowText" lastClr="000000"/>
                </a:solidFill>
                <a:latin typeface="Arial" pitchFamily="34" charset="0"/>
                <a:cs typeface="Arial" pitchFamily="34" charset="0"/>
              </a:rPr>
              <a:t>.4 Material Management</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Surveying?</a:t>
            </a:r>
            <a:endParaRPr lang="en-US" dirty="0"/>
          </a:p>
        </p:txBody>
      </p:sp>
      <p:sp>
        <p:nvSpPr>
          <p:cNvPr id="3" name="Content Placeholder 2"/>
          <p:cNvSpPr>
            <a:spLocks noGrp="1"/>
          </p:cNvSpPr>
          <p:nvPr>
            <p:ph idx="1"/>
          </p:nvPr>
        </p:nvSpPr>
        <p:spPr/>
        <p:txBody>
          <a:bodyPr/>
          <a:lstStyle/>
          <a:p>
            <a:r>
              <a:rPr lang="en-US" dirty="0" smtClean="0"/>
              <a:t>Find distances and change in elevations between locations.</a:t>
            </a:r>
          </a:p>
          <a:p>
            <a:pPr lvl="1"/>
            <a:r>
              <a:rPr lang="en-US" dirty="0" smtClean="0"/>
              <a:t>Elevation – vertical difference in height between two points.</a:t>
            </a:r>
          </a:p>
          <a:p>
            <a:r>
              <a:rPr lang="en-US" dirty="0" smtClean="0"/>
              <a:t>Calculate grade of land when elevation of two points is known.</a:t>
            </a:r>
          </a:p>
          <a:p>
            <a:pPr lvl="1"/>
            <a:r>
              <a:rPr lang="en-US" dirty="0" smtClean="0"/>
              <a:t>Grade – slope between two known points of elevation.</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Surveying Tools</a:t>
            </a:r>
            <a:endParaRPr lang="en-US" dirty="0"/>
          </a:p>
        </p:txBody>
      </p:sp>
      <p:sp>
        <p:nvSpPr>
          <p:cNvPr id="3" name="Content Placeholder 2"/>
          <p:cNvSpPr>
            <a:spLocks noGrp="1"/>
          </p:cNvSpPr>
          <p:nvPr>
            <p:ph sz="half" idx="1"/>
          </p:nvPr>
        </p:nvSpPr>
        <p:spPr>
          <a:xfrm>
            <a:off x="457200" y="1828800"/>
            <a:ext cx="4415118" cy="4525963"/>
          </a:xfrm>
        </p:spPr>
        <p:txBody>
          <a:bodyPr>
            <a:noAutofit/>
          </a:bodyPr>
          <a:lstStyle/>
          <a:p>
            <a:r>
              <a:rPr lang="en-US" sz="2400" dirty="0" smtClean="0"/>
              <a:t>Builder’s level</a:t>
            </a:r>
          </a:p>
          <a:p>
            <a:pPr lvl="1"/>
            <a:r>
              <a:rPr lang="en-US" dirty="0" smtClean="0"/>
              <a:t>Makes </a:t>
            </a:r>
            <a:r>
              <a:rPr lang="en-US" dirty="0"/>
              <a:t>a 360 </a:t>
            </a:r>
            <a:r>
              <a:rPr lang="en-US" dirty="0" smtClean="0"/>
              <a:t>degree </a:t>
            </a:r>
            <a:r>
              <a:rPr lang="en-US" dirty="0"/>
              <a:t>horizontal </a:t>
            </a:r>
            <a:r>
              <a:rPr lang="en-US" dirty="0" smtClean="0"/>
              <a:t>plane.</a:t>
            </a:r>
          </a:p>
          <a:p>
            <a:pPr marL="342900" lvl="1" indent="-342900">
              <a:buFont typeface="Arial" pitchFamily="34" charset="0"/>
              <a:buChar char="•"/>
            </a:pPr>
            <a:r>
              <a:rPr lang="en-US" dirty="0" smtClean="0"/>
              <a:t>Tripod</a:t>
            </a:r>
          </a:p>
          <a:p>
            <a:pPr marL="400050" lvl="2" indent="0">
              <a:buNone/>
            </a:pPr>
            <a:r>
              <a:rPr lang="en-US" dirty="0" smtClean="0"/>
              <a:t>Holds </a:t>
            </a:r>
            <a:r>
              <a:rPr lang="en-US" dirty="0"/>
              <a:t>a builder’s level</a:t>
            </a:r>
            <a:r>
              <a:rPr lang="en-US" dirty="0" smtClean="0"/>
              <a:t>.</a:t>
            </a:r>
          </a:p>
          <a:p>
            <a:pPr marL="342900" lvl="1" indent="-342900">
              <a:buFont typeface="Arial" pitchFamily="34" charset="0"/>
              <a:buChar char="•"/>
            </a:pPr>
            <a:r>
              <a:rPr lang="en-US" dirty="0" smtClean="0"/>
              <a:t>Leveling rod</a:t>
            </a:r>
          </a:p>
          <a:p>
            <a:pPr lvl="1"/>
            <a:r>
              <a:rPr lang="en-US" dirty="0" smtClean="0"/>
              <a:t>Used to find vertical distances</a:t>
            </a:r>
          </a:p>
          <a:p>
            <a:pPr lvl="1"/>
            <a:r>
              <a:rPr lang="en-US" dirty="0" smtClean="0"/>
              <a:t>Engineer’s and architect’s rod</a:t>
            </a:r>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t="4717" r="32075"/>
          <a:stretch/>
        </p:blipFill>
        <p:spPr>
          <a:xfrm>
            <a:off x="4872318" y="2087562"/>
            <a:ext cx="3810000" cy="4008438"/>
          </a:xfrm>
        </p:spPr>
      </p:pic>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704598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a Tripod</a:t>
            </a:r>
            <a:endParaRPr lang="en-US" dirty="0"/>
          </a:p>
        </p:txBody>
      </p:sp>
      <p:sp>
        <p:nvSpPr>
          <p:cNvPr id="3" name="Content Placeholder 2"/>
          <p:cNvSpPr>
            <a:spLocks noGrp="1"/>
          </p:cNvSpPr>
          <p:nvPr>
            <p:ph sz="half" idx="1"/>
          </p:nvPr>
        </p:nvSpPr>
        <p:spPr>
          <a:xfrm>
            <a:off x="457200" y="1828800"/>
            <a:ext cx="4953000" cy="4889502"/>
          </a:xfrm>
        </p:spPr>
        <p:txBody>
          <a:bodyPr>
            <a:noAutofit/>
          </a:bodyPr>
          <a:lstStyle/>
          <a:p>
            <a:pPr lvl="0"/>
            <a:r>
              <a:rPr lang="en-US" dirty="0"/>
              <a:t>Find </a:t>
            </a:r>
            <a:r>
              <a:rPr lang="en-US" dirty="0" smtClean="0"/>
              <a:t>level location.</a:t>
            </a:r>
            <a:endParaRPr lang="en-US" dirty="0"/>
          </a:p>
          <a:p>
            <a:pPr lvl="0"/>
            <a:r>
              <a:rPr lang="en-US" dirty="0"/>
              <a:t>Set </a:t>
            </a:r>
            <a:r>
              <a:rPr lang="en-US" dirty="0" smtClean="0"/>
              <a:t>tripod </a:t>
            </a:r>
            <a:r>
              <a:rPr lang="en-US" dirty="0"/>
              <a:t>securely in </a:t>
            </a:r>
            <a:r>
              <a:rPr lang="en-US" dirty="0" smtClean="0"/>
              <a:t>ground </a:t>
            </a:r>
            <a:r>
              <a:rPr lang="en-US" dirty="0"/>
              <a:t>with legs 3-4 feet apart.</a:t>
            </a:r>
          </a:p>
          <a:p>
            <a:pPr lvl="0"/>
            <a:r>
              <a:rPr lang="en-US" dirty="0"/>
              <a:t>Press </a:t>
            </a:r>
            <a:r>
              <a:rPr lang="en-US" dirty="0" smtClean="0"/>
              <a:t>points </a:t>
            </a:r>
            <a:r>
              <a:rPr lang="en-US" dirty="0"/>
              <a:t>of </a:t>
            </a:r>
            <a:r>
              <a:rPr lang="en-US" dirty="0" smtClean="0"/>
              <a:t>tripod </a:t>
            </a:r>
            <a:r>
              <a:rPr lang="en-US" dirty="0"/>
              <a:t>firmly into </a:t>
            </a:r>
            <a:r>
              <a:rPr lang="en-US" dirty="0" smtClean="0"/>
              <a:t>ground</a:t>
            </a:r>
            <a:r>
              <a:rPr lang="en-US" dirty="0"/>
              <a:t>.</a:t>
            </a:r>
          </a:p>
          <a:p>
            <a:pPr lvl="0"/>
            <a:r>
              <a:rPr lang="en-US" dirty="0"/>
              <a:t>Align </a:t>
            </a:r>
            <a:r>
              <a:rPr lang="en-US" dirty="0" smtClean="0"/>
              <a:t>head </a:t>
            </a:r>
            <a:r>
              <a:rPr lang="en-US" dirty="0"/>
              <a:t>of </a:t>
            </a:r>
            <a:r>
              <a:rPr lang="en-US" dirty="0" smtClean="0"/>
              <a:t>tripod </a:t>
            </a:r>
            <a:r>
              <a:rPr lang="en-US" dirty="0"/>
              <a:t>with a level line in </a:t>
            </a:r>
            <a:r>
              <a:rPr lang="en-US" dirty="0" smtClean="0"/>
              <a:t>distance </a:t>
            </a:r>
            <a:r>
              <a:rPr lang="en-US" dirty="0"/>
              <a:t>such as a roofline. </a:t>
            </a:r>
            <a:endParaRPr lang="en-US" dirty="0" smtClean="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13953" t="18992" r="16279" b="-1"/>
          <a:stretch/>
        </p:blipFill>
        <p:spPr>
          <a:xfrm>
            <a:off x="5410200" y="2362200"/>
            <a:ext cx="3150088" cy="2743200"/>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1836289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a Tripod</a:t>
            </a:r>
          </a:p>
        </p:txBody>
      </p:sp>
      <p:sp>
        <p:nvSpPr>
          <p:cNvPr id="3" name="Content Placeholder 2"/>
          <p:cNvSpPr>
            <a:spLocks noGrp="1"/>
          </p:cNvSpPr>
          <p:nvPr>
            <p:ph sz="half" idx="1"/>
          </p:nvPr>
        </p:nvSpPr>
        <p:spPr/>
        <p:txBody>
          <a:bodyPr>
            <a:normAutofit/>
          </a:bodyPr>
          <a:lstStyle/>
          <a:p>
            <a:pPr lvl="0"/>
            <a:r>
              <a:rPr lang="en-US" dirty="0"/>
              <a:t>Adjust </a:t>
            </a:r>
            <a:r>
              <a:rPr lang="en-US" dirty="0" smtClean="0"/>
              <a:t>tripod </a:t>
            </a:r>
            <a:r>
              <a:rPr lang="en-US" dirty="0"/>
              <a:t>legs </a:t>
            </a:r>
            <a:r>
              <a:rPr lang="en-US" dirty="0" smtClean="0"/>
              <a:t>to level head </a:t>
            </a:r>
            <a:r>
              <a:rPr lang="en-US" dirty="0"/>
              <a:t>of </a:t>
            </a:r>
            <a:r>
              <a:rPr lang="en-US" dirty="0" smtClean="0"/>
              <a:t>tripod. </a:t>
            </a:r>
            <a:endParaRPr lang="en-US" dirty="0"/>
          </a:p>
          <a:p>
            <a:pPr lvl="0"/>
            <a:r>
              <a:rPr lang="en-US" dirty="0"/>
              <a:t>Tighten </a:t>
            </a:r>
            <a:r>
              <a:rPr lang="en-US" dirty="0" smtClean="0"/>
              <a:t>adjustment </a:t>
            </a:r>
            <a:r>
              <a:rPr lang="en-US" dirty="0"/>
              <a:t>screws </a:t>
            </a:r>
            <a:r>
              <a:rPr lang="en-US" dirty="0" smtClean="0"/>
              <a:t>legs.</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524125"/>
            <a:ext cx="4038600" cy="3028950"/>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384356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Builder’s Level</a:t>
            </a:r>
            <a:endParaRPr lang="en-US" dirty="0"/>
          </a:p>
        </p:txBody>
      </p:sp>
      <p:sp>
        <p:nvSpPr>
          <p:cNvPr id="3" name="Content Placeholder 2"/>
          <p:cNvSpPr>
            <a:spLocks noGrp="1"/>
          </p:cNvSpPr>
          <p:nvPr>
            <p:ph sz="half" idx="1"/>
          </p:nvPr>
        </p:nvSpPr>
        <p:spPr/>
        <p:txBody>
          <a:bodyPr>
            <a:normAutofit/>
          </a:bodyPr>
          <a:lstStyle/>
          <a:p>
            <a:r>
              <a:rPr lang="en-US" dirty="0" smtClean="0"/>
              <a:t>Telescoping device </a:t>
            </a:r>
          </a:p>
          <a:p>
            <a:r>
              <a:rPr lang="en-US" dirty="0" smtClean="0"/>
              <a:t>Attached to the tripod.</a:t>
            </a:r>
          </a:p>
          <a:p>
            <a:r>
              <a:rPr lang="en-US" dirty="0" smtClean="0"/>
              <a:t>Protect lens until level is securely in place.</a:t>
            </a:r>
          </a:p>
          <a:p>
            <a:r>
              <a:rPr lang="en-US" dirty="0"/>
              <a:t>A</a:t>
            </a:r>
            <a:r>
              <a:rPr lang="en-US" dirty="0" smtClean="0"/>
              <a:t>djusting screws level the instrument.</a:t>
            </a:r>
          </a:p>
          <a:p>
            <a:r>
              <a:rPr lang="en-US" dirty="0"/>
              <a:t>F</a:t>
            </a:r>
            <a:r>
              <a:rPr lang="en-US" dirty="0" smtClean="0"/>
              <a:t>ocus adjustment used to view rod.</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51500" y="2524125"/>
            <a:ext cx="3035300" cy="2276475"/>
          </a:xfrm>
        </p:spPr>
      </p:pic>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3246076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a Builder’s Level</a:t>
            </a:r>
            <a:endParaRPr lang="en-US" dirty="0"/>
          </a:p>
        </p:txBody>
      </p:sp>
      <p:sp>
        <p:nvSpPr>
          <p:cNvPr id="3" name="Content Placeholder 2"/>
          <p:cNvSpPr>
            <a:spLocks noGrp="1"/>
          </p:cNvSpPr>
          <p:nvPr>
            <p:ph sz="half" idx="1"/>
          </p:nvPr>
        </p:nvSpPr>
        <p:spPr>
          <a:xfrm>
            <a:off x="457200" y="1828800"/>
            <a:ext cx="4191000" cy="4724400"/>
          </a:xfrm>
        </p:spPr>
        <p:txBody>
          <a:bodyPr>
            <a:normAutofit fontScale="92500" lnSpcReduction="10000"/>
          </a:bodyPr>
          <a:lstStyle/>
          <a:p>
            <a:pPr lvl="0"/>
            <a:r>
              <a:rPr lang="en-US" sz="3100" dirty="0" smtClean="0"/>
              <a:t>Turn telescope parallel to two </a:t>
            </a:r>
            <a:r>
              <a:rPr lang="en-US" sz="3100" dirty="0"/>
              <a:t>leveling screws.</a:t>
            </a:r>
          </a:p>
          <a:p>
            <a:pPr lvl="0"/>
            <a:r>
              <a:rPr lang="en-US" sz="3100" dirty="0"/>
              <a:t>C</a:t>
            </a:r>
            <a:r>
              <a:rPr lang="en-US" sz="3100" dirty="0" smtClean="0"/>
              <a:t>enter bubble </a:t>
            </a:r>
            <a:r>
              <a:rPr lang="en-US" sz="3100" dirty="0"/>
              <a:t>on the </a:t>
            </a:r>
            <a:r>
              <a:rPr lang="en-US" sz="3100" dirty="0" smtClean="0"/>
              <a:t>instrument by turning screws at same time. </a:t>
            </a:r>
          </a:p>
          <a:p>
            <a:pPr lvl="1"/>
            <a:r>
              <a:rPr lang="en-US" sz="3100" dirty="0"/>
              <a:t>I</a:t>
            </a:r>
            <a:r>
              <a:rPr lang="en-US" sz="3100" dirty="0" smtClean="0"/>
              <a:t>nward moves bubble </a:t>
            </a:r>
            <a:r>
              <a:rPr lang="en-US" sz="3100" dirty="0"/>
              <a:t>to </a:t>
            </a:r>
            <a:r>
              <a:rPr lang="en-US" sz="3100" dirty="0" smtClean="0"/>
              <a:t>right.</a:t>
            </a:r>
          </a:p>
          <a:p>
            <a:pPr lvl="1"/>
            <a:r>
              <a:rPr lang="en-US" sz="3100" dirty="0"/>
              <a:t>O</a:t>
            </a:r>
            <a:r>
              <a:rPr lang="en-US" sz="3100" dirty="0" smtClean="0"/>
              <a:t>utward moves bubble </a:t>
            </a:r>
            <a:r>
              <a:rPr lang="en-US" sz="3100" dirty="0"/>
              <a:t>to </a:t>
            </a:r>
            <a:r>
              <a:rPr lang="en-US" sz="3100" dirty="0" smtClean="0"/>
              <a:t>left</a:t>
            </a:r>
            <a:r>
              <a:rPr lang="en-US" sz="3100" dirty="0"/>
              <a:t>. </a:t>
            </a:r>
            <a:endParaRPr lang="en-US" sz="3100" dirty="0" smtClean="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7547" t="37422" r="5660" b="17295"/>
          <a:stretch/>
        </p:blipFill>
        <p:spPr>
          <a:xfrm rot="10800000">
            <a:off x="4487331" y="3047997"/>
            <a:ext cx="3894669" cy="1524002"/>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1083063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Leveling a Builder’s Level</a:t>
            </a:r>
          </a:p>
        </p:txBody>
      </p:sp>
      <p:sp>
        <p:nvSpPr>
          <p:cNvPr id="3" name="Content Placeholder 2"/>
          <p:cNvSpPr>
            <a:spLocks noGrp="1"/>
          </p:cNvSpPr>
          <p:nvPr>
            <p:ph sz="half" idx="1"/>
          </p:nvPr>
        </p:nvSpPr>
        <p:spPr/>
        <p:txBody>
          <a:bodyPr>
            <a:normAutofit/>
          </a:bodyPr>
          <a:lstStyle/>
          <a:p>
            <a:pPr lvl="0"/>
            <a:r>
              <a:rPr lang="en-US" dirty="0"/>
              <a:t>Rotate </a:t>
            </a:r>
            <a:r>
              <a:rPr lang="en-US" dirty="0" smtClean="0"/>
              <a:t>telescope 90 </a:t>
            </a:r>
            <a:r>
              <a:rPr lang="en-US" dirty="0"/>
              <a:t>degrees </a:t>
            </a:r>
            <a:r>
              <a:rPr lang="en-US" dirty="0" smtClean="0"/>
              <a:t>over third screw.</a:t>
            </a:r>
            <a:endParaRPr lang="en-US" dirty="0"/>
          </a:p>
          <a:p>
            <a:pPr lvl="0"/>
            <a:r>
              <a:rPr lang="en-US" dirty="0" smtClean="0"/>
              <a:t>Adjust screw until bubble </a:t>
            </a:r>
            <a:r>
              <a:rPr lang="en-US" dirty="0"/>
              <a:t>is in </a:t>
            </a:r>
            <a:r>
              <a:rPr lang="en-US" dirty="0" smtClean="0"/>
              <a:t>center</a:t>
            </a:r>
            <a:r>
              <a:rPr lang="en-US" dirty="0"/>
              <a:t>.</a:t>
            </a:r>
          </a:p>
          <a:p>
            <a:pPr lvl="0"/>
            <a:r>
              <a:rPr lang="en-US" dirty="0" smtClean="0"/>
              <a:t>Rotate level </a:t>
            </a:r>
            <a:r>
              <a:rPr lang="en-US" dirty="0"/>
              <a:t>over each </a:t>
            </a:r>
            <a:r>
              <a:rPr lang="en-US" dirty="0" smtClean="0"/>
              <a:t>screw.</a:t>
            </a:r>
            <a:endParaRPr lang="en-US" dirty="0"/>
          </a:p>
          <a:p>
            <a:pPr lvl="0"/>
            <a:r>
              <a:rPr lang="en-US" dirty="0"/>
              <a:t>B</a:t>
            </a:r>
            <a:r>
              <a:rPr lang="en-US" dirty="0" smtClean="0"/>
              <a:t>ubble </a:t>
            </a:r>
            <a:r>
              <a:rPr lang="en-US" dirty="0"/>
              <a:t>should remain in the </a:t>
            </a:r>
            <a:r>
              <a:rPr lang="en-US" dirty="0" smtClean="0"/>
              <a:t>center.</a:t>
            </a:r>
            <a:endParaRPr lang="en-US" dirty="0"/>
          </a:p>
        </p:txBody>
      </p:sp>
      <p:pic>
        <p:nvPicPr>
          <p:cNvPr id="7" name="Content Placeholder 6"/>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39622" t="32389" r="28302" b="14780"/>
          <a:stretch/>
        </p:blipFill>
        <p:spPr>
          <a:xfrm rot="10800000">
            <a:off x="5410200" y="2350386"/>
            <a:ext cx="2819400" cy="3482790"/>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863077481"/>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505</TotalTime>
  <Words>1204</Words>
  <Application>Microsoft Office PowerPoint</Application>
  <PresentationFormat>On-screen Show (4:3)</PresentationFormat>
  <Paragraphs>150</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Survey Says</vt:lpstr>
      <vt:lpstr>What is Surveying?</vt:lpstr>
      <vt:lpstr>Surveying Tools</vt:lpstr>
      <vt:lpstr>Setting a Tripod</vt:lpstr>
      <vt:lpstr>Setting a Tripod</vt:lpstr>
      <vt:lpstr>Builder’s Level</vt:lpstr>
      <vt:lpstr>Leveling a Builder’s Level</vt:lpstr>
      <vt:lpstr>Leveling a Builder’s Level</vt:lpstr>
      <vt:lpstr>Reading a Rod</vt:lpstr>
      <vt:lpstr>Architect’s Rod</vt:lpstr>
      <vt:lpstr>Engineer’s Rod</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Survey Says</dc:title>
  <dc:subject>APT - Unit 3 - Lesson 3.4 Material Management</dc:subject>
  <dc:creator>Carl Aakre</dc:creator>
  <cp:lastModifiedBy>Carl Aakre</cp:lastModifiedBy>
  <cp:revision>44</cp:revision>
  <dcterms:created xsi:type="dcterms:W3CDTF">2014-09-17T16:18:03Z</dcterms:created>
  <dcterms:modified xsi:type="dcterms:W3CDTF">2016-02-10T21:51:40Z</dcterms:modified>
</cp:coreProperties>
</file>