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5"/>
  </p:notesMasterIdLst>
  <p:handoutMasterIdLst>
    <p:handoutMasterId r:id="rId16"/>
  </p:handoutMasterIdLst>
  <p:sldIdLst>
    <p:sldId id="256" r:id="rId2"/>
    <p:sldId id="258" r:id="rId3"/>
    <p:sldId id="271" r:id="rId4"/>
    <p:sldId id="276" r:id="rId5"/>
    <p:sldId id="278" r:id="rId6"/>
    <p:sldId id="279" r:id="rId7"/>
    <p:sldId id="275" r:id="rId8"/>
    <p:sldId id="274" r:id="rId9"/>
    <p:sldId id="280" r:id="rId10"/>
    <p:sldId id="282" r:id="rId11"/>
    <p:sldId id="273" r:id="rId12"/>
    <p:sldId id="281" r:id="rId13"/>
    <p:sldId id="257" r:id="rId1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lene Mensch" initials="MM" lastIdx="9" clrIdx="0">
    <p:extLst>
      <p:ext uri="{19B8F6BF-5375-455C-9EA6-DF929625EA0E}">
        <p15:presenceInfo xmlns:p15="http://schemas.microsoft.com/office/powerpoint/2012/main" userId="e1c724a07b98bdc4" providerId="Windows Live"/>
      </p:ext>
    </p:extLst>
  </p:cmAuthor>
  <p:cmAuthor id="2" name="Carl Aakre" initials="CA" lastIdx="1" clrIdx="1">
    <p:extLst>
      <p:ext uri="{19B8F6BF-5375-455C-9EA6-DF929625EA0E}">
        <p15:presenceInfo xmlns:p15="http://schemas.microsoft.com/office/powerpoint/2012/main" userId="67e94fb1470a5e7e" providerId="Windows Live"/>
      </p:ext>
    </p:extLst>
  </p:cmAuthor>
  <p:cmAuthor id="3" name="Marlene Jansen" initials="MJJ" lastIdx="1" clrIdx="2">
    <p:extLst>
      <p:ext uri="{19B8F6BF-5375-455C-9EA6-DF929625EA0E}">
        <p15:presenceInfo xmlns:p15="http://schemas.microsoft.com/office/powerpoint/2012/main" userId="Marlene Jansen"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505"/>
    <a:srgbClr val="99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000" autoAdjust="0"/>
    <p:restoredTop sz="65350" autoAdjust="0"/>
  </p:normalViewPr>
  <p:slideViewPr>
    <p:cSldViewPr>
      <p:cViewPr varScale="1">
        <p:scale>
          <a:sx n="46" d="100"/>
          <a:sy n="46" d="100"/>
        </p:scale>
        <p:origin x="1398" y="48"/>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100" d="100"/>
        <a:sy n="100" d="100"/>
      </p:scale>
      <p:origin x="0" y="0"/>
    </p:cViewPr>
  </p:sorterViewPr>
  <p:notesViewPr>
    <p:cSldViewPr>
      <p:cViewPr varScale="1">
        <p:scale>
          <a:sx n="69" d="100"/>
          <a:sy n="69" d="100"/>
        </p:scale>
        <p:origin x="3264"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presProps" Target="presProps.xml"/><Relationship Id="rId3" Type="http://schemas.openxmlformats.org/officeDocument/2006/relationships/slide" Target="slides/slide2.xml"/><Relationship Id="rId21" Type="http://schemas.openxmlformats.org/officeDocument/2006/relationships/tableStyles" Target="tableStyle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Arial" pitchFamily="34" charset="0"/>
                <a:cs typeface="Arial" pitchFamily="34" charset="0"/>
              </a:rPr>
              <a:t>Hydraulic Power</a:t>
            </a:r>
            <a:endParaRPr lang="en-US" dirty="0">
              <a:latin typeface="Arial" pitchFamily="34" charset="0"/>
              <a:cs typeface="Arial" pitchFamily="34" charset="0"/>
            </a:endParaRPr>
          </a:p>
        </p:txBody>
      </p:sp>
      <p:sp>
        <p:nvSpPr>
          <p:cNvPr id="3" name="Date Placeholder 2"/>
          <p:cNvSpPr>
            <a:spLocks noGrp="1"/>
          </p:cNvSpPr>
          <p:nvPr>
            <p:ph type="dt" sz="quarter" idx="1"/>
          </p:nvPr>
        </p:nvSpPr>
        <p:spPr>
          <a:xfrm>
            <a:off x="3429000" y="0"/>
            <a:ext cx="34274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Agricultura</a:t>
            </a:r>
            <a:r>
              <a:rPr lang="en-US" dirty="0">
                <a:latin typeface="Arial" pitchFamily="34" charset="0"/>
                <a:cs typeface="Arial" pitchFamily="34" charset="0"/>
              </a:rPr>
              <a:t>l</a:t>
            </a:r>
            <a:r>
              <a:rPr lang="en-US" dirty="0" smtClean="0">
                <a:latin typeface="Arial" pitchFamily="34" charset="0"/>
                <a:cs typeface="Arial" pitchFamily="34" charset="0"/>
              </a:rPr>
              <a:t> Power and Technology   </a:t>
            </a:r>
          </a:p>
          <a:p>
            <a:r>
              <a:rPr lang="en-US" dirty="0" smtClean="0">
                <a:latin typeface="Arial" pitchFamily="34" charset="0"/>
                <a:cs typeface="Arial" pitchFamily="34" charset="0"/>
              </a:rPr>
              <a:t>Unit 5 – Lesson 5.3 Mechanical Energy</a:t>
            </a:r>
            <a:endParaRPr lang="en-US" dirty="0">
              <a:latin typeface="Arial" pitchFamily="34" charset="0"/>
              <a:cs typeface="Arial" pitchFamily="34" charset="0"/>
            </a:endParaRPr>
          </a:p>
        </p:txBody>
      </p:sp>
      <p:sp>
        <p:nvSpPr>
          <p:cNvPr id="4" name="Footer Placeholder 3"/>
          <p:cNvSpPr>
            <a:spLocks noGrp="1"/>
          </p:cNvSpPr>
          <p:nvPr>
            <p:ph type="ftr" sz="quarter" idx="2"/>
          </p:nvPr>
        </p:nvSpPr>
        <p:spPr>
          <a:xfrm>
            <a:off x="0" y="8685213"/>
            <a:ext cx="3352800" cy="457200"/>
          </a:xfrm>
          <a:prstGeom prst="rect">
            <a:avLst/>
          </a:prstGeom>
        </p:spPr>
        <p:txBody>
          <a:bodyPr vert="horz" lIns="91440" tIns="45720" rIns="91440" bIns="45720" rtlCol="0" anchor="b"/>
          <a:lstStyle>
            <a:lvl1pPr algn="l">
              <a:defRPr sz="1200"/>
            </a:lvl1pPr>
          </a:lstStyle>
          <a:p>
            <a:r>
              <a:rPr lang="en-US" dirty="0" smtClean="0">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251402E-0581-4045-9571-3EE683493364}" type="slidenum">
              <a:rPr lang="en-US" smtClean="0">
                <a:latin typeface="Arial" pitchFamily="34" charset="0"/>
                <a:cs typeface="Arial" pitchFamily="34" charset="0"/>
              </a:rPr>
              <a:t>‹#›</a:t>
            </a:fld>
            <a:endParaRPr lang="en-US">
              <a:latin typeface="Arial" pitchFamily="34" charset="0"/>
              <a:cs typeface="Arial" pitchFamily="34"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2481490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smtClean="0"/>
              <a:t>Hydraulic Power</a:t>
            </a:r>
            <a:endParaRPr lang="en-US" dirty="0"/>
          </a:p>
        </p:txBody>
      </p:sp>
      <p:sp>
        <p:nvSpPr>
          <p:cNvPr id="3" name="Date Placeholder 2"/>
          <p:cNvSpPr>
            <a:spLocks noGrp="1"/>
          </p:cNvSpPr>
          <p:nvPr>
            <p:ph type="dt" idx="1"/>
          </p:nvPr>
        </p:nvSpPr>
        <p:spPr>
          <a:xfrm>
            <a:off x="3352800" y="0"/>
            <a:ext cx="35036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Agricultural Power and Technology   </a:t>
            </a:r>
          </a:p>
          <a:p>
            <a:r>
              <a:rPr lang="en-US" dirty="0" smtClean="0">
                <a:latin typeface="Arial" pitchFamily="34" charset="0"/>
                <a:cs typeface="Arial" pitchFamily="34" charset="0"/>
              </a:rPr>
              <a:t>Unit 5 – Lesson 5.3 Mechanical Energy</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3276600" cy="457200"/>
          </a:xfrm>
          <a:prstGeom prst="rect">
            <a:avLst/>
          </a:prstGeom>
        </p:spPr>
        <p:txBody>
          <a:bodyPr vert="horz" lIns="91440" tIns="45720" rIns="91440" bIns="45720" rtlCol="0" anchor="b"/>
          <a:lstStyle>
            <a:lvl1pPr algn="l">
              <a:defRPr sz="1200"/>
            </a:lvl1p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cs typeface="Arial" pitchFamily="34" charset="0"/>
              </a:defRPr>
            </a:lvl1pPr>
          </a:lstStyle>
          <a:p>
            <a:fld id="{36C789E7-B821-4804-81D0-B1DDBDB5FECC}" type="slidenum">
              <a:rPr lang="en-US" smtClean="0"/>
              <a:pPr/>
              <a:t>‹#›</a:t>
            </a:fld>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1043571385"/>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 Copyright 2016</a:t>
            </a:r>
          </a:p>
        </p:txBody>
      </p:sp>
      <p:sp>
        <p:nvSpPr>
          <p:cNvPr id="6" name="Header Placeholder 5"/>
          <p:cNvSpPr>
            <a:spLocks noGrp="1"/>
          </p:cNvSpPr>
          <p:nvPr>
            <p:ph type="hdr" sz="quarter" idx="12"/>
          </p:nvPr>
        </p:nvSpPr>
        <p:spPr/>
        <p:txBody>
          <a:bodyPr/>
          <a:lstStyle/>
          <a:p>
            <a:r>
              <a:rPr lang="en-US" dirty="0" smtClean="0"/>
              <a:t>Hydraulic Power</a:t>
            </a:r>
            <a:endParaRPr lang="en-US" dirty="0"/>
          </a:p>
        </p:txBody>
      </p:sp>
      <p:sp>
        <p:nvSpPr>
          <p:cNvPr id="7" name="Date Placeholder 6"/>
          <p:cNvSpPr>
            <a:spLocks noGrp="1"/>
          </p:cNvSpPr>
          <p:nvPr>
            <p:ph type="dt" idx="13"/>
          </p:nvPr>
        </p:nvSpPr>
        <p:spPr/>
        <p:txBody>
          <a:bodyPr/>
          <a:lstStyle/>
          <a:p>
            <a:r>
              <a:rPr lang="en-US" dirty="0" smtClean="0">
                <a:latin typeface="Arial" pitchFamily="34" charset="0"/>
                <a:cs typeface="Arial" pitchFamily="34" charset="0"/>
              </a:rPr>
              <a:t>Agricultura</a:t>
            </a:r>
            <a:r>
              <a:rPr lang="en-US" dirty="0">
                <a:latin typeface="Arial" pitchFamily="34" charset="0"/>
                <a:cs typeface="Arial" pitchFamily="34" charset="0"/>
              </a:rPr>
              <a:t>l</a:t>
            </a:r>
            <a:r>
              <a:rPr lang="en-US" dirty="0" smtClean="0">
                <a:latin typeface="Arial" pitchFamily="34" charset="0"/>
                <a:cs typeface="Arial" pitchFamily="34" charset="0"/>
              </a:rPr>
              <a:t> Power and Technology   </a:t>
            </a:r>
          </a:p>
          <a:p>
            <a:r>
              <a:rPr lang="en-US" dirty="0" smtClean="0">
                <a:latin typeface="Arial" pitchFamily="34" charset="0"/>
                <a:cs typeface="Arial" pitchFamily="34" charset="0"/>
              </a:rPr>
              <a:t>Unit </a:t>
            </a:r>
            <a:r>
              <a:rPr lang="en-US" dirty="0">
                <a:latin typeface="Arial" pitchFamily="34" charset="0"/>
                <a:cs typeface="Arial" pitchFamily="34" charset="0"/>
              </a:rPr>
              <a:t>5</a:t>
            </a:r>
            <a:r>
              <a:rPr lang="en-US" dirty="0" smtClean="0">
                <a:latin typeface="Arial" pitchFamily="34" charset="0"/>
                <a:cs typeface="Arial" pitchFamily="34" charset="0"/>
              </a:rPr>
              <a:t> – Lesson 5.3 Mechanical Energy</a:t>
            </a:r>
            <a:endParaRPr lang="en-US" dirty="0"/>
          </a:p>
        </p:txBody>
      </p:sp>
    </p:spTree>
    <p:extLst>
      <p:ext uri="{BB962C8B-B14F-4D97-AF65-F5344CB8AC3E}">
        <p14:creationId xmlns:p14="http://schemas.microsoft.com/office/powerpoint/2010/main" val="426632654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Header Placeholder 3"/>
          <p:cNvSpPr>
            <a:spLocks noGrp="1"/>
          </p:cNvSpPr>
          <p:nvPr>
            <p:ph type="hdr" sz="quarter" idx="10"/>
          </p:nvPr>
        </p:nvSpPr>
        <p:spPr/>
        <p:txBody>
          <a:bodyPr/>
          <a:lstStyle/>
          <a:p>
            <a:r>
              <a:rPr lang="en-US" smtClean="0"/>
              <a:t>Hydraulic Power</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Agricultural Power and Technology   </a:t>
            </a:r>
          </a:p>
          <a:p>
            <a:r>
              <a:rPr lang="en-US" smtClean="0">
                <a:latin typeface="Arial" pitchFamily="34" charset="0"/>
                <a:cs typeface="Arial" pitchFamily="34" charset="0"/>
              </a:rPr>
              <a:t>Unit 5 – Lesson 5.3 Mechanical Energy</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10</a:t>
            </a:fld>
            <a:endParaRPr lang="en-US"/>
          </a:p>
        </p:txBody>
      </p:sp>
    </p:spTree>
    <p:extLst>
      <p:ext uri="{BB962C8B-B14F-4D97-AF65-F5344CB8AC3E}">
        <p14:creationId xmlns:p14="http://schemas.microsoft.com/office/powerpoint/2010/main" val="240976128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pressure is applied throughout the entire system. The force applied to the load is equal to the pressure applied by the source times the surface area of the piston applying force to the load.</a:t>
            </a:r>
            <a:endParaRPr lang="en-US" dirty="0"/>
          </a:p>
        </p:txBody>
      </p:sp>
      <p:sp>
        <p:nvSpPr>
          <p:cNvPr id="4" name="Header Placeholder 3"/>
          <p:cNvSpPr>
            <a:spLocks noGrp="1"/>
          </p:cNvSpPr>
          <p:nvPr>
            <p:ph type="hdr" sz="quarter" idx="10"/>
          </p:nvPr>
        </p:nvSpPr>
        <p:spPr/>
        <p:txBody>
          <a:bodyPr/>
          <a:lstStyle/>
          <a:p>
            <a:r>
              <a:rPr lang="en-US" smtClean="0"/>
              <a:t>Hydraulic Power</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Agricultural Power and Technology   </a:t>
            </a:r>
          </a:p>
          <a:p>
            <a:r>
              <a:rPr lang="en-US" smtClean="0">
                <a:latin typeface="Arial" pitchFamily="34" charset="0"/>
                <a:cs typeface="Arial" pitchFamily="34" charset="0"/>
              </a:rPr>
              <a:t>Unit 5 – Lesson 5.3 Mechanical Energy</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11</a:t>
            </a:fld>
            <a:endParaRPr lang="en-US"/>
          </a:p>
        </p:txBody>
      </p:sp>
    </p:spTree>
    <p:extLst>
      <p:ext uri="{BB962C8B-B14F-4D97-AF65-F5344CB8AC3E}">
        <p14:creationId xmlns:p14="http://schemas.microsoft.com/office/powerpoint/2010/main" val="36239682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4</a:t>
            </a:r>
            <a:r>
              <a:rPr lang="en-US" baseline="0" dirty="0" smtClean="0"/>
              <a:t>lbs of force applied from the source is able to apply 12lbs of force to the load.</a:t>
            </a:r>
            <a:endParaRPr lang="en-US" dirty="0"/>
          </a:p>
        </p:txBody>
      </p:sp>
      <p:sp>
        <p:nvSpPr>
          <p:cNvPr id="4" name="Header Placeholder 3"/>
          <p:cNvSpPr>
            <a:spLocks noGrp="1"/>
          </p:cNvSpPr>
          <p:nvPr>
            <p:ph type="hdr" sz="quarter" idx="10"/>
          </p:nvPr>
        </p:nvSpPr>
        <p:spPr/>
        <p:txBody>
          <a:bodyPr/>
          <a:lstStyle/>
          <a:p>
            <a:r>
              <a:rPr lang="en-US" smtClean="0"/>
              <a:t>Hydraulic Power</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Agricultural Power and Technology   </a:t>
            </a:r>
          </a:p>
          <a:p>
            <a:r>
              <a:rPr lang="en-US" smtClean="0">
                <a:latin typeface="Arial" pitchFamily="34" charset="0"/>
                <a:cs typeface="Arial" pitchFamily="34" charset="0"/>
              </a:rPr>
              <a:t>Unit 5 – Lesson 5.3 Mechanical Energy</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12</a:t>
            </a:fld>
            <a:endParaRPr lang="en-US"/>
          </a:p>
        </p:txBody>
      </p:sp>
    </p:spTree>
    <p:extLst>
      <p:ext uri="{BB962C8B-B14F-4D97-AF65-F5344CB8AC3E}">
        <p14:creationId xmlns:p14="http://schemas.microsoft.com/office/powerpoint/2010/main" val="2432647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13</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smtClean="0">
                <a:latin typeface="Arial" pitchFamily="34" charset="0"/>
                <a:cs typeface="Arial" pitchFamily="34" charset="0"/>
              </a:rPr>
              <a:t>Curriculum for Agricultural Science Education Copyright 2016</a:t>
            </a:r>
            <a:endParaRPr lang="en-US" dirty="0" smtClean="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dirty="0" smtClean="0"/>
              <a:t>Hydraulic Power</a:t>
            </a:r>
            <a:endParaRPr lang="en-US" dirty="0"/>
          </a:p>
        </p:txBody>
      </p:sp>
      <p:sp>
        <p:nvSpPr>
          <p:cNvPr id="7" name="Date Placeholder 6"/>
          <p:cNvSpPr>
            <a:spLocks noGrp="1"/>
          </p:cNvSpPr>
          <p:nvPr>
            <p:ph type="dt" idx="13"/>
          </p:nvPr>
        </p:nvSpPr>
        <p:spPr/>
        <p:txBody>
          <a:bodyPr/>
          <a:lstStyle/>
          <a:p>
            <a:r>
              <a:rPr lang="en-US" dirty="0">
                <a:latin typeface="Arial" pitchFamily="34" charset="0"/>
                <a:cs typeface="Arial" pitchFamily="34" charset="0"/>
              </a:rPr>
              <a:t>Agricultural Power and Technology   </a:t>
            </a:r>
          </a:p>
          <a:p>
            <a:r>
              <a:rPr lang="en-US" dirty="0">
                <a:latin typeface="Arial" pitchFamily="34" charset="0"/>
                <a:cs typeface="Arial" pitchFamily="34" charset="0"/>
              </a:rPr>
              <a:t>Unit 5 – Lesson 5.3 Mechanical Energy</a:t>
            </a:r>
            <a:endParaRPr lang="en-US" dirty="0"/>
          </a:p>
        </p:txBody>
      </p:sp>
    </p:spTree>
    <p:extLst>
      <p:ext uri="{BB962C8B-B14F-4D97-AF65-F5344CB8AC3E}">
        <p14:creationId xmlns:p14="http://schemas.microsoft.com/office/powerpoint/2010/main" val="336436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2</a:t>
            </a:fld>
            <a:endParaRPr lang="en-US">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 Copyright 2016</a:t>
            </a:r>
          </a:p>
        </p:txBody>
      </p:sp>
      <p:sp>
        <p:nvSpPr>
          <p:cNvPr id="6" name="Header Placeholder 5"/>
          <p:cNvSpPr>
            <a:spLocks noGrp="1"/>
          </p:cNvSpPr>
          <p:nvPr>
            <p:ph type="hdr" sz="quarter" idx="12"/>
          </p:nvPr>
        </p:nvSpPr>
        <p:spPr/>
        <p:txBody>
          <a:bodyPr/>
          <a:lstStyle/>
          <a:p>
            <a:r>
              <a:rPr lang="en-US" dirty="0"/>
              <a:t>Hydraulic Power</a:t>
            </a:r>
          </a:p>
        </p:txBody>
      </p:sp>
      <p:sp>
        <p:nvSpPr>
          <p:cNvPr id="7" name="Date Placeholder 6"/>
          <p:cNvSpPr>
            <a:spLocks noGrp="1"/>
          </p:cNvSpPr>
          <p:nvPr>
            <p:ph type="dt" idx="13"/>
          </p:nvPr>
        </p:nvSpPr>
        <p:spPr/>
        <p:txBody>
          <a:bodyPr/>
          <a:lstStyle/>
          <a:p>
            <a:r>
              <a:rPr lang="en-US" dirty="0">
                <a:latin typeface="Arial" pitchFamily="34" charset="0"/>
                <a:cs typeface="Arial" pitchFamily="34" charset="0"/>
              </a:rPr>
              <a:t>Agricultural Power and Technology   </a:t>
            </a:r>
          </a:p>
          <a:p>
            <a:r>
              <a:rPr lang="en-US" dirty="0">
                <a:latin typeface="Arial" pitchFamily="34" charset="0"/>
                <a:cs typeface="Arial" pitchFamily="34" charset="0"/>
              </a:rPr>
              <a:t>Unit 5 – Lesson 5.3 Mechanical Energy</a:t>
            </a:r>
            <a:endParaRPr lang="en-US" dirty="0"/>
          </a:p>
        </p:txBody>
      </p:sp>
    </p:spTree>
    <p:extLst>
      <p:ext uri="{BB962C8B-B14F-4D97-AF65-F5344CB8AC3E}">
        <p14:creationId xmlns:p14="http://schemas.microsoft.com/office/powerpoint/2010/main" val="3131452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Hydraulic</a:t>
            </a:r>
            <a:r>
              <a:rPr lang="en-US" baseline="0" dirty="0" smtClean="0"/>
              <a:t> systems are based upon the properties of </a:t>
            </a:r>
            <a:r>
              <a:rPr lang="en-US" baseline="0" dirty="0" smtClean="0">
                <a:solidFill>
                  <a:schemeClr val="tx1"/>
                </a:solidFill>
              </a:rPr>
              <a:t>liquids. </a:t>
            </a:r>
            <a:r>
              <a:rPr lang="en-US" b="0" baseline="0" dirty="0" smtClean="0">
                <a:solidFill>
                  <a:schemeClr val="tx1"/>
                </a:solidFill>
              </a:rPr>
              <a:t>Because liquids cannot be compressed, they will transfer the same amount of force that is applied to them in all directions.</a:t>
            </a:r>
            <a:endParaRPr lang="en-US" b="1" dirty="0">
              <a:solidFill>
                <a:schemeClr val="tx1"/>
              </a:solidFill>
            </a:endParaRPr>
          </a:p>
        </p:txBody>
      </p:sp>
      <p:sp>
        <p:nvSpPr>
          <p:cNvPr id="4" name="Header Placeholder 3"/>
          <p:cNvSpPr>
            <a:spLocks noGrp="1"/>
          </p:cNvSpPr>
          <p:nvPr>
            <p:ph type="hdr" sz="quarter" idx="10"/>
          </p:nvPr>
        </p:nvSpPr>
        <p:spPr/>
        <p:txBody>
          <a:bodyPr/>
          <a:lstStyle/>
          <a:p>
            <a:r>
              <a:rPr lang="en-US" dirty="0"/>
              <a:t>Hydraulic Power</a:t>
            </a:r>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Agricultural Power and Technology   </a:t>
            </a:r>
          </a:p>
          <a:p>
            <a:r>
              <a:rPr lang="en-US" dirty="0">
                <a:latin typeface="Arial" pitchFamily="34" charset="0"/>
                <a:cs typeface="Arial" pitchFamily="34" charset="0"/>
              </a:rPr>
              <a:t>Unit 5 – Lesson 5.3 Mechanical Energy</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3</a:t>
            </a:fld>
            <a:endParaRPr lang="en-US"/>
          </a:p>
        </p:txBody>
      </p:sp>
    </p:spTree>
    <p:extLst>
      <p:ext uri="{BB962C8B-B14F-4D97-AF65-F5344CB8AC3E}">
        <p14:creationId xmlns:p14="http://schemas.microsoft.com/office/powerpoint/2010/main" val="20921095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Hydraulic</a:t>
            </a:r>
            <a:r>
              <a:rPr lang="en-US" baseline="0" dirty="0" smtClean="0"/>
              <a:t> systems use a pressurized liquid to apply a force to do work, such as move or lift an object.</a:t>
            </a:r>
            <a:endParaRPr lang="en-US" dirty="0"/>
          </a:p>
        </p:txBody>
      </p:sp>
      <p:sp>
        <p:nvSpPr>
          <p:cNvPr id="4" name="Header Placeholder 3"/>
          <p:cNvSpPr>
            <a:spLocks noGrp="1"/>
          </p:cNvSpPr>
          <p:nvPr>
            <p:ph type="hdr" sz="quarter" idx="10"/>
          </p:nvPr>
        </p:nvSpPr>
        <p:spPr/>
        <p:txBody>
          <a:bodyPr/>
          <a:lstStyle/>
          <a:p>
            <a:r>
              <a:rPr lang="en-US" smtClean="0"/>
              <a:t>Hydraulic Power</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Agricultural Power and Technology   </a:t>
            </a:r>
          </a:p>
          <a:p>
            <a:r>
              <a:rPr lang="en-US" smtClean="0">
                <a:latin typeface="Arial" pitchFamily="34" charset="0"/>
                <a:cs typeface="Arial" pitchFamily="34" charset="0"/>
              </a:rPr>
              <a:t>Unit 5 – Lesson 5.3 Mechanical Energy</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4</a:t>
            </a:fld>
            <a:endParaRPr lang="en-US"/>
          </a:p>
        </p:txBody>
      </p:sp>
    </p:spTree>
    <p:extLst>
      <p:ext uri="{BB962C8B-B14F-4D97-AF65-F5344CB8AC3E}">
        <p14:creationId xmlns:p14="http://schemas.microsoft.com/office/powerpoint/2010/main" val="209844193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 hydraulic system</a:t>
            </a:r>
            <a:r>
              <a:rPr lang="en-US" baseline="0" dirty="0" smtClean="0"/>
              <a:t> has an energy source that applies pressure throughout the system. The pressure is transferred through a hose to a load where the pressure will apply force to a piston in a cylinder to do work.</a:t>
            </a:r>
            <a:endParaRPr lang="en-US" dirty="0"/>
          </a:p>
        </p:txBody>
      </p:sp>
      <p:sp>
        <p:nvSpPr>
          <p:cNvPr id="4" name="Header Placeholder 3"/>
          <p:cNvSpPr>
            <a:spLocks noGrp="1"/>
          </p:cNvSpPr>
          <p:nvPr>
            <p:ph type="hdr" sz="quarter" idx="10"/>
          </p:nvPr>
        </p:nvSpPr>
        <p:spPr/>
        <p:txBody>
          <a:bodyPr/>
          <a:lstStyle/>
          <a:p>
            <a:r>
              <a:rPr lang="en-US" smtClean="0"/>
              <a:t>Hydraulic Power</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Agricultural Power and Technology   </a:t>
            </a:r>
          </a:p>
          <a:p>
            <a:r>
              <a:rPr lang="en-US" smtClean="0">
                <a:latin typeface="Arial" pitchFamily="34" charset="0"/>
                <a:cs typeface="Arial" pitchFamily="34" charset="0"/>
              </a:rPr>
              <a:t>Unit 5 – Lesson 5.3 Mechanical Energy</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5</a:t>
            </a:fld>
            <a:endParaRPr lang="en-US"/>
          </a:p>
        </p:txBody>
      </p:sp>
    </p:spTree>
    <p:extLst>
      <p:ext uri="{BB962C8B-B14F-4D97-AF65-F5344CB8AC3E}">
        <p14:creationId xmlns:p14="http://schemas.microsoft.com/office/powerpoint/2010/main" val="274295852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pressure</a:t>
            </a:r>
            <a:r>
              <a:rPr lang="en-US" baseline="0" dirty="0" smtClean="0"/>
              <a:t> in the system applies a force to the system greater than the force of the object. Therefore, the object will move.</a:t>
            </a:r>
            <a:endParaRPr lang="en-US" dirty="0"/>
          </a:p>
        </p:txBody>
      </p:sp>
      <p:sp>
        <p:nvSpPr>
          <p:cNvPr id="4" name="Header Placeholder 3"/>
          <p:cNvSpPr>
            <a:spLocks noGrp="1"/>
          </p:cNvSpPr>
          <p:nvPr>
            <p:ph type="hdr" sz="quarter" idx="10"/>
          </p:nvPr>
        </p:nvSpPr>
        <p:spPr/>
        <p:txBody>
          <a:bodyPr/>
          <a:lstStyle/>
          <a:p>
            <a:r>
              <a:rPr lang="en-US" smtClean="0"/>
              <a:t>Hydraulic Power</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Agricultural Power and Technology   </a:t>
            </a:r>
          </a:p>
          <a:p>
            <a:r>
              <a:rPr lang="en-US" smtClean="0">
                <a:latin typeface="Arial" pitchFamily="34" charset="0"/>
                <a:cs typeface="Arial" pitchFamily="34" charset="0"/>
              </a:rPr>
              <a:t>Unit 5 – Lesson 5.3 Mechanical Energy</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6</a:t>
            </a:fld>
            <a:endParaRPr lang="en-US"/>
          </a:p>
        </p:txBody>
      </p:sp>
    </p:spTree>
    <p:extLst>
      <p:ext uri="{BB962C8B-B14F-4D97-AF65-F5344CB8AC3E}">
        <p14:creationId xmlns:p14="http://schemas.microsoft.com/office/powerpoint/2010/main" val="275644867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a:t>
            </a:r>
            <a:r>
              <a:rPr lang="en-US" baseline="0" dirty="0" smtClean="0"/>
              <a:t> pressure is equal to the force divided by the surface area of the piston.</a:t>
            </a:r>
            <a:endParaRPr lang="en-US" dirty="0"/>
          </a:p>
        </p:txBody>
      </p:sp>
      <p:sp>
        <p:nvSpPr>
          <p:cNvPr id="4" name="Header Placeholder 3"/>
          <p:cNvSpPr>
            <a:spLocks noGrp="1"/>
          </p:cNvSpPr>
          <p:nvPr>
            <p:ph type="hdr" sz="quarter" idx="10"/>
          </p:nvPr>
        </p:nvSpPr>
        <p:spPr/>
        <p:txBody>
          <a:bodyPr/>
          <a:lstStyle/>
          <a:p>
            <a:r>
              <a:rPr lang="en-US" smtClean="0"/>
              <a:t>Hydraulic Power</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Agricultural Power and Technology   </a:t>
            </a:r>
          </a:p>
          <a:p>
            <a:r>
              <a:rPr lang="en-US" smtClean="0">
                <a:latin typeface="Arial" pitchFamily="34" charset="0"/>
                <a:cs typeface="Arial" pitchFamily="34" charset="0"/>
              </a:rPr>
              <a:t>Unit 5 – Lesson 5.3 Mechanical Energy</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7</a:t>
            </a:fld>
            <a:endParaRPr lang="en-US"/>
          </a:p>
        </p:txBody>
      </p:sp>
    </p:spTree>
    <p:extLst>
      <p:ext uri="{BB962C8B-B14F-4D97-AF65-F5344CB8AC3E}">
        <p14:creationId xmlns:p14="http://schemas.microsoft.com/office/powerpoint/2010/main" val="33584848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The area of </a:t>
            </a:r>
            <a:r>
              <a:rPr lang="en-US" baseline="0" dirty="0" smtClean="0"/>
              <a:t>the piston can be found by calculating the radius, which is half of the diameter, squaring the radius and multiplying times Pi.</a:t>
            </a:r>
            <a:endParaRPr lang="en-US" dirty="0"/>
          </a:p>
        </p:txBody>
      </p:sp>
      <p:sp>
        <p:nvSpPr>
          <p:cNvPr id="4" name="Header Placeholder 3"/>
          <p:cNvSpPr>
            <a:spLocks noGrp="1"/>
          </p:cNvSpPr>
          <p:nvPr>
            <p:ph type="hdr" sz="quarter" idx="10"/>
          </p:nvPr>
        </p:nvSpPr>
        <p:spPr/>
        <p:txBody>
          <a:bodyPr/>
          <a:lstStyle/>
          <a:p>
            <a:r>
              <a:rPr lang="en-US" smtClean="0"/>
              <a:t>Hydraulic Power</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Agricultural Power and Technology   </a:t>
            </a:r>
          </a:p>
          <a:p>
            <a:r>
              <a:rPr lang="en-US" smtClean="0">
                <a:latin typeface="Arial" pitchFamily="34" charset="0"/>
                <a:cs typeface="Arial" pitchFamily="34" charset="0"/>
              </a:rPr>
              <a:t>Unit 5 – Lesson 5.3 Mechanical Energy</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8</a:t>
            </a:fld>
            <a:endParaRPr lang="en-US"/>
          </a:p>
        </p:txBody>
      </p:sp>
    </p:spTree>
    <p:extLst>
      <p:ext uri="{BB962C8B-B14F-4D97-AF65-F5344CB8AC3E}">
        <p14:creationId xmlns:p14="http://schemas.microsoft.com/office/powerpoint/2010/main" val="40175130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Once the</a:t>
            </a:r>
            <a:r>
              <a:rPr lang="en-US" baseline="0" dirty="0" smtClean="0"/>
              <a:t> force and area is known, the pressure in the system can be calculated.</a:t>
            </a:r>
            <a:endParaRPr lang="en-US" dirty="0"/>
          </a:p>
        </p:txBody>
      </p:sp>
      <p:sp>
        <p:nvSpPr>
          <p:cNvPr id="4" name="Header Placeholder 3"/>
          <p:cNvSpPr>
            <a:spLocks noGrp="1"/>
          </p:cNvSpPr>
          <p:nvPr>
            <p:ph type="hdr" sz="quarter" idx="10"/>
          </p:nvPr>
        </p:nvSpPr>
        <p:spPr/>
        <p:txBody>
          <a:bodyPr/>
          <a:lstStyle/>
          <a:p>
            <a:r>
              <a:rPr lang="en-US" smtClean="0"/>
              <a:t>Hydraulic Power</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Agricultural Power and Technology   </a:t>
            </a:r>
          </a:p>
          <a:p>
            <a:r>
              <a:rPr lang="en-US" smtClean="0">
                <a:latin typeface="Arial" pitchFamily="34" charset="0"/>
                <a:cs typeface="Arial" pitchFamily="34" charset="0"/>
              </a:rPr>
              <a:t>Unit 5 – Lesson 5.3 Mechanical Energy</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9</a:t>
            </a:fld>
            <a:endParaRPr lang="en-US"/>
          </a:p>
        </p:txBody>
      </p:sp>
    </p:spTree>
    <p:extLst>
      <p:ext uri="{BB962C8B-B14F-4D97-AF65-F5344CB8AC3E}">
        <p14:creationId xmlns:p14="http://schemas.microsoft.com/office/powerpoint/2010/main" val="177686051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7" name="Group 10"/>
          <p:cNvGrpSpPr>
            <a:grpSpLocks/>
          </p:cNvGrpSpPr>
          <p:nvPr userDrawn="1"/>
        </p:nvGrpSpPr>
        <p:grpSpPr bwMode="auto">
          <a:xfrm>
            <a:off x="838200" y="228600"/>
            <a:ext cx="8305800" cy="5480050"/>
            <a:chOff x="528" y="144"/>
            <a:chExt cx="5232" cy="3452"/>
          </a:xfrm>
        </p:grpSpPr>
        <p:pic>
          <p:nvPicPr>
            <p:cNvPr id="8" name="Picture 7"/>
            <p:cNvPicPr>
              <a:picLocks noChangeAspect="1" noChangeArrowheads="1"/>
            </p:cNvPicPr>
            <p:nvPr/>
          </p:nvPicPr>
          <p:blipFill>
            <a:blip r:embed="rId2" cstate="print"/>
            <a:srcRect/>
            <a:stretch>
              <a:fillRect/>
            </a:stretch>
          </p:blipFill>
          <p:spPr bwMode="auto">
            <a:xfrm>
              <a:off x="1200" y="144"/>
              <a:ext cx="3452" cy="3452"/>
            </a:xfrm>
            <a:prstGeom prst="rect">
              <a:avLst/>
            </a:prstGeom>
            <a:noFill/>
            <a:ln w="9525">
              <a:noFill/>
              <a:miter lim="800000"/>
              <a:headEnd/>
              <a:tailEnd/>
            </a:ln>
          </p:spPr>
        </p:pic>
        <p:sp>
          <p:nvSpPr>
            <p:cNvPr id="9" name="Text Box 8"/>
            <p:cNvSpPr txBox="1">
              <a:spLocks noChangeArrowheads="1"/>
            </p:cNvSpPr>
            <p:nvPr/>
          </p:nvSpPr>
          <p:spPr bwMode="auto">
            <a:xfrm>
              <a:off x="528" y="3072"/>
              <a:ext cx="5232" cy="330"/>
            </a:xfrm>
            <a:prstGeom prst="rect">
              <a:avLst/>
            </a:prstGeom>
            <a:solidFill>
              <a:srgbClr val="FF0505"/>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rgbClr val="FFFFFF"/>
                  </a:solidFill>
                  <a:effectLst/>
                  <a:uLnTx/>
                  <a:uFillTx/>
                  <a:latin typeface="Arial" pitchFamily="34" charset="0"/>
                  <a:cs typeface="Arial" pitchFamily="34" charset="0"/>
                </a:rPr>
                <a:t>Agricultural Power and Technology</a:t>
              </a:r>
              <a:endPar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endParaRPr>
            </a:p>
          </p:txBody>
        </p:sp>
      </p:grpSp>
    </p:spTree>
    <p:extLst>
      <p:ext uri="{BB962C8B-B14F-4D97-AF65-F5344CB8AC3E}">
        <p14:creationId xmlns:p14="http://schemas.microsoft.com/office/powerpoint/2010/main" val="3742685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2588872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4129386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8288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828801"/>
            <a:ext cx="40386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739361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309581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9590416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08426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770776"/>
            <a:ext cx="8229600" cy="440930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98D9DB-9F03-49E4-BBAA-20DA05506B06}" type="slidenum">
              <a:rPr lang="en-US" smtClean="0"/>
              <a:t>‹#›</a:t>
            </a:fld>
            <a:endParaRPr lang="en-US"/>
          </a:p>
        </p:txBody>
      </p:sp>
      <p:sp>
        <p:nvSpPr>
          <p:cNvPr id="7" name="Text Box 7"/>
          <p:cNvSpPr txBox="1">
            <a:spLocks noChangeArrowheads="1"/>
          </p:cNvSpPr>
          <p:nvPr/>
        </p:nvSpPr>
        <p:spPr bwMode="auto">
          <a:xfrm>
            <a:off x="838200" y="1396180"/>
            <a:ext cx="8305800" cy="366713"/>
          </a:xfrm>
          <a:prstGeom prst="rect">
            <a:avLst/>
          </a:prstGeom>
          <a:solidFill>
            <a:srgbClr val="FF0505"/>
          </a:solidFill>
          <a:ln w="9525">
            <a:noFill/>
            <a:miter lim="800000"/>
            <a:headEnd/>
            <a:tailEnd/>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4" name="Picture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7315200" y="6328582"/>
            <a:ext cx="1066892" cy="420660"/>
          </a:xfrm>
          <a:prstGeom prst="rect">
            <a:avLst/>
          </a:prstGeom>
        </p:spPr>
      </p:pic>
    </p:spTree>
    <p:extLst>
      <p:ext uri="{BB962C8B-B14F-4D97-AF65-F5344CB8AC3E}">
        <p14:creationId xmlns:p14="http://schemas.microsoft.com/office/powerpoint/2010/main" val="3234115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Lst>
  <p:hf hdr="0" ftr="0" dt="0"/>
  <p:txStyles>
    <p:titleStyle>
      <a:lvl1pPr algn="ctr" defTabSz="914400" rtl="0" eaLnBrk="1" latinLnBrk="0" hangingPunct="1">
        <a:spcBef>
          <a:spcPct val="0"/>
        </a:spcBef>
        <a:buNone/>
        <a:defRPr sz="4400"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11.xml"/><Relationship Id="rId1" Type="http://schemas.openxmlformats.org/officeDocument/2006/relationships/slideLayout" Target="../slideLayouts/slideLayout4.xml"/><Relationship Id="rId4" Type="http://schemas.openxmlformats.org/officeDocument/2006/relationships/image" Target="../media/image6.WMF"/></Relationships>
</file>

<file path=ppt/slides/_rels/slide12.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1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3.jp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4.xml"/><Relationship Id="rId4" Type="http://schemas.openxmlformats.org/officeDocument/2006/relationships/image" Target="../media/image5.jpg"/></Relationships>
</file>

<file path=ppt/slides/_rels/slide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93259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Pascal’s Law</a:t>
            </a:r>
            <a:endParaRPr lang="en-US" dirty="0"/>
          </a:p>
        </p:txBody>
      </p:sp>
      <p:sp>
        <p:nvSpPr>
          <p:cNvPr id="3" name="Content Placeholder 2"/>
          <p:cNvSpPr>
            <a:spLocks noGrp="1"/>
          </p:cNvSpPr>
          <p:nvPr>
            <p:ph sz="half" idx="1"/>
          </p:nvPr>
        </p:nvSpPr>
        <p:spPr>
          <a:xfrm>
            <a:off x="457200" y="1828800"/>
            <a:ext cx="8382000" cy="4525963"/>
          </a:xfrm>
        </p:spPr>
        <p:txBody>
          <a:bodyPr>
            <a:normAutofit/>
          </a:bodyPr>
          <a:lstStyle/>
          <a:p>
            <a:r>
              <a:rPr lang="en-US" sz="3600" dirty="0" smtClean="0"/>
              <a:t>Pascal’s Law states that the pressure exerted in fluid system is equally applied throughout the entire system.</a:t>
            </a:r>
          </a:p>
        </p:txBody>
      </p:sp>
      <p:sp>
        <p:nvSpPr>
          <p:cNvPr id="5" name="Slide Number Placeholder 4"/>
          <p:cNvSpPr>
            <a:spLocks noGrp="1"/>
          </p:cNvSpPr>
          <p:nvPr>
            <p:ph type="sldNum" sz="quarter" idx="12"/>
          </p:nvPr>
        </p:nvSpPr>
        <p:spPr/>
        <p:txBody>
          <a:bodyPr/>
          <a:lstStyle/>
          <a:p>
            <a:fld id="{4B98D9DB-9F03-49E4-BBAA-20DA05506B06}" type="slidenum">
              <a:rPr lang="en-US" smtClean="0"/>
              <a:t>10</a:t>
            </a:fld>
            <a:endParaRPr lang="en-US"/>
          </a:p>
        </p:txBody>
      </p:sp>
    </p:spTree>
    <p:extLst>
      <p:ext uri="{BB962C8B-B14F-4D97-AF65-F5344CB8AC3E}">
        <p14:creationId xmlns:p14="http://schemas.microsoft.com/office/powerpoint/2010/main" val="172398114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Load Force</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sz="half" idx="1"/>
              </p:nvPr>
            </p:nvSpPr>
            <p:spPr>
              <a:xfrm>
                <a:off x="457200" y="1828800"/>
                <a:ext cx="6096000" cy="4525963"/>
              </a:xfrm>
            </p:spPr>
            <p:txBody>
              <a:bodyPr>
                <a:normAutofit/>
              </a:bodyPr>
              <a:lstStyle/>
              <a:p>
                <a:pPr marL="0" indent="0">
                  <a:buNone/>
                </a:pPr>
                <a:r>
                  <a:rPr lang="en-US" dirty="0" smtClean="0"/>
                  <a:t>The force applied to the load is equal to the  pressure in the system times the surface area of the load piston.</a:t>
                </a:r>
              </a:p>
              <a:p>
                <a:pPr marL="0" indent="0">
                  <a:buNone/>
                </a:pPr>
                <a:endParaRPr lang="en-US" dirty="0" smtClean="0"/>
              </a:p>
              <a:p>
                <a:pPr marL="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𝐹𝑜𝑟𝑐𝑒</m:t>
                      </m:r>
                      <m:r>
                        <a:rPr lang="en-US" b="0" i="1" smtClean="0">
                          <a:latin typeface="Cambria Math" panose="02040503050406030204" pitchFamily="18" charset="0"/>
                        </a:rPr>
                        <m:t>=</m:t>
                      </m:r>
                      <m:r>
                        <a:rPr lang="en-US" b="0" i="1" smtClean="0">
                          <a:latin typeface="Cambria Math" panose="02040503050406030204" pitchFamily="18" charset="0"/>
                        </a:rPr>
                        <m:t>𝑝𝑟𝑒𝑠𝑠𝑢𝑟𝑒</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𝑠𝑢𝑟𝑓𝑎𝑐𝑒</m:t>
                      </m:r>
                      <m:r>
                        <a:rPr lang="en-US" b="0" i="1" smtClean="0">
                          <a:latin typeface="Cambria Math" panose="02040503050406030204" pitchFamily="18" charset="0"/>
                          <a:ea typeface="Cambria Math" panose="02040503050406030204" pitchFamily="18" charset="0"/>
                        </a:rPr>
                        <m:t> </m:t>
                      </m:r>
                      <m:r>
                        <a:rPr lang="en-US" b="0" i="1" smtClean="0">
                          <a:latin typeface="Cambria Math" panose="02040503050406030204" pitchFamily="18" charset="0"/>
                          <a:ea typeface="Cambria Math" panose="02040503050406030204" pitchFamily="18" charset="0"/>
                        </a:rPr>
                        <m:t>𝑎𝑟𝑒𝑎</m:t>
                      </m:r>
                      <m:r>
                        <a:rPr lang="en-US" b="0" i="1" smtClean="0">
                          <a:latin typeface="Cambria Math" panose="02040503050406030204" pitchFamily="18" charset="0"/>
                        </a:rPr>
                        <m:t> </m:t>
                      </m:r>
                    </m:oMath>
                  </m:oMathPara>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half" idx="1"/>
              </p:nvPr>
            </p:nvSpPr>
            <p:spPr>
              <a:xfrm>
                <a:off x="457200" y="1828800"/>
                <a:ext cx="6096000" cy="4525963"/>
              </a:xfrm>
              <a:blipFill rotWithShape="0">
                <a:blip r:embed="rId3"/>
                <a:stretch>
                  <a:fillRect l="-2000" t="-1348" r="-2500"/>
                </a:stretch>
              </a:blipFill>
            </p:spPr>
            <p:txBody>
              <a:bodyPr/>
              <a:lstStyle/>
              <a:p>
                <a:r>
                  <a:rPr lang="en-US">
                    <a:noFill/>
                  </a:rPr>
                  <a:t> </a:t>
                </a:r>
              </a:p>
            </p:txBody>
          </p:sp>
        </mc:Fallback>
      </mc:AlternateContent>
      <p:pic>
        <p:nvPicPr>
          <p:cNvPr id="6" name="Content Placeholder 5"/>
          <p:cNvPicPr>
            <a:picLocks noGrp="1" noChangeAspect="1"/>
          </p:cNvPicPr>
          <p:nvPr>
            <p:ph sz="half" idx="2"/>
          </p:nvPr>
        </p:nvPicPr>
        <p:blipFill>
          <a:blip r:embed="rId4" cstate="print">
            <a:extLst>
              <a:ext uri="{28A0092B-C50C-407E-A947-70E740481C1C}">
                <a14:useLocalDpi xmlns:a14="http://schemas.microsoft.com/office/drawing/2010/main" val="0"/>
              </a:ext>
            </a:extLst>
          </a:blip>
          <a:stretch>
            <a:fillRect/>
          </a:stretch>
        </p:blipFill>
        <p:spPr>
          <a:xfrm>
            <a:off x="6567525" y="3048000"/>
            <a:ext cx="2104949" cy="2602839"/>
          </a:xfrm>
        </p:spPr>
      </p:pic>
      <p:sp>
        <p:nvSpPr>
          <p:cNvPr id="5" name="Slide Number Placeholder 4"/>
          <p:cNvSpPr>
            <a:spLocks noGrp="1"/>
          </p:cNvSpPr>
          <p:nvPr>
            <p:ph type="sldNum" sz="quarter" idx="12"/>
          </p:nvPr>
        </p:nvSpPr>
        <p:spPr/>
        <p:txBody>
          <a:bodyPr/>
          <a:lstStyle/>
          <a:p>
            <a:fld id="{4B98D9DB-9F03-49E4-BBAA-20DA05506B06}" type="slidenum">
              <a:rPr lang="en-US" smtClean="0"/>
              <a:t>11</a:t>
            </a:fld>
            <a:endParaRPr lang="en-US"/>
          </a:p>
        </p:txBody>
      </p:sp>
    </p:spTree>
    <p:extLst>
      <p:ext uri="{BB962C8B-B14F-4D97-AF65-F5344CB8AC3E}">
        <p14:creationId xmlns:p14="http://schemas.microsoft.com/office/powerpoint/2010/main" val="2736592118"/>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Load Force</a:t>
            </a:r>
            <a:endParaRPr lang="en-US" dirty="0"/>
          </a:p>
        </p:txBody>
      </p:sp>
      <p:sp>
        <p:nvSpPr>
          <p:cNvPr id="3" name="Content Placeholder 2"/>
          <p:cNvSpPr>
            <a:spLocks noGrp="1"/>
          </p:cNvSpPr>
          <p:nvPr>
            <p:ph sz="half" idx="1"/>
          </p:nvPr>
        </p:nvSpPr>
        <p:spPr>
          <a:xfrm>
            <a:off x="457200" y="2438400"/>
            <a:ext cx="4191000" cy="3916363"/>
          </a:xfrm>
        </p:spPr>
        <p:txBody>
          <a:bodyPr/>
          <a:lstStyle/>
          <a:p>
            <a:pPr marL="0" indent="0">
              <a:buNone/>
            </a:pPr>
            <a:r>
              <a:rPr lang="en-US" dirty="0" smtClean="0"/>
              <a:t>If 4lbs/in</a:t>
            </a:r>
            <a:r>
              <a:rPr lang="en-US" baseline="30000" dirty="0" smtClean="0"/>
              <a:t>2</a:t>
            </a:r>
            <a:r>
              <a:rPr lang="en-US" dirty="0" smtClean="0"/>
              <a:t> of pressure is a applied to a </a:t>
            </a:r>
            <a:r>
              <a:rPr lang="en-US" dirty="0"/>
              <a:t>3</a:t>
            </a:r>
            <a:r>
              <a:rPr lang="en-US" dirty="0" smtClean="0"/>
              <a:t>in</a:t>
            </a:r>
            <a:r>
              <a:rPr lang="en-US" baseline="30000" dirty="0" smtClean="0"/>
              <a:t>2</a:t>
            </a:r>
            <a:r>
              <a:rPr lang="en-US" dirty="0" smtClean="0"/>
              <a:t> cylinder, 12lbs of force is transferred to the load</a:t>
            </a:r>
            <a:r>
              <a:rPr lang="en-US" dirty="0" smtClean="0"/>
              <a:t>.</a:t>
            </a:r>
            <a:endParaRPr lang="en-US" dirty="0" smtClean="0"/>
          </a:p>
        </p:txBody>
      </p:sp>
      <mc:AlternateContent xmlns:mc="http://schemas.openxmlformats.org/markup-compatibility/2006">
        <mc:Choice xmlns:a14="http://schemas.microsoft.com/office/drawing/2010/main" Requires="a14">
          <p:sp>
            <p:nvSpPr>
              <p:cNvPr id="4" name="Content Placeholder 3"/>
              <p:cNvSpPr>
                <a:spLocks noGrp="1"/>
              </p:cNvSpPr>
              <p:nvPr>
                <p:ph sz="half" idx="2"/>
              </p:nvPr>
            </p:nvSpPr>
            <p:spPr/>
            <p:txBody>
              <a:bodyPr/>
              <a:lstStyle/>
              <a:p>
                <a:pPr marL="0" indent="0">
                  <a:buNone/>
                </a:pPr>
                <a:endParaRPr lang="en-US" dirty="0"/>
              </a:p>
              <a:p>
                <a:pPr marL="0" indent="0">
                  <a:buNone/>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𝐹𝑜𝑟𝑐𝑒</m:t>
                      </m:r>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4</m:t>
                          </m:r>
                          <m:r>
                            <a:rPr lang="en-US" i="1">
                              <a:latin typeface="Cambria Math" panose="02040503050406030204" pitchFamily="18" charset="0"/>
                            </a:rPr>
                            <m:t>𝑙𝑏𝑠</m:t>
                          </m:r>
                        </m:num>
                        <m:den>
                          <m:sSup>
                            <m:sSupPr>
                              <m:ctrlPr>
                                <a:rPr lang="en-US" i="1">
                                  <a:latin typeface="Cambria Math" panose="02040503050406030204" pitchFamily="18" charset="0"/>
                                </a:rPr>
                              </m:ctrlPr>
                            </m:sSupPr>
                            <m:e>
                              <m:r>
                                <a:rPr lang="en-US" i="1">
                                  <a:latin typeface="Cambria Math" panose="02040503050406030204" pitchFamily="18" charset="0"/>
                                </a:rPr>
                                <m:t>𝑖𝑛</m:t>
                              </m:r>
                            </m:e>
                            <m:sup>
                              <m:r>
                                <a:rPr lang="en-US" i="1">
                                  <a:latin typeface="Cambria Math" panose="02040503050406030204" pitchFamily="18" charset="0"/>
                                </a:rPr>
                                <m:t>2</m:t>
                              </m:r>
                            </m:sup>
                          </m:sSup>
                        </m:den>
                      </m:f>
                      <m:r>
                        <a:rPr lang="en-US" i="1">
                          <a:latin typeface="Cambria Math" panose="02040503050406030204" pitchFamily="18" charset="0"/>
                          <a:ea typeface="Cambria Math" panose="02040503050406030204" pitchFamily="18" charset="0"/>
                        </a:rPr>
                        <m:t>×3</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𝑖𝑛</m:t>
                          </m:r>
                        </m:e>
                        <m:sup>
                          <m:r>
                            <a:rPr lang="en-US" i="1">
                              <a:latin typeface="Cambria Math" panose="02040503050406030204" pitchFamily="18" charset="0"/>
                              <a:ea typeface="Cambria Math" panose="02040503050406030204" pitchFamily="18" charset="0"/>
                            </a:rPr>
                            <m:t>2</m:t>
                          </m:r>
                        </m:sup>
                      </m:sSup>
                    </m:oMath>
                  </m:oMathPara>
                </a14:m>
                <a:endParaRPr lang="en-US" dirty="0"/>
              </a:p>
              <a:p>
                <a:pPr marL="0" indent="0">
                  <a:buNone/>
                </a:pPr>
                <a:endParaRPr lang="en-US" dirty="0"/>
              </a:p>
              <a:p>
                <a:pPr marL="0" indent="0">
                  <a:buNone/>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𝐹𝑜𝑟𝑐𝑒</m:t>
                      </m:r>
                      <m:r>
                        <a:rPr lang="en-US" i="1">
                          <a:latin typeface="Cambria Math" panose="02040503050406030204" pitchFamily="18" charset="0"/>
                        </a:rPr>
                        <m:t>=12</m:t>
                      </m:r>
                      <m:r>
                        <a:rPr lang="en-US" i="1">
                          <a:latin typeface="Cambria Math" panose="02040503050406030204" pitchFamily="18" charset="0"/>
                        </a:rPr>
                        <m:t>𝑙𝑏𝑠</m:t>
                      </m:r>
                    </m:oMath>
                  </m:oMathPara>
                </a14:m>
                <a:endParaRPr lang="en-US" dirty="0"/>
              </a:p>
              <a:p>
                <a:pPr marL="0" indent="0">
                  <a:buNone/>
                </a:pPr>
                <a:endParaRPr lang="en-US" dirty="0"/>
              </a:p>
            </p:txBody>
          </p:sp>
        </mc:Choice>
        <mc:Fallback>
          <p:sp>
            <p:nvSpPr>
              <p:cNvPr id="4" name="Content Placeholder 3"/>
              <p:cNvSpPr>
                <a:spLocks noGrp="1" noRot="1" noChangeAspect="1" noMove="1" noResize="1" noEditPoints="1" noAdjustHandles="1" noChangeArrowheads="1" noChangeShapeType="1" noTextEdit="1"/>
              </p:cNvSpPr>
              <p:nvPr>
                <p:ph sz="half" idx="2"/>
              </p:nvPr>
            </p:nvSpPr>
            <p:spPr>
              <a:blipFill rotWithShape="0">
                <a:blip r:embed="rId3"/>
                <a:stretch>
                  <a:fillRect/>
                </a:stretch>
              </a:blipFill>
            </p:spPr>
            <p:txBody>
              <a:bodyPr/>
              <a:lstStyle/>
              <a:p>
                <a:r>
                  <a:rPr lang="en-US">
                    <a:noFill/>
                  </a:rPr>
                  <a:t> </a:t>
                </a:r>
              </a:p>
            </p:txBody>
          </p:sp>
        </mc:Fallback>
      </mc:AlternateContent>
      <p:sp>
        <p:nvSpPr>
          <p:cNvPr id="5" name="Slide Number Placeholder 4"/>
          <p:cNvSpPr>
            <a:spLocks noGrp="1"/>
          </p:cNvSpPr>
          <p:nvPr>
            <p:ph type="sldNum" sz="quarter" idx="12"/>
          </p:nvPr>
        </p:nvSpPr>
        <p:spPr/>
        <p:txBody>
          <a:bodyPr/>
          <a:lstStyle/>
          <a:p>
            <a:fld id="{4B98D9DB-9F03-49E4-BBAA-20DA05506B06}" type="slidenum">
              <a:rPr lang="en-US" smtClean="0"/>
              <a:t>12</a:t>
            </a:fld>
            <a:endParaRPr lang="en-US"/>
          </a:p>
        </p:txBody>
      </p:sp>
    </p:spTree>
    <p:extLst>
      <p:ext uri="{BB962C8B-B14F-4D97-AF65-F5344CB8AC3E}">
        <p14:creationId xmlns:p14="http://schemas.microsoft.com/office/powerpoint/2010/main" val="68974864"/>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itchFamily="34" charset="0"/>
                <a:cs typeface="Arial" pitchFamily="34" charset="0"/>
              </a:rPr>
              <a:t>References</a:t>
            </a:r>
            <a:endParaRPr lang="en-US" dirty="0">
              <a:latin typeface="Arial" pitchFamily="34" charset="0"/>
              <a:cs typeface="Arial" pitchFamily="34" charset="0"/>
            </a:endParaRPr>
          </a:p>
        </p:txBody>
      </p:sp>
      <p:sp>
        <p:nvSpPr>
          <p:cNvPr id="3" name="Content Placeholder 2"/>
          <p:cNvSpPr>
            <a:spLocks noGrp="1"/>
          </p:cNvSpPr>
          <p:nvPr>
            <p:ph idx="1"/>
          </p:nvPr>
        </p:nvSpPr>
        <p:spPr>
          <a:xfrm>
            <a:off x="457200" y="1828800"/>
            <a:ext cx="8229600" cy="4351282"/>
          </a:xfrm>
        </p:spPr>
        <p:txBody>
          <a:bodyPr/>
          <a:lstStyle/>
          <a:p>
            <a:r>
              <a:rPr lang="en-US" dirty="0" err="1"/>
              <a:t>Buriak</a:t>
            </a:r>
            <a:r>
              <a:rPr lang="en-US" dirty="0"/>
              <a:t>, P., &amp; Osborne, E. (2006). Power Systems. In J. Lee (Ed.), </a:t>
            </a:r>
            <a:r>
              <a:rPr lang="en-US" i="1" dirty="0"/>
              <a:t>Physical Science Applications in Agriculture</a:t>
            </a:r>
            <a:r>
              <a:rPr lang="en-US" dirty="0"/>
              <a:t>. Danville, IL: Interstate</a:t>
            </a:r>
            <a:r>
              <a:rPr lang="en-US" dirty="0" smtClean="0"/>
              <a:t>.</a:t>
            </a:r>
          </a:p>
          <a:p>
            <a:r>
              <a:rPr lang="en-US" dirty="0" err="1"/>
              <a:t>Koel</a:t>
            </a:r>
            <a:r>
              <a:rPr lang="en-US" dirty="0"/>
              <a:t>, L., &amp; Mazur, G. A. (2013). </a:t>
            </a:r>
            <a:r>
              <a:rPr lang="en-US" i="1" dirty="0"/>
              <a:t>Agricultural technical systems and mechanics</a:t>
            </a:r>
            <a:r>
              <a:rPr lang="en-US" dirty="0"/>
              <a:t>. Orland Park, IL: American Technical Publishers.</a:t>
            </a:r>
          </a:p>
          <a:p>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13</a:t>
            </a:fld>
            <a:endParaRPr lang="en-US"/>
          </a:p>
        </p:txBody>
      </p:sp>
    </p:spTree>
    <p:extLst>
      <p:ext uri="{BB962C8B-B14F-4D97-AF65-F5344CB8AC3E}">
        <p14:creationId xmlns:p14="http://schemas.microsoft.com/office/powerpoint/2010/main" val="864845353"/>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762000" y="1295400"/>
            <a:ext cx="8382000" cy="523220"/>
          </a:xfrm>
          <a:prstGeom prst="rect">
            <a:avLst/>
          </a:prstGeom>
          <a:solidFill>
            <a:srgbClr val="FF0505"/>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rgbClr val="FFFFFF"/>
                </a:solidFill>
                <a:effectLst/>
                <a:uLnTx/>
                <a:uFillTx/>
                <a:latin typeface="Arial" pitchFamily="34" charset="0"/>
                <a:cs typeface="Arial" pitchFamily="34" charset="0"/>
              </a:rPr>
              <a:t>Agricultural Power and Technology</a:t>
            </a:r>
            <a:endPar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endParaRPr>
          </a:p>
        </p:txBody>
      </p:sp>
      <p:sp>
        <p:nvSpPr>
          <p:cNvPr id="7" name="Rectangle 4"/>
          <p:cNvSpPr>
            <a:spLocks noGrp="1" noChangeArrowheads="1"/>
          </p:cNvSpPr>
          <p:nvPr>
            <p:ph type="title"/>
          </p:nvPr>
        </p:nvSpPr>
        <p:spPr>
          <a:xfrm>
            <a:off x="533400" y="2667000"/>
            <a:ext cx="8229600" cy="1173163"/>
          </a:xfrm>
          <a:prstGeom prst="rect">
            <a:avLst/>
          </a:prstGeom>
        </p:spPr>
        <p:txBody>
          <a:bodyPr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Hydraulic Power</a:t>
            </a:r>
            <a:endParaRPr kumimoji="0" lang="en-US" sz="44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8" name="TextBox 7"/>
          <p:cNvSpPr txBox="1"/>
          <p:nvPr/>
        </p:nvSpPr>
        <p:spPr>
          <a:xfrm>
            <a:off x="533400" y="4328359"/>
            <a:ext cx="8077200"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Unit 5 – Lesson </a:t>
            </a:r>
            <a:r>
              <a:rPr lang="en-US" sz="3200" kern="0" noProof="0" dirty="0" smtClean="0">
                <a:solidFill>
                  <a:sysClr val="windowText" lastClr="000000"/>
                </a:solidFill>
                <a:latin typeface="Arial" pitchFamily="34" charset="0"/>
                <a:cs typeface="Arial" pitchFamily="34" charset="0"/>
              </a:rPr>
              <a:t>5</a:t>
            </a:r>
            <a:r>
              <a:rPr lang="en-US" sz="3200" kern="0" dirty="0" smtClean="0">
                <a:solidFill>
                  <a:sysClr val="windowText" lastClr="000000"/>
                </a:solidFill>
                <a:latin typeface="Arial" pitchFamily="34" charset="0"/>
                <a:cs typeface="Arial" pitchFamily="34" charset="0"/>
              </a:rPr>
              <a:t>.3 Mechanical Energy</a:t>
            </a:r>
            <a:endParaRPr kumimoji="0" lang="en-US" sz="32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9" name="Slide Number Placeholder 8"/>
          <p:cNvSpPr>
            <a:spLocks noGrp="1"/>
          </p:cNvSpPr>
          <p:nvPr>
            <p:ph type="sldNum" sz="quarter" idx="4294967295"/>
          </p:nvPr>
        </p:nvSpPr>
        <p:spPr>
          <a:xfrm>
            <a:off x="6553200" y="6356350"/>
            <a:ext cx="2133600" cy="365125"/>
          </a:xfrm>
        </p:spPr>
        <p:txBody>
          <a:bodyPr/>
          <a:lstStyle/>
          <a:p>
            <a:fld id="{4B98D9DB-9F03-49E4-BBAA-20DA05506B06}" type="slidenum">
              <a:rPr lang="en-US" smtClean="0"/>
              <a:t>2</a:t>
            </a:fld>
            <a:endParaRPr lang="en-US"/>
          </a:p>
        </p:txBody>
      </p:sp>
    </p:spTree>
    <p:extLst>
      <p:ext uri="{BB962C8B-B14F-4D97-AF65-F5344CB8AC3E}">
        <p14:creationId xmlns:p14="http://schemas.microsoft.com/office/powerpoint/2010/main" val="29337668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Hydraulic Principles</a:t>
            </a:r>
            <a:endParaRPr lang="en-US" dirty="0"/>
          </a:p>
        </p:txBody>
      </p:sp>
      <p:sp>
        <p:nvSpPr>
          <p:cNvPr id="3" name="Content Placeholder 2"/>
          <p:cNvSpPr>
            <a:spLocks noGrp="1"/>
          </p:cNvSpPr>
          <p:nvPr>
            <p:ph idx="1"/>
          </p:nvPr>
        </p:nvSpPr>
        <p:spPr/>
        <p:txBody>
          <a:bodyPr/>
          <a:lstStyle/>
          <a:p>
            <a:pPr marL="0" indent="0">
              <a:buNone/>
            </a:pPr>
            <a:r>
              <a:rPr lang="en-US" dirty="0" smtClean="0"/>
              <a:t>Hydraulic systems work because of the properties of liquids.</a:t>
            </a:r>
          </a:p>
          <a:p>
            <a:r>
              <a:rPr lang="en-US" dirty="0" smtClean="0"/>
              <a:t>Liquids have no shape of their own.</a:t>
            </a:r>
          </a:p>
          <a:p>
            <a:r>
              <a:rPr lang="en-US" dirty="0" smtClean="0"/>
              <a:t>Liquids will not compress.</a:t>
            </a:r>
          </a:p>
          <a:p>
            <a:r>
              <a:rPr lang="en-US" dirty="0" smtClean="0"/>
              <a:t>Liquids transmit equal pressure in all directions.</a:t>
            </a:r>
          </a:p>
        </p:txBody>
      </p:sp>
      <p:sp>
        <p:nvSpPr>
          <p:cNvPr id="4" name="Slide Number Placeholder 3"/>
          <p:cNvSpPr>
            <a:spLocks noGrp="1"/>
          </p:cNvSpPr>
          <p:nvPr>
            <p:ph type="sldNum" sz="quarter" idx="12"/>
          </p:nvPr>
        </p:nvSpPr>
        <p:spPr/>
        <p:txBody>
          <a:bodyPr/>
          <a:lstStyle/>
          <a:p>
            <a:fld id="{4B98D9DB-9F03-49E4-BBAA-20DA05506B06}" type="slidenum">
              <a:rPr lang="en-US" smtClean="0"/>
              <a:t>3</a:t>
            </a:fld>
            <a:endParaRPr lang="en-US"/>
          </a:p>
        </p:txBody>
      </p:sp>
    </p:spTree>
    <p:extLst>
      <p:ext uri="{BB962C8B-B14F-4D97-AF65-F5344CB8AC3E}">
        <p14:creationId xmlns:p14="http://schemas.microsoft.com/office/powerpoint/2010/main" val="35403033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Hydraulic Systems</a:t>
            </a:r>
            <a:endParaRPr lang="en-US" dirty="0"/>
          </a:p>
        </p:txBody>
      </p:sp>
      <p:sp>
        <p:nvSpPr>
          <p:cNvPr id="3" name="Content Placeholder 2"/>
          <p:cNvSpPr>
            <a:spLocks noGrp="1"/>
          </p:cNvSpPr>
          <p:nvPr>
            <p:ph idx="1"/>
          </p:nvPr>
        </p:nvSpPr>
        <p:spPr/>
        <p:txBody>
          <a:bodyPr>
            <a:normAutofit/>
          </a:bodyPr>
          <a:lstStyle/>
          <a:p>
            <a:r>
              <a:rPr lang="en-US" dirty="0" smtClean="0"/>
              <a:t>Use a liquid under pressure to transfer energy in an enclosed space.</a:t>
            </a:r>
          </a:p>
          <a:p>
            <a:r>
              <a:rPr lang="en-US" dirty="0" smtClean="0"/>
              <a:t>Consists of three components</a:t>
            </a:r>
          </a:p>
          <a:p>
            <a:pPr lvl="1"/>
            <a:r>
              <a:rPr lang="en-US" dirty="0" smtClean="0"/>
              <a:t>Source of energy</a:t>
            </a:r>
          </a:p>
          <a:p>
            <a:pPr lvl="1"/>
            <a:r>
              <a:rPr lang="en-US" dirty="0" smtClean="0"/>
              <a:t>Pathway</a:t>
            </a:r>
          </a:p>
          <a:p>
            <a:pPr lvl="1"/>
            <a:r>
              <a:rPr lang="en-US" dirty="0" smtClean="0"/>
              <a:t>Load</a:t>
            </a:r>
          </a:p>
          <a:p>
            <a:pPr marL="0" indent="0">
              <a:buNone/>
            </a:pP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4</a:t>
            </a:fld>
            <a:endParaRPr lang="en-US"/>
          </a:p>
        </p:txBody>
      </p:sp>
    </p:spTree>
    <p:extLst>
      <p:ext uri="{BB962C8B-B14F-4D97-AF65-F5344CB8AC3E}">
        <p14:creationId xmlns:p14="http://schemas.microsoft.com/office/powerpoint/2010/main" val="28460511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Energy Source and Pathway</a:t>
            </a:r>
            <a:endParaRPr lang="en-US" dirty="0"/>
          </a:p>
        </p:txBody>
      </p:sp>
      <p:sp>
        <p:nvSpPr>
          <p:cNvPr id="3" name="Content Placeholder 2"/>
          <p:cNvSpPr>
            <a:spLocks noGrp="1"/>
          </p:cNvSpPr>
          <p:nvPr>
            <p:ph sz="half" idx="1"/>
          </p:nvPr>
        </p:nvSpPr>
        <p:spPr/>
        <p:txBody>
          <a:bodyPr>
            <a:normAutofit/>
          </a:bodyPr>
          <a:lstStyle/>
          <a:p>
            <a:r>
              <a:rPr lang="en-US" dirty="0" smtClean="0"/>
              <a:t>Energy Source</a:t>
            </a:r>
          </a:p>
          <a:p>
            <a:pPr lvl="1"/>
            <a:r>
              <a:rPr lang="en-US" dirty="0" smtClean="0"/>
              <a:t>Hydraulic pump that moves fluid to apply force.</a:t>
            </a:r>
          </a:p>
          <a:p>
            <a:r>
              <a:rPr lang="en-US" dirty="0" smtClean="0"/>
              <a:t>Pathway</a:t>
            </a:r>
          </a:p>
          <a:p>
            <a:pPr lvl="1"/>
            <a:r>
              <a:rPr lang="en-US" dirty="0" smtClean="0"/>
              <a:t>Hoses and valves provide a path for fluid to flow.</a:t>
            </a:r>
          </a:p>
        </p:txBody>
      </p:sp>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648200" y="2151096"/>
            <a:ext cx="4038600" cy="3775008"/>
          </a:xfrm>
        </p:spPr>
      </p:pic>
      <p:sp>
        <p:nvSpPr>
          <p:cNvPr id="5" name="Slide Number Placeholder 4"/>
          <p:cNvSpPr>
            <a:spLocks noGrp="1"/>
          </p:cNvSpPr>
          <p:nvPr>
            <p:ph type="sldNum" sz="quarter" idx="12"/>
          </p:nvPr>
        </p:nvSpPr>
        <p:spPr/>
        <p:txBody>
          <a:bodyPr/>
          <a:lstStyle/>
          <a:p>
            <a:fld id="{4B98D9DB-9F03-49E4-BBAA-20DA05506B06}" type="slidenum">
              <a:rPr lang="en-US" smtClean="0"/>
              <a:t>5</a:t>
            </a:fld>
            <a:endParaRPr lang="en-US"/>
          </a:p>
        </p:txBody>
      </p:sp>
    </p:spTree>
    <p:extLst>
      <p:ext uri="{BB962C8B-B14F-4D97-AF65-F5344CB8AC3E}">
        <p14:creationId xmlns:p14="http://schemas.microsoft.com/office/powerpoint/2010/main" val="408880164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Hydraulic Load</a:t>
            </a:r>
            <a:endParaRPr lang="en-US" dirty="0"/>
          </a:p>
        </p:txBody>
      </p:sp>
      <p:sp>
        <p:nvSpPr>
          <p:cNvPr id="3" name="Content Placeholder 2"/>
          <p:cNvSpPr>
            <a:spLocks noGrp="1"/>
          </p:cNvSpPr>
          <p:nvPr>
            <p:ph sz="half" idx="1"/>
          </p:nvPr>
        </p:nvSpPr>
        <p:spPr/>
        <p:txBody>
          <a:bodyPr/>
          <a:lstStyle/>
          <a:p>
            <a:r>
              <a:rPr lang="en-US" sz="3600" dirty="0"/>
              <a:t>Load</a:t>
            </a:r>
          </a:p>
          <a:p>
            <a:pPr lvl="1"/>
            <a:r>
              <a:rPr lang="en-US" sz="2800" dirty="0"/>
              <a:t>Hydraulic </a:t>
            </a:r>
            <a:r>
              <a:rPr lang="en-US" sz="2800" dirty="0" smtClean="0"/>
              <a:t>cylinder applies </a:t>
            </a:r>
            <a:r>
              <a:rPr lang="en-US" sz="2800" dirty="0"/>
              <a:t>force to lift an object.</a:t>
            </a:r>
          </a:p>
          <a:p>
            <a:pPr lvl="1"/>
            <a:r>
              <a:rPr lang="en-US" sz="2800" dirty="0"/>
              <a:t>The force </a:t>
            </a:r>
            <a:r>
              <a:rPr lang="en-US" sz="2800" dirty="0" smtClean="0"/>
              <a:t>applied </a:t>
            </a:r>
            <a:r>
              <a:rPr lang="en-US" sz="2800" dirty="0"/>
              <a:t>to the piston of the cylinder must be greater than the load</a:t>
            </a:r>
            <a:r>
              <a:rPr lang="en-US" sz="2800" dirty="0" smtClean="0"/>
              <a:t>.</a:t>
            </a:r>
            <a:endParaRPr lang="en-US" sz="2800" dirty="0"/>
          </a:p>
        </p:txBody>
      </p:sp>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228111" y="2514600"/>
            <a:ext cx="4458689" cy="2426208"/>
          </a:xfrm>
        </p:spPr>
      </p:pic>
      <p:sp>
        <p:nvSpPr>
          <p:cNvPr id="5" name="Slide Number Placeholder 4"/>
          <p:cNvSpPr>
            <a:spLocks noGrp="1"/>
          </p:cNvSpPr>
          <p:nvPr>
            <p:ph type="sldNum" sz="quarter" idx="12"/>
          </p:nvPr>
        </p:nvSpPr>
        <p:spPr/>
        <p:txBody>
          <a:bodyPr/>
          <a:lstStyle/>
          <a:p>
            <a:fld id="{4B98D9DB-9F03-49E4-BBAA-20DA05506B06}" type="slidenum">
              <a:rPr lang="en-US" smtClean="0"/>
              <a:t>6</a:t>
            </a:fld>
            <a:endParaRPr lang="en-US"/>
          </a:p>
        </p:txBody>
      </p:sp>
    </p:spTree>
    <p:extLst>
      <p:ext uri="{BB962C8B-B14F-4D97-AF65-F5344CB8AC3E}">
        <p14:creationId xmlns:p14="http://schemas.microsoft.com/office/powerpoint/2010/main" val="295888430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Pressure</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sz="half" idx="1"/>
              </p:nvPr>
            </p:nvSpPr>
            <p:spPr>
              <a:xfrm>
                <a:off x="457200" y="1828800"/>
                <a:ext cx="4419600" cy="4525963"/>
              </a:xfrm>
            </p:spPr>
            <p:txBody>
              <a:bodyPr/>
              <a:lstStyle/>
              <a:p>
                <a:pPr marL="0" indent="0">
                  <a:buNone/>
                </a:pPr>
                <a:r>
                  <a:rPr lang="en-US" dirty="0" smtClean="0"/>
                  <a:t>The pressure in a system is equal to the force applied by the energy source divided by the surface area where the force is applied.</a:t>
                </a:r>
              </a:p>
              <a:p>
                <a:pPr marL="0" indent="0">
                  <a:buNone/>
                </a:pPr>
                <a:endParaRPr lang="en-US" dirty="0" smtClean="0"/>
              </a:p>
              <a:p>
                <a:pPr marL="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𝑃𝑟𝑒𝑠𝑠𝑢𝑟𝑒</m:t>
                      </m:r>
                      <m:r>
                        <a:rPr lang="en-US" b="0" i="1" smtClean="0">
                          <a:latin typeface="Cambria Math" panose="02040503050406030204" pitchFamily="18" charset="0"/>
                        </a:rPr>
                        <m:t>= </m:t>
                      </m:r>
                      <m:f>
                        <m:fPr>
                          <m:ctrlPr>
                            <a:rPr lang="en-US" b="0" i="1" smtClean="0">
                              <a:latin typeface="Cambria Math" panose="02040503050406030204" pitchFamily="18" charset="0"/>
                            </a:rPr>
                          </m:ctrlPr>
                        </m:fPr>
                        <m:num>
                          <m:r>
                            <a:rPr lang="en-US" b="0" i="1" smtClean="0">
                              <a:latin typeface="Cambria Math" panose="02040503050406030204" pitchFamily="18" charset="0"/>
                            </a:rPr>
                            <m:t>𝐹𝑜𝑟𝑐𝑒</m:t>
                          </m:r>
                        </m:num>
                        <m:den>
                          <m:r>
                            <a:rPr lang="en-US" b="0" i="1" smtClean="0">
                              <a:latin typeface="Cambria Math" panose="02040503050406030204" pitchFamily="18" charset="0"/>
                            </a:rPr>
                            <m:t>𝑆𝑢𝑟𝑓𝑎𝑐𝑒</m:t>
                          </m:r>
                          <m:r>
                            <a:rPr lang="en-US" b="0" i="1" smtClean="0">
                              <a:latin typeface="Cambria Math" panose="02040503050406030204" pitchFamily="18" charset="0"/>
                            </a:rPr>
                            <m:t> </m:t>
                          </m:r>
                          <m:r>
                            <a:rPr lang="en-US" b="0" i="1" smtClean="0">
                              <a:latin typeface="Cambria Math" panose="02040503050406030204" pitchFamily="18" charset="0"/>
                            </a:rPr>
                            <m:t>𝑎𝑟𝑒𝑎</m:t>
                          </m:r>
                        </m:den>
                      </m:f>
                    </m:oMath>
                  </m:oMathPara>
                </a14:m>
                <a:endParaRPr lang="en-US" dirty="0"/>
              </a:p>
            </p:txBody>
          </p:sp>
        </mc:Choice>
        <mc:Fallback xmlns="">
          <p:sp>
            <p:nvSpPr>
              <p:cNvPr id="3" name="Content Placeholder 2"/>
              <p:cNvSpPr>
                <a:spLocks noGrp="1" noRot="1" noChangeAspect="1" noMove="1" noResize="1" noEditPoints="1" noAdjustHandles="1" noChangeArrowheads="1" noChangeShapeType="1" noTextEdit="1"/>
              </p:cNvSpPr>
              <p:nvPr>
                <p:ph sz="half" idx="1"/>
              </p:nvPr>
            </p:nvSpPr>
            <p:spPr>
              <a:xfrm>
                <a:off x="457200" y="1828800"/>
                <a:ext cx="4419600" cy="4525963"/>
              </a:xfrm>
              <a:blipFill rotWithShape="0">
                <a:blip r:embed="rId3"/>
                <a:stretch>
                  <a:fillRect l="-2759" t="-1348"/>
                </a:stretch>
              </a:blipFill>
            </p:spPr>
            <p:txBody>
              <a:bodyPr/>
              <a:lstStyle/>
              <a:p>
                <a:r>
                  <a:rPr lang="en-US">
                    <a:noFill/>
                  </a:rPr>
                  <a:t> </a:t>
                </a:r>
              </a:p>
            </p:txBody>
          </p:sp>
        </mc:Fallback>
      </mc:AlternateContent>
      <p:sp>
        <p:nvSpPr>
          <p:cNvPr id="5" name="Slide Number Placeholder 4"/>
          <p:cNvSpPr>
            <a:spLocks noGrp="1"/>
          </p:cNvSpPr>
          <p:nvPr>
            <p:ph type="sldNum" sz="quarter" idx="12"/>
          </p:nvPr>
        </p:nvSpPr>
        <p:spPr/>
        <p:txBody>
          <a:bodyPr/>
          <a:lstStyle/>
          <a:p>
            <a:fld id="{4B98D9DB-9F03-49E4-BBAA-20DA05506B06}" type="slidenum">
              <a:rPr lang="en-US" smtClean="0"/>
              <a:t>7</a:t>
            </a:fld>
            <a:endParaRPr lang="en-US"/>
          </a:p>
        </p:txBody>
      </p:sp>
      <p:pic>
        <p:nvPicPr>
          <p:cNvPr id="6" name="Picture 5"/>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876800" y="2209800"/>
            <a:ext cx="3688080" cy="2235899"/>
          </a:xfrm>
          <a:prstGeom prst="rect">
            <a:avLst/>
          </a:prstGeom>
        </p:spPr>
      </p:pic>
    </p:spTree>
    <p:extLst>
      <p:ext uri="{BB962C8B-B14F-4D97-AF65-F5344CB8AC3E}">
        <p14:creationId xmlns:p14="http://schemas.microsoft.com/office/powerpoint/2010/main" val="318124201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Surface Area</a:t>
            </a:r>
            <a:endParaRPr lang="en-US" dirty="0"/>
          </a:p>
        </p:txBody>
      </p:sp>
      <p:sp>
        <p:nvSpPr>
          <p:cNvPr id="3" name="Content Placeholder 2"/>
          <p:cNvSpPr>
            <a:spLocks noGrp="1"/>
          </p:cNvSpPr>
          <p:nvPr>
            <p:ph sz="half" idx="1"/>
          </p:nvPr>
        </p:nvSpPr>
        <p:spPr/>
        <p:txBody>
          <a:bodyPr>
            <a:normAutofit/>
          </a:bodyPr>
          <a:lstStyle/>
          <a:p>
            <a:r>
              <a:rPr lang="en-US" dirty="0" smtClean="0"/>
              <a:t>The pistons in the cylinder are circular in shape.</a:t>
            </a:r>
          </a:p>
          <a:p>
            <a:r>
              <a:rPr lang="en-US" dirty="0" smtClean="0"/>
              <a:t>Find the area of a piston by multiplying the radius squared times </a:t>
            </a:r>
            <a:r>
              <a:rPr lang="en-US" i="1" dirty="0" smtClean="0"/>
              <a:t>pi</a:t>
            </a:r>
            <a:r>
              <a:rPr lang="en-US" dirty="0" smtClean="0"/>
              <a:t> (</a:t>
            </a:r>
            <a:r>
              <a:rPr lang="el-GR" dirty="0" smtClean="0"/>
              <a:t>π</a:t>
            </a:r>
            <a:r>
              <a:rPr lang="en-US" dirty="0" smtClean="0"/>
              <a:t>)</a:t>
            </a:r>
          </a:p>
          <a:p>
            <a:r>
              <a:rPr lang="en-US" dirty="0" smtClean="0"/>
              <a:t>Pi (</a:t>
            </a:r>
            <a:r>
              <a:rPr lang="el-GR" dirty="0" smtClean="0"/>
              <a:t>π</a:t>
            </a:r>
            <a:r>
              <a:rPr lang="en-US" dirty="0" smtClean="0"/>
              <a:t>) = 3.14</a:t>
            </a:r>
          </a:p>
        </p:txBody>
      </p:sp>
      <mc:AlternateContent xmlns:mc="http://schemas.openxmlformats.org/markup-compatibility/2006" xmlns:a14="http://schemas.microsoft.com/office/drawing/2010/main">
        <mc:Choice Requires="a14">
          <p:sp>
            <p:nvSpPr>
              <p:cNvPr id="4" name="Content Placeholder 3"/>
              <p:cNvSpPr>
                <a:spLocks noGrp="1"/>
              </p:cNvSpPr>
              <p:nvPr>
                <p:ph sz="half" idx="2"/>
              </p:nvPr>
            </p:nvSpPr>
            <p:spPr/>
            <p:txBody>
              <a:bodyPr>
                <a:normAutofit/>
              </a:bodyPr>
              <a:lstStyle/>
              <a:p>
                <a:pPr marL="0" indent="0">
                  <a:buNone/>
                </a:pPr>
                <a14:m>
                  <m:oMathPara xmlns:m="http://schemas.openxmlformats.org/officeDocument/2006/math">
                    <m:oMathParaPr>
                      <m:jc m:val="centerGroup"/>
                    </m:oMathParaPr>
                    <m:oMath xmlns:m="http://schemas.openxmlformats.org/officeDocument/2006/math">
                      <m:r>
                        <a:rPr lang="en-US" i="1" smtClean="0">
                          <a:latin typeface="Cambria Math" panose="02040503050406030204" pitchFamily="18" charset="0"/>
                        </a:rPr>
                        <m:t>𝐴</m:t>
                      </m:r>
                      <m:r>
                        <a:rPr lang="en-US" i="1" smtClean="0">
                          <a:latin typeface="Cambria Math" panose="02040503050406030204" pitchFamily="18" charset="0"/>
                        </a:rPr>
                        <m:t>=</m:t>
                      </m:r>
                      <m:r>
                        <a:rPr lang="el-GR" i="1" smtClean="0">
                          <a:latin typeface="Cambria Math" panose="02040503050406030204" pitchFamily="18" charset="0"/>
                        </a:rPr>
                        <m:t>𝜋</m:t>
                      </m:r>
                      <m:sSup>
                        <m:sSupPr>
                          <m:ctrlPr>
                            <a:rPr lang="en-US" i="1" smtClean="0">
                              <a:latin typeface="Cambria Math" panose="02040503050406030204" pitchFamily="18" charset="0"/>
                            </a:rPr>
                          </m:ctrlPr>
                        </m:sSupPr>
                        <m:e>
                          <m:r>
                            <a:rPr lang="en-US" i="1" smtClean="0">
                              <a:latin typeface="Cambria Math" panose="02040503050406030204" pitchFamily="18" charset="0"/>
                            </a:rPr>
                            <m:t>𝑟</m:t>
                          </m:r>
                        </m:e>
                        <m:sup>
                          <m:r>
                            <a:rPr lang="en-US" i="1" smtClean="0">
                              <a:latin typeface="Cambria Math" panose="02040503050406030204" pitchFamily="18" charset="0"/>
                            </a:rPr>
                            <m:t>2</m:t>
                          </m:r>
                        </m:sup>
                      </m:sSup>
                    </m:oMath>
                  </m:oMathPara>
                </a14:m>
                <a:endParaRPr lang="en-US" dirty="0"/>
              </a:p>
            </p:txBody>
          </p:sp>
        </mc:Choice>
        <mc:Fallback xmlns="">
          <p:sp>
            <p:nvSpPr>
              <p:cNvPr id="4" name="Content Placeholder 3"/>
              <p:cNvSpPr>
                <a:spLocks noGrp="1" noRot="1" noChangeAspect="1" noMove="1" noResize="1" noEditPoints="1" noAdjustHandles="1" noChangeArrowheads="1" noChangeShapeType="1" noTextEdit="1"/>
              </p:cNvSpPr>
              <p:nvPr>
                <p:ph sz="half" idx="2"/>
              </p:nvPr>
            </p:nvSpPr>
            <p:spPr>
              <a:blipFill rotWithShape="0">
                <a:blip r:embed="rId3"/>
                <a:stretch>
                  <a:fillRect/>
                </a:stretch>
              </a:blipFill>
            </p:spPr>
            <p:txBody>
              <a:bodyPr/>
              <a:lstStyle/>
              <a:p>
                <a:r>
                  <a:rPr lang="en-US">
                    <a:noFill/>
                  </a:rPr>
                  <a:t> </a:t>
                </a:r>
              </a:p>
            </p:txBody>
          </p:sp>
        </mc:Fallback>
      </mc:AlternateContent>
      <p:sp>
        <p:nvSpPr>
          <p:cNvPr id="5" name="Slide Number Placeholder 4"/>
          <p:cNvSpPr>
            <a:spLocks noGrp="1"/>
          </p:cNvSpPr>
          <p:nvPr>
            <p:ph type="sldNum" sz="quarter" idx="12"/>
          </p:nvPr>
        </p:nvSpPr>
        <p:spPr/>
        <p:txBody>
          <a:bodyPr/>
          <a:lstStyle/>
          <a:p>
            <a:fld id="{4B98D9DB-9F03-49E4-BBAA-20DA05506B06}" type="slidenum">
              <a:rPr lang="en-US" smtClean="0"/>
              <a:t>8</a:t>
            </a:fld>
            <a:endParaRPr lang="en-US"/>
          </a:p>
        </p:txBody>
      </p:sp>
      <p:sp>
        <p:nvSpPr>
          <p:cNvPr id="6" name="Oval 5"/>
          <p:cNvSpPr/>
          <p:nvPr/>
        </p:nvSpPr>
        <p:spPr>
          <a:xfrm>
            <a:off x="5334000" y="2743200"/>
            <a:ext cx="2514600" cy="2438400"/>
          </a:xfrm>
          <a:prstGeom prst="ellipse">
            <a:avLst/>
          </a:prstGeom>
          <a:solidFill>
            <a:schemeClr val="bg2"/>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8" name="Straight Arrow Connector 7"/>
          <p:cNvCxnSpPr>
            <a:endCxn id="6" idx="6"/>
          </p:cNvCxnSpPr>
          <p:nvPr/>
        </p:nvCxnSpPr>
        <p:spPr>
          <a:xfrm>
            <a:off x="6553200" y="3962400"/>
            <a:ext cx="1280160" cy="0"/>
          </a:xfrm>
          <a:prstGeom prst="straightConnector1">
            <a:avLst/>
          </a:prstGeom>
          <a:ln>
            <a:solidFill>
              <a:schemeClr val="tx1"/>
            </a:solidFill>
            <a:tailEnd type="triangle"/>
          </a:ln>
        </p:spPr>
        <p:style>
          <a:lnRef idx="1">
            <a:schemeClr val="dk1"/>
          </a:lnRef>
          <a:fillRef idx="0">
            <a:schemeClr val="dk1"/>
          </a:fillRef>
          <a:effectRef idx="0">
            <a:schemeClr val="dk1"/>
          </a:effectRef>
          <a:fontRef idx="minor">
            <a:schemeClr val="tx1"/>
          </a:fontRef>
        </p:style>
      </p:cxnSp>
      <p:sp>
        <p:nvSpPr>
          <p:cNvPr id="9" name="TextBox 8"/>
          <p:cNvSpPr txBox="1"/>
          <p:nvPr/>
        </p:nvSpPr>
        <p:spPr>
          <a:xfrm>
            <a:off x="6544917" y="3539094"/>
            <a:ext cx="1432560" cy="369332"/>
          </a:xfrm>
          <a:prstGeom prst="rect">
            <a:avLst/>
          </a:prstGeom>
          <a:noFill/>
        </p:spPr>
        <p:txBody>
          <a:bodyPr wrap="square" rtlCol="0">
            <a:spAutoFit/>
          </a:bodyPr>
          <a:lstStyle/>
          <a:p>
            <a:r>
              <a:rPr lang="en-US" dirty="0" smtClean="0"/>
              <a:t>Radius</a:t>
            </a:r>
            <a:endParaRPr lang="en-US" dirty="0"/>
          </a:p>
        </p:txBody>
      </p:sp>
    </p:spTree>
    <p:extLst>
      <p:ext uri="{BB962C8B-B14F-4D97-AF65-F5344CB8AC3E}">
        <p14:creationId xmlns:p14="http://schemas.microsoft.com/office/powerpoint/2010/main" val="2012004863"/>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Source Pressure</a:t>
            </a:r>
            <a:endParaRPr lang="en-US" dirty="0"/>
          </a:p>
        </p:txBody>
      </p:sp>
      <mc:AlternateContent xmlns:mc="http://schemas.openxmlformats.org/markup-compatibility/2006" xmlns:a14="http://schemas.microsoft.com/office/drawing/2010/main">
        <mc:Choice Requires="a14">
          <p:sp>
            <p:nvSpPr>
              <p:cNvPr id="3" name="Content Placeholder 2"/>
              <p:cNvSpPr>
                <a:spLocks noGrp="1"/>
              </p:cNvSpPr>
              <p:nvPr>
                <p:ph sz="half" idx="1"/>
              </p:nvPr>
            </p:nvSpPr>
            <p:spPr>
              <a:xfrm>
                <a:off x="457200" y="1828800"/>
                <a:ext cx="8458200" cy="4525963"/>
              </a:xfrm>
            </p:spPr>
            <p:txBody>
              <a:bodyPr>
                <a:normAutofit fontScale="92500" lnSpcReduction="10000"/>
              </a:bodyPr>
              <a:lstStyle/>
              <a:p>
                <a:pPr marL="0" indent="0">
                  <a:buNone/>
                </a:pPr>
                <a:r>
                  <a:rPr lang="en-US" sz="3600" dirty="0" smtClean="0"/>
                  <a:t>If the energy source applies 8lbs of force to a 2in</a:t>
                </a:r>
                <a:r>
                  <a:rPr lang="en-US" sz="3600" baseline="30000" dirty="0" smtClean="0"/>
                  <a:t>2</a:t>
                </a:r>
                <a:r>
                  <a:rPr lang="en-US" sz="3600" dirty="0" smtClean="0"/>
                  <a:t> area, </a:t>
                </a:r>
                <a:r>
                  <a:rPr lang="en-US" sz="3600" dirty="0"/>
                  <a:t>4</a:t>
                </a:r>
                <a:r>
                  <a:rPr lang="en-US" sz="3600" dirty="0" smtClean="0"/>
                  <a:t>lbs/in</a:t>
                </a:r>
                <a:r>
                  <a:rPr lang="en-US" sz="3600" baseline="30000" dirty="0" smtClean="0"/>
                  <a:t>2</a:t>
                </a:r>
                <a:r>
                  <a:rPr lang="en-US" sz="3600" dirty="0" smtClean="0"/>
                  <a:t> of pressure is in the system.</a:t>
                </a:r>
              </a:p>
              <a:p>
                <a:pPr marL="0" indent="0">
                  <a:buNone/>
                </a:pPr>
                <a:endParaRPr lang="en-US" sz="3600" dirty="0"/>
              </a:p>
              <a:p>
                <a:pPr marL="0" indent="0">
                  <a:buNone/>
                </a:pPr>
                <a14:m>
                  <m:oMathPara xmlns:m="http://schemas.openxmlformats.org/officeDocument/2006/math">
                    <m:oMathParaPr>
                      <m:jc m:val="centerGroup"/>
                    </m:oMathParaPr>
                    <m:oMath xmlns:m="http://schemas.openxmlformats.org/officeDocument/2006/math">
                      <m:r>
                        <a:rPr lang="en-US" sz="3600" b="0" i="1" smtClean="0">
                          <a:latin typeface="Cambria Math" panose="02040503050406030204" pitchFamily="18" charset="0"/>
                        </a:rPr>
                        <m:t>𝐹𝑜𝑟𝑐𝑒</m:t>
                      </m:r>
                      <m:r>
                        <a:rPr lang="en-US" sz="3600" b="0" i="1" smtClean="0">
                          <a:latin typeface="Cambria Math" panose="02040503050406030204" pitchFamily="18" charset="0"/>
                        </a:rPr>
                        <m:t>=</m:t>
                      </m:r>
                      <m:f>
                        <m:fPr>
                          <m:ctrlPr>
                            <a:rPr lang="en-US" sz="3600" b="0" i="1" smtClean="0">
                              <a:latin typeface="Cambria Math" panose="02040503050406030204" pitchFamily="18" charset="0"/>
                            </a:rPr>
                          </m:ctrlPr>
                        </m:fPr>
                        <m:num>
                          <m:r>
                            <a:rPr lang="en-US" sz="3600" i="1" smtClean="0">
                              <a:latin typeface="Cambria Math" panose="02040503050406030204" pitchFamily="18" charset="0"/>
                            </a:rPr>
                            <m:t>8</m:t>
                          </m:r>
                          <m:r>
                            <a:rPr lang="en-US" sz="3600" i="1" smtClean="0">
                              <a:latin typeface="Cambria Math" panose="02040503050406030204" pitchFamily="18" charset="0"/>
                            </a:rPr>
                            <m:t>𝑙𝑏𝑠</m:t>
                          </m:r>
                          <m:r>
                            <m:rPr>
                              <m:nor/>
                            </m:rPr>
                            <a:rPr lang="en-US" sz="3600" dirty="0"/>
                            <m:t> </m:t>
                          </m:r>
                        </m:num>
                        <m:den>
                          <m:r>
                            <a:rPr lang="en-US" sz="3600" b="0" i="1" smtClean="0">
                              <a:latin typeface="Cambria Math" panose="02040503050406030204" pitchFamily="18" charset="0"/>
                            </a:rPr>
                            <m:t>2</m:t>
                          </m:r>
                          <m:sSup>
                            <m:sSupPr>
                              <m:ctrlPr>
                                <a:rPr lang="en-US" sz="3600" b="0" i="1" smtClean="0">
                                  <a:latin typeface="Cambria Math" panose="02040503050406030204" pitchFamily="18" charset="0"/>
                                </a:rPr>
                              </m:ctrlPr>
                            </m:sSupPr>
                            <m:e>
                              <m:r>
                                <a:rPr lang="en-US" sz="3600" b="0" i="1" smtClean="0">
                                  <a:latin typeface="Cambria Math" panose="02040503050406030204" pitchFamily="18" charset="0"/>
                                </a:rPr>
                                <m:t>𝑖𝑛</m:t>
                              </m:r>
                            </m:e>
                            <m:sup>
                              <m:r>
                                <a:rPr lang="en-US" sz="3600" b="0" i="1" smtClean="0">
                                  <a:latin typeface="Cambria Math" panose="02040503050406030204" pitchFamily="18" charset="0"/>
                                </a:rPr>
                                <m:t>2</m:t>
                              </m:r>
                            </m:sup>
                          </m:sSup>
                        </m:den>
                      </m:f>
                    </m:oMath>
                  </m:oMathPara>
                </a14:m>
                <a:endParaRPr lang="en-US" sz="3600" dirty="0" smtClean="0"/>
              </a:p>
              <a:p>
                <a:pPr marL="0" indent="0">
                  <a:buNone/>
                </a:pPr>
                <a:endParaRPr lang="en-US" sz="3600" dirty="0" smtClean="0"/>
              </a:p>
              <a:p>
                <a:pPr marL="0" indent="0">
                  <a:buNone/>
                </a:pPr>
                <a14:m>
                  <m:oMathPara xmlns:m="http://schemas.openxmlformats.org/officeDocument/2006/math">
                    <m:oMathParaPr>
                      <m:jc m:val="centerGroup"/>
                    </m:oMathParaPr>
                    <m:oMath xmlns:m="http://schemas.openxmlformats.org/officeDocument/2006/math">
                      <m:r>
                        <a:rPr lang="en-US" sz="3600" b="0" i="1" smtClean="0">
                          <a:latin typeface="Cambria Math" panose="02040503050406030204" pitchFamily="18" charset="0"/>
                        </a:rPr>
                        <m:t>𝐹𝑜𝑟𝑐𝑒</m:t>
                      </m:r>
                      <m:r>
                        <a:rPr lang="en-US" sz="3600" b="0" i="1" smtClean="0">
                          <a:latin typeface="Cambria Math" panose="02040503050406030204" pitchFamily="18" charset="0"/>
                        </a:rPr>
                        <m:t>=</m:t>
                      </m:r>
                      <m:f>
                        <m:fPr>
                          <m:ctrlPr>
                            <a:rPr lang="en-US" sz="3600" b="0" i="1" smtClean="0">
                              <a:latin typeface="Cambria Math" panose="02040503050406030204" pitchFamily="18" charset="0"/>
                            </a:rPr>
                          </m:ctrlPr>
                        </m:fPr>
                        <m:num>
                          <m:r>
                            <a:rPr lang="en-US" sz="3600" b="0" i="1" smtClean="0">
                              <a:latin typeface="Cambria Math" panose="02040503050406030204" pitchFamily="18" charset="0"/>
                            </a:rPr>
                            <m:t>4</m:t>
                          </m:r>
                          <m:r>
                            <a:rPr lang="en-US" sz="3600" b="0" i="1" smtClean="0">
                              <a:latin typeface="Cambria Math" panose="02040503050406030204" pitchFamily="18" charset="0"/>
                            </a:rPr>
                            <m:t>𝑙𝑏𝑠</m:t>
                          </m:r>
                        </m:num>
                        <m:den>
                          <m:sSup>
                            <m:sSupPr>
                              <m:ctrlPr>
                                <a:rPr lang="en-US" sz="3600" b="0" i="1" smtClean="0">
                                  <a:latin typeface="Cambria Math" panose="02040503050406030204" pitchFamily="18" charset="0"/>
                                </a:rPr>
                              </m:ctrlPr>
                            </m:sSupPr>
                            <m:e>
                              <m:r>
                                <a:rPr lang="en-US" sz="3600" b="0" i="1" smtClean="0">
                                  <a:latin typeface="Cambria Math" panose="02040503050406030204" pitchFamily="18" charset="0"/>
                                </a:rPr>
                                <m:t>𝑖𝑛</m:t>
                              </m:r>
                            </m:e>
                            <m:sup>
                              <m:r>
                                <a:rPr lang="en-US" sz="3600" b="0" i="1" smtClean="0">
                                  <a:latin typeface="Cambria Math" panose="02040503050406030204" pitchFamily="18" charset="0"/>
                                </a:rPr>
                                <m:t>2</m:t>
                              </m:r>
                            </m:sup>
                          </m:sSup>
                        </m:den>
                      </m:f>
                    </m:oMath>
                  </m:oMathPara>
                </a14:m>
                <a:endParaRPr lang="en-US" sz="3600" dirty="0" smtClean="0"/>
              </a:p>
            </p:txBody>
          </p:sp>
        </mc:Choice>
        <mc:Fallback xmlns="">
          <p:sp>
            <p:nvSpPr>
              <p:cNvPr id="3" name="Content Placeholder 2"/>
              <p:cNvSpPr>
                <a:spLocks noGrp="1" noRot="1" noChangeAspect="1" noMove="1" noResize="1" noEditPoints="1" noAdjustHandles="1" noChangeArrowheads="1" noChangeShapeType="1" noTextEdit="1"/>
              </p:cNvSpPr>
              <p:nvPr>
                <p:ph sz="half" idx="1"/>
              </p:nvPr>
            </p:nvSpPr>
            <p:spPr>
              <a:xfrm>
                <a:off x="457200" y="1828800"/>
                <a:ext cx="8458200" cy="4525963"/>
              </a:xfrm>
              <a:blipFill rotWithShape="0">
                <a:blip r:embed="rId3"/>
                <a:stretch>
                  <a:fillRect l="-1945" t="-2965" r="-216"/>
                </a:stretch>
              </a:blipFill>
            </p:spPr>
            <p:txBody>
              <a:bodyPr/>
              <a:lstStyle/>
              <a:p>
                <a:r>
                  <a:rPr lang="en-US">
                    <a:noFill/>
                  </a:rPr>
                  <a:t> </a:t>
                </a:r>
              </a:p>
            </p:txBody>
          </p:sp>
        </mc:Fallback>
      </mc:AlternateContent>
      <p:sp>
        <p:nvSpPr>
          <p:cNvPr id="5" name="Slide Number Placeholder 4"/>
          <p:cNvSpPr>
            <a:spLocks noGrp="1"/>
          </p:cNvSpPr>
          <p:nvPr>
            <p:ph type="sldNum" sz="quarter" idx="12"/>
          </p:nvPr>
        </p:nvSpPr>
        <p:spPr/>
        <p:txBody>
          <a:bodyPr/>
          <a:lstStyle/>
          <a:p>
            <a:fld id="{4B98D9DB-9F03-49E4-BBAA-20DA05506B06}" type="slidenum">
              <a:rPr lang="en-US" smtClean="0"/>
              <a:t>9</a:t>
            </a:fld>
            <a:endParaRPr lang="en-US"/>
          </a:p>
        </p:txBody>
      </p:sp>
    </p:spTree>
    <p:extLst>
      <p:ext uri="{BB962C8B-B14F-4D97-AF65-F5344CB8AC3E}">
        <p14:creationId xmlns:p14="http://schemas.microsoft.com/office/powerpoint/2010/main" val="3796674728"/>
      </p:ext>
    </p:extLst>
  </p:cSld>
  <p:clrMapOvr>
    <a:masterClrMapping/>
  </p:clrMapOvr>
</p:sld>
</file>

<file path=ppt/theme/theme1.xml><?xml version="1.0" encoding="utf-8"?>
<a:theme xmlns:a="http://schemas.openxmlformats.org/drawingml/2006/main" name="NRE_PowerPoin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1" id="{EDE36327-EE29-49E3-B582-C6073B08BDCF}" vid="{F9AAE648-6E72-4095-938A-252C00B5A80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APT_PPT_Template</Template>
  <TotalTime>424</TotalTime>
  <Words>886</Words>
  <Application>Microsoft Office PowerPoint</Application>
  <PresentationFormat>On-screen Show (4:3)</PresentationFormat>
  <Paragraphs>140</Paragraphs>
  <Slides>13</Slides>
  <Notes>13</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13</vt:i4>
      </vt:variant>
    </vt:vector>
  </HeadingPairs>
  <TitlesOfParts>
    <vt:vector size="17" baseType="lpstr">
      <vt:lpstr>Arial</vt:lpstr>
      <vt:lpstr>Calibri</vt:lpstr>
      <vt:lpstr>Cambria Math</vt:lpstr>
      <vt:lpstr>NRE_PowerPoint_Template</vt:lpstr>
      <vt:lpstr>PowerPoint Presentation</vt:lpstr>
      <vt:lpstr>Hydraulic Power</vt:lpstr>
      <vt:lpstr>Hydraulic Principles</vt:lpstr>
      <vt:lpstr>Hydraulic Systems</vt:lpstr>
      <vt:lpstr>Energy Source and Pathway</vt:lpstr>
      <vt:lpstr>Hydraulic Load</vt:lpstr>
      <vt:lpstr>Pressure</vt:lpstr>
      <vt:lpstr>Surface Area</vt:lpstr>
      <vt:lpstr>Source Pressure</vt:lpstr>
      <vt:lpstr>Pascal’s Law</vt:lpstr>
      <vt:lpstr>Load Force</vt:lpstr>
      <vt:lpstr>Load Force</vt:lpstr>
      <vt:lpstr>References</vt:lpstr>
    </vt:vector>
  </TitlesOfParts>
  <Manager>Dan Jansen</Manager>
  <Company>Curriculum for Agricultural Science Education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Hydraulic Power</dc:title>
  <dc:subject>APT - Lesson 5.3 Mechanical Energy</dc:subject>
  <dc:creator>Carl Aakre</dc:creator>
  <cp:lastModifiedBy>Carl Aakre</cp:lastModifiedBy>
  <cp:revision>29</cp:revision>
  <dcterms:created xsi:type="dcterms:W3CDTF">2014-12-02T22:26:17Z</dcterms:created>
  <dcterms:modified xsi:type="dcterms:W3CDTF">2015-12-10T18:57:24Z</dcterms:modified>
</cp:coreProperties>
</file>