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71" r:id="rId4"/>
    <p:sldId id="279" r:id="rId5"/>
    <p:sldId id="272" r:id="rId6"/>
    <p:sldId id="273" r:id="rId7"/>
    <p:sldId id="274" r:id="rId8"/>
    <p:sldId id="275" r:id="rId9"/>
    <p:sldId id="276" r:id="rId10"/>
    <p:sldId id="277" r:id="rId11"/>
    <p:sldId id="278" r:id="rId12"/>
    <p:sldId id="25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9" clrIdx="0">
    <p:extLst>
      <p:ext uri="{19B8F6BF-5375-455C-9EA6-DF929625EA0E}">
        <p15:presenceInfo xmlns:p15="http://schemas.microsoft.com/office/powerpoint/2012/main" userId="e1c724a07b98bdc4" providerId="Windows Live"/>
      </p:ext>
    </p:extLst>
  </p:cmAuthor>
  <p:cmAuthor id="2" name="Carl Aakre" initials="CA" lastIdx="2" clrIdx="1">
    <p:extLst>
      <p:ext uri="{19B8F6BF-5375-455C-9EA6-DF929625EA0E}">
        <p15:presenceInfo xmlns:p15="http://schemas.microsoft.com/office/powerpoint/2012/main" userId="67e94fb1470a5e7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49" autoAdjust="0"/>
    <p:restoredTop sz="82729" autoAdjust="0"/>
  </p:normalViewPr>
  <p:slideViewPr>
    <p:cSldViewPr>
      <p:cViewPr varScale="1">
        <p:scale>
          <a:sx n="76" d="100"/>
          <a:sy n="76" d="100"/>
        </p:scale>
        <p:origin x="147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Engineering Process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Agriculture Power and Technology    </a:t>
            </a:r>
          </a:p>
          <a:p>
            <a:r>
              <a:rPr lang="en-US" smtClean="0">
                <a:latin typeface="Arial" pitchFamily="34" charset="0"/>
                <a:cs typeface="Arial" pitchFamily="34" charset="0"/>
              </a:rPr>
              <a:t>Unit 1 – </a:t>
            </a:r>
            <a:r>
              <a:rPr lang="en-US" dirty="0" smtClean="0">
                <a:latin typeface="Arial" pitchFamily="34" charset="0"/>
                <a:cs typeface="Arial" pitchFamily="34" charset="0"/>
              </a:rPr>
              <a:t>Lesson 1.1 Mechanical World</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Engineering Process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Engineering Process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prototype is then</a:t>
            </a:r>
            <a:r>
              <a:rPr lang="en-US" baseline="0" dirty="0" smtClean="0"/>
              <a:t> tested to see if it meets the requirements to solve the problem. If it does not solve the problem, it will need to be redesigned and tested again.</a:t>
            </a:r>
            <a:endParaRPr lang="en-US" dirty="0"/>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4202175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basis of the final version of the prototype will be copied and mass produced for people to use. Real world use of the product will lead to new ideas on how it may be further improved. Communication is a vital part of the engineering process that encourages continual improvement of a product. Good communication will lead to the identification of new problems to be solved and requirements to be met.</a:t>
            </a:r>
            <a:endParaRPr lang="en-US" dirty="0"/>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004042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Engineering Process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Agriculture Power and Technology    </a:t>
            </a:r>
          </a:p>
          <a:p>
            <a:r>
              <a:rPr lang="en-US" smtClean="0">
                <a:latin typeface="Arial" pitchFamily="34" charset="0"/>
                <a:cs typeface="Arial" pitchFamily="34" charset="0"/>
              </a:rPr>
              <a:t>Unit 1 – </a:t>
            </a:r>
            <a:r>
              <a:rPr lang="en-US" dirty="0" smtClean="0">
                <a:latin typeface="Arial" pitchFamily="34" charset="0"/>
                <a:cs typeface="Arial" pitchFamily="34" charset="0"/>
              </a:rPr>
              <a:t>Lesson 1.1 Mechanical World</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Engineering Process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scientific method involves asking a question, forming a hypothesis, and testing that hypothesis. </a:t>
            </a:r>
            <a:r>
              <a:rPr lang="en-US" dirty="0" smtClean="0"/>
              <a:t>The engineering design process</a:t>
            </a:r>
            <a:r>
              <a:rPr lang="en-US" baseline="0" dirty="0" smtClean="0"/>
              <a:t> is used to solve problems that are identified. It is a method to identify a problem, develop a solution for that problem, and test that solution.</a:t>
            </a:r>
            <a:endParaRPr lang="en-US" dirty="0"/>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535667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a:t>
            </a:r>
            <a:r>
              <a:rPr lang="en-US" baseline="0" dirty="0" smtClean="0"/>
              <a:t> step in the process is to identify what the problem is.  Examples in agriculture include soil erosion, cooling a barn for animals, or compaction of soil in a field from the weight of a heavy tractor.</a:t>
            </a:r>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62798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a:t>
            </a:r>
            <a:r>
              <a:rPr lang="en-US" baseline="0" dirty="0" smtClean="0"/>
              <a:t> problem has been identified, research must be done to determine what is causing the problem and potential solutions for solving it.</a:t>
            </a:r>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539400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Criteria</a:t>
            </a:r>
            <a:r>
              <a:rPr lang="en-US" baseline="0" dirty="0" smtClean="0"/>
              <a:t> must be determined to prove if your solution actually solves the problem. </a:t>
            </a:r>
            <a:endParaRPr lang="en-US" dirty="0"/>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761833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Engineers</a:t>
            </a:r>
            <a:r>
              <a:rPr lang="en-US" baseline="0" dirty="0" smtClean="0"/>
              <a:t> then brainstorm </a:t>
            </a:r>
            <a:r>
              <a:rPr lang="en-US" baseline="0" smtClean="0"/>
              <a:t>potential solutions </a:t>
            </a:r>
            <a:r>
              <a:rPr lang="en-US" baseline="0" dirty="0" smtClean="0"/>
              <a:t>they believe will solve the problem. The solution many times involves a new product or machine. It may also be a new procedure </a:t>
            </a:r>
            <a:r>
              <a:rPr lang="en-US" baseline="0" smtClean="0"/>
              <a:t>or process.</a:t>
            </a:r>
            <a:endParaRPr lang="en-US" dirty="0"/>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384365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developing a solution, a prototype </a:t>
            </a:r>
            <a:r>
              <a:rPr lang="en-US" baseline="0" dirty="0" smtClean="0">
                <a:solidFill>
                  <a:schemeClr val="tx1"/>
                </a:solidFill>
              </a:rPr>
              <a:t>should</a:t>
            </a:r>
            <a:r>
              <a:rPr lang="en-US" baseline="0" dirty="0" smtClean="0"/>
              <a:t> </a:t>
            </a:r>
            <a:r>
              <a:rPr lang="en-US" baseline="0" dirty="0" smtClean="0"/>
              <a:t>be built. A prototype is a sample or model that can be replicated. </a:t>
            </a:r>
            <a:r>
              <a:rPr lang="en-US" baseline="0" dirty="0" smtClean="0">
                <a:solidFill>
                  <a:schemeClr val="tx1"/>
                </a:solidFill>
              </a:rPr>
              <a:t>Materials, costs and the procedure should be recorded so the construction process can be replicated and improved.</a:t>
            </a:r>
            <a:endParaRPr lang="en-US" dirty="0">
              <a:solidFill>
                <a:schemeClr val="tx1"/>
              </a:solidFill>
            </a:endParaRPr>
          </a:p>
        </p:txBody>
      </p:sp>
      <p:sp>
        <p:nvSpPr>
          <p:cNvPr id="4" name="Header Placeholder 3"/>
          <p:cNvSpPr>
            <a:spLocks noGrp="1"/>
          </p:cNvSpPr>
          <p:nvPr>
            <p:ph type="hdr" sz="quarter" idx="10"/>
          </p:nvPr>
        </p:nvSpPr>
        <p:spPr/>
        <p:txBody>
          <a:bodyPr/>
          <a:lstStyle/>
          <a:p>
            <a:r>
              <a:rPr lang="en-US" smtClean="0"/>
              <a:t>Engineering Process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1.1 Mechanical World</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4925584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smtClean="0">
                  <a:ln>
                    <a:noFill/>
                  </a:ln>
                  <a:solidFill>
                    <a:srgbClr val="FFFFFF"/>
                  </a:solidFill>
                  <a:effectLst/>
                  <a:uLnTx/>
                  <a:uFillTx/>
                  <a:latin typeface="Arial" pitchFamily="34" charset="0"/>
                  <a:cs typeface="Arial" pitchFamily="34" charset="0"/>
                </a:rPr>
                <a:t>Agricultural </a:t>
              </a: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sciencebuddies.org/engineering-design-process/engineering-design-process-steps.s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and Redesign</a:t>
            </a:r>
            <a:endParaRPr lang="en-US" dirty="0"/>
          </a:p>
        </p:txBody>
      </p:sp>
      <p:sp>
        <p:nvSpPr>
          <p:cNvPr id="3" name="Content Placeholder 2"/>
          <p:cNvSpPr>
            <a:spLocks noGrp="1"/>
          </p:cNvSpPr>
          <p:nvPr>
            <p:ph sz="half" idx="1"/>
          </p:nvPr>
        </p:nvSpPr>
        <p:spPr>
          <a:xfrm>
            <a:off x="457200" y="2057400"/>
            <a:ext cx="5105400" cy="4297363"/>
          </a:xfrm>
        </p:spPr>
        <p:txBody>
          <a:bodyPr>
            <a:normAutofit/>
          </a:bodyPr>
          <a:lstStyle/>
          <a:p>
            <a:r>
              <a:rPr lang="en-US" dirty="0" smtClean="0"/>
              <a:t>Test </a:t>
            </a:r>
            <a:r>
              <a:rPr lang="en-US" dirty="0" smtClean="0"/>
              <a:t>the </a:t>
            </a:r>
            <a:r>
              <a:rPr lang="en-US" dirty="0" smtClean="0"/>
              <a:t>prototype to see if it meets the requirements.</a:t>
            </a:r>
          </a:p>
          <a:p>
            <a:r>
              <a:rPr lang="en-US" dirty="0" smtClean="0"/>
              <a:t>Compare </a:t>
            </a:r>
            <a:r>
              <a:rPr lang="en-US" dirty="0" smtClean="0"/>
              <a:t>results </a:t>
            </a:r>
            <a:r>
              <a:rPr lang="en-US" dirty="0" smtClean="0"/>
              <a:t>to the set requirements.</a:t>
            </a:r>
          </a:p>
          <a:p>
            <a:r>
              <a:rPr lang="en-US" dirty="0" smtClean="0"/>
              <a:t>If the prototype does not meet the </a:t>
            </a:r>
            <a:r>
              <a:rPr lang="en-US" dirty="0" smtClean="0"/>
              <a:t>requirements, redesign </a:t>
            </a:r>
            <a:r>
              <a:rPr lang="en-US" dirty="0" smtClean="0"/>
              <a:t>and </a:t>
            </a:r>
            <a:r>
              <a:rPr lang="en-US" dirty="0" smtClean="0"/>
              <a:t>test </a:t>
            </a:r>
            <a:r>
              <a:rPr lang="en-US" dirty="0" smtClean="0"/>
              <a:t>again.</a:t>
            </a:r>
          </a:p>
          <a:p>
            <a:r>
              <a:rPr lang="en-US" dirty="0" smtClean="0"/>
              <a:t>Identify possible sources of error in the design or testing.</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562600" y="2724150"/>
            <a:ext cx="2209800" cy="2628900"/>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6599636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Communicate Results</a:t>
            </a:r>
            <a:endParaRPr lang="en-US" dirty="0"/>
          </a:p>
        </p:txBody>
      </p:sp>
      <p:sp>
        <p:nvSpPr>
          <p:cNvPr id="4" name="Content Placeholder 3"/>
          <p:cNvSpPr>
            <a:spLocks noGrp="1"/>
          </p:cNvSpPr>
          <p:nvPr>
            <p:ph sz="half" idx="2"/>
          </p:nvPr>
        </p:nvSpPr>
        <p:spPr>
          <a:xfrm>
            <a:off x="3781044" y="1828801"/>
            <a:ext cx="4905756" cy="4419600"/>
          </a:xfrm>
        </p:spPr>
        <p:txBody>
          <a:bodyPr/>
          <a:lstStyle/>
          <a:p>
            <a:r>
              <a:rPr lang="en-US" dirty="0" smtClean="0"/>
              <a:t>Communicate with people who will be using your product.</a:t>
            </a:r>
          </a:p>
          <a:p>
            <a:pPr lvl="1"/>
            <a:r>
              <a:rPr lang="en-US" dirty="0" smtClean="0"/>
              <a:t>Get feedback on your design</a:t>
            </a:r>
          </a:p>
          <a:p>
            <a:pPr lvl="1"/>
            <a:r>
              <a:rPr lang="en-US" dirty="0" smtClean="0"/>
              <a:t>Communicate through speaking, writing, and drawing of designs</a:t>
            </a:r>
          </a:p>
          <a:p>
            <a:pPr lvl="1"/>
            <a:r>
              <a:rPr lang="en-US" dirty="0" smtClean="0"/>
              <a:t>Use the feedback to redesign your product</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171956" y="2262981"/>
            <a:ext cx="2609088" cy="3657600"/>
          </a:xfrm>
        </p:spPr>
      </p:pic>
    </p:spTree>
    <p:extLst>
      <p:ext uri="{BB962C8B-B14F-4D97-AF65-F5344CB8AC3E}">
        <p14:creationId xmlns:p14="http://schemas.microsoft.com/office/powerpoint/2010/main" val="23937252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a:bodyPr>
          <a:lstStyle/>
          <a:p>
            <a:r>
              <a:rPr lang="en-US" sz="2800" dirty="0"/>
              <a:t>The Engineering Design Process. (</a:t>
            </a:r>
            <a:r>
              <a:rPr lang="en-US" sz="2800" dirty="0" err="1"/>
              <a:t>n.d.</a:t>
            </a:r>
            <a:r>
              <a:rPr lang="en-US" sz="2800" dirty="0"/>
              <a:t>). </a:t>
            </a:r>
            <a:r>
              <a:rPr lang="en-US" sz="2800" i="1" dirty="0"/>
              <a:t>The </a:t>
            </a:r>
            <a:r>
              <a:rPr lang="en-US" sz="2800" i="1" dirty="0" smtClean="0"/>
              <a:t>engineering design process</a:t>
            </a:r>
            <a:r>
              <a:rPr lang="en-US" sz="2800" i="1" dirty="0"/>
              <a:t>.</a:t>
            </a:r>
            <a:r>
              <a:rPr lang="en-US" sz="2800" dirty="0"/>
              <a:t> Retrieved </a:t>
            </a:r>
            <a:r>
              <a:rPr lang="en-US" sz="2800" dirty="0" smtClean="0"/>
              <a:t>from </a:t>
            </a:r>
            <a:r>
              <a:rPr lang="en-US" sz="2800" dirty="0">
                <a:hlinkClick r:id="rId3"/>
              </a:rPr>
              <a:t>http://</a:t>
            </a:r>
            <a:r>
              <a:rPr lang="en-US" sz="2800" dirty="0" smtClean="0">
                <a:hlinkClick r:id="rId3"/>
              </a:rPr>
              <a:t>www.sciencebuddies.org/engineering-design-process/engineering-design-process-steps.shtml</a:t>
            </a:r>
            <a:r>
              <a:rPr lang="en-US" sz="2800" dirty="0" smtClean="0"/>
              <a:t> </a:t>
            </a:r>
            <a:endParaRPr lang="en-US" sz="2800"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864845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smtClean="0">
                <a:solidFill>
                  <a:sysClr val="windowText" lastClr="000000"/>
                </a:solidFill>
              </a:rPr>
              <a:t>Engineering Process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 Lesson </a:t>
            </a:r>
            <a:r>
              <a:rPr lang="en-US" sz="3200" kern="0" noProof="0" dirty="0" smtClean="0">
                <a:solidFill>
                  <a:sysClr val="windowText" lastClr="000000"/>
                </a:solidFill>
                <a:latin typeface="Arial" pitchFamily="34" charset="0"/>
                <a:cs typeface="Arial" pitchFamily="34" charset="0"/>
              </a:rPr>
              <a:t>1</a:t>
            </a:r>
            <a:r>
              <a:rPr lang="en-US" sz="3200" kern="0" dirty="0" smtClean="0">
                <a:solidFill>
                  <a:sysClr val="windowText" lastClr="000000"/>
                </a:solidFill>
                <a:latin typeface="Arial" pitchFamily="34" charset="0"/>
                <a:cs typeface="Arial" pitchFamily="34" charset="0"/>
              </a:rPr>
              <a:t>.1 Mechanical World</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Engineering Design Process?</a:t>
            </a:r>
            <a:endParaRPr lang="en-US" dirty="0"/>
          </a:p>
        </p:txBody>
      </p:sp>
      <p:sp>
        <p:nvSpPr>
          <p:cNvPr id="3" name="Content Placeholder 2"/>
          <p:cNvSpPr>
            <a:spLocks noGrp="1"/>
          </p:cNvSpPr>
          <p:nvPr>
            <p:ph idx="1"/>
          </p:nvPr>
        </p:nvSpPr>
        <p:spPr/>
        <p:txBody>
          <a:bodyPr>
            <a:normAutofit/>
          </a:bodyPr>
          <a:lstStyle/>
          <a:p>
            <a:r>
              <a:rPr lang="en-US" dirty="0" smtClean="0"/>
              <a:t>Similar to the Scientific Method</a:t>
            </a:r>
          </a:p>
          <a:p>
            <a:r>
              <a:rPr lang="en-US" dirty="0" smtClean="0"/>
              <a:t>Scientific Method</a:t>
            </a:r>
          </a:p>
          <a:p>
            <a:pPr lvl="1"/>
            <a:r>
              <a:rPr lang="en-US" dirty="0" smtClean="0"/>
              <a:t>Ask questions and develop experiments.</a:t>
            </a:r>
          </a:p>
          <a:p>
            <a:pPr lvl="1"/>
            <a:r>
              <a:rPr lang="en-US" dirty="0" smtClean="0"/>
              <a:t>Form hypothesis.</a:t>
            </a:r>
          </a:p>
          <a:p>
            <a:r>
              <a:rPr lang="en-US" dirty="0" smtClean="0"/>
              <a:t>Engineering Design Process</a:t>
            </a:r>
          </a:p>
          <a:p>
            <a:pPr lvl="1"/>
            <a:r>
              <a:rPr lang="en-US" dirty="0" smtClean="0"/>
              <a:t>Identify a problem.</a:t>
            </a:r>
          </a:p>
          <a:p>
            <a:pPr lvl="1"/>
            <a:r>
              <a:rPr lang="en-US" dirty="0" smtClean="0"/>
              <a:t>Determine how to solve the problem.</a:t>
            </a:r>
          </a:p>
          <a:p>
            <a:pPr lvl="1"/>
            <a:endParaRPr lang="en-US" dirty="0" smtClean="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Steps in the Engineering Design Process</a:t>
            </a:r>
            <a:endParaRPr lang="en-US" dirty="0"/>
          </a:p>
        </p:txBody>
      </p:sp>
      <p:sp>
        <p:nvSpPr>
          <p:cNvPr id="3" name="Content Placeholder 2"/>
          <p:cNvSpPr>
            <a:spLocks noGrp="1"/>
          </p:cNvSpPr>
          <p:nvPr>
            <p:ph idx="1"/>
          </p:nvPr>
        </p:nvSpPr>
        <p:spPr/>
        <p:txBody>
          <a:bodyPr/>
          <a:lstStyle/>
          <a:p>
            <a:r>
              <a:rPr lang="en-US" dirty="0" smtClean="0"/>
              <a:t>Define the Problem</a:t>
            </a:r>
          </a:p>
          <a:p>
            <a:r>
              <a:rPr lang="en-US" dirty="0" smtClean="0"/>
              <a:t>Complete Background Research</a:t>
            </a:r>
          </a:p>
          <a:p>
            <a:r>
              <a:rPr lang="en-US" dirty="0" smtClean="0"/>
              <a:t>Specify Requirements</a:t>
            </a:r>
          </a:p>
          <a:p>
            <a:r>
              <a:rPr lang="en-US" dirty="0" smtClean="0"/>
              <a:t>Develop Solutions</a:t>
            </a:r>
          </a:p>
          <a:p>
            <a:r>
              <a:rPr lang="en-US" dirty="0" smtClean="0"/>
              <a:t>Build a Prototype</a:t>
            </a:r>
          </a:p>
          <a:p>
            <a:r>
              <a:rPr lang="en-US" dirty="0" smtClean="0"/>
              <a:t>Test and Redesign</a:t>
            </a:r>
          </a:p>
          <a:p>
            <a:r>
              <a:rPr lang="en-US" dirty="0" smtClean="0"/>
              <a:t>Communicate Results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706469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the Problem</a:t>
            </a:r>
            <a:endParaRPr lang="en-US" dirty="0"/>
          </a:p>
        </p:txBody>
      </p:sp>
      <p:sp>
        <p:nvSpPr>
          <p:cNvPr id="3" name="Content Placeholder 2"/>
          <p:cNvSpPr>
            <a:spLocks noGrp="1"/>
          </p:cNvSpPr>
          <p:nvPr>
            <p:ph sz="half" idx="1"/>
          </p:nvPr>
        </p:nvSpPr>
        <p:spPr>
          <a:xfrm>
            <a:off x="457200" y="1828800"/>
            <a:ext cx="4648200" cy="4525963"/>
          </a:xfrm>
        </p:spPr>
        <p:txBody>
          <a:bodyPr/>
          <a:lstStyle/>
          <a:p>
            <a:r>
              <a:rPr lang="en-US" dirty="0" smtClean="0"/>
              <a:t>Identify the problem </a:t>
            </a:r>
            <a:r>
              <a:rPr lang="en-US" dirty="0" smtClean="0"/>
              <a:t>to </a:t>
            </a:r>
            <a:r>
              <a:rPr lang="en-US" dirty="0" smtClean="0"/>
              <a:t>solve.</a:t>
            </a:r>
          </a:p>
          <a:p>
            <a:pPr lvl="1"/>
            <a:r>
              <a:rPr lang="en-US" dirty="0" smtClean="0"/>
              <a:t>Soil in a field is eroding away.</a:t>
            </a:r>
          </a:p>
          <a:p>
            <a:pPr lvl="1"/>
            <a:r>
              <a:rPr lang="en-US" dirty="0" smtClean="0"/>
              <a:t>Barn is too warm for animals to be comfortable.</a:t>
            </a:r>
          </a:p>
          <a:p>
            <a:pPr lvl="1"/>
            <a:r>
              <a:rPr lang="en-US" dirty="0" smtClean="0"/>
              <a:t>Tractor is compacting the soil in the field.</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334000" y="2819400"/>
            <a:ext cx="3073927" cy="1843125"/>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9778532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Research</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Research </a:t>
            </a:r>
            <a:r>
              <a:rPr lang="en-US" dirty="0" smtClean="0"/>
              <a:t>the </a:t>
            </a:r>
            <a:r>
              <a:rPr lang="en-US" dirty="0" smtClean="0"/>
              <a:t>problem </a:t>
            </a:r>
            <a:r>
              <a:rPr lang="en-US" dirty="0" smtClean="0"/>
              <a:t>in detail.</a:t>
            </a:r>
            <a:endParaRPr lang="en-US" dirty="0" smtClean="0"/>
          </a:p>
          <a:p>
            <a:pPr lvl="1"/>
            <a:r>
              <a:rPr lang="en-US" dirty="0" smtClean="0"/>
              <a:t>Types of soil and how they erode.</a:t>
            </a:r>
          </a:p>
          <a:p>
            <a:pPr lvl="1"/>
            <a:r>
              <a:rPr lang="en-US" dirty="0" smtClean="0"/>
              <a:t>The effect animals in a barn have on the temperature of the facility.</a:t>
            </a:r>
          </a:p>
          <a:p>
            <a:pPr lvl="1"/>
            <a:r>
              <a:rPr lang="en-US" dirty="0" smtClean="0"/>
              <a:t>How compaction of soil is related to the weight of a tractor that drives on it.</a:t>
            </a:r>
          </a:p>
          <a:p>
            <a:pPr lvl="1"/>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72000" y="2616490"/>
            <a:ext cx="4038600" cy="2406070"/>
          </a:xfrm>
        </p:spPr>
      </p:pic>
    </p:spTree>
    <p:extLst>
      <p:ext uri="{BB962C8B-B14F-4D97-AF65-F5344CB8AC3E}">
        <p14:creationId xmlns:p14="http://schemas.microsoft.com/office/powerpoint/2010/main" val="3971666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Specify Requirements</a:t>
            </a:r>
            <a:endParaRPr lang="en-US" dirty="0"/>
          </a:p>
        </p:txBody>
      </p:sp>
      <p:sp>
        <p:nvSpPr>
          <p:cNvPr id="3" name="Content Placeholder 2"/>
          <p:cNvSpPr>
            <a:spLocks noGrp="1"/>
          </p:cNvSpPr>
          <p:nvPr>
            <p:ph sz="half" idx="1"/>
          </p:nvPr>
        </p:nvSpPr>
        <p:spPr>
          <a:xfrm>
            <a:off x="457200" y="1828800"/>
            <a:ext cx="5181600" cy="4525963"/>
          </a:xfrm>
        </p:spPr>
        <p:txBody>
          <a:bodyPr>
            <a:normAutofit fontScale="92500"/>
          </a:bodyPr>
          <a:lstStyle/>
          <a:p>
            <a:r>
              <a:rPr lang="en-US" dirty="0" smtClean="0"/>
              <a:t>What are the requirements for </a:t>
            </a:r>
            <a:r>
              <a:rPr lang="en-US" dirty="0" smtClean="0"/>
              <a:t>the </a:t>
            </a:r>
            <a:r>
              <a:rPr lang="en-US" dirty="0" smtClean="0"/>
              <a:t>solution?</a:t>
            </a:r>
          </a:p>
          <a:p>
            <a:r>
              <a:rPr lang="en-US" dirty="0" smtClean="0"/>
              <a:t>Requirements must be measurable so you know when the problem has been solved.</a:t>
            </a:r>
          </a:p>
          <a:p>
            <a:pPr lvl="1"/>
            <a:r>
              <a:rPr lang="en-US" dirty="0" smtClean="0"/>
              <a:t>Decrease erosion by 15%.</a:t>
            </a:r>
          </a:p>
          <a:p>
            <a:pPr lvl="1"/>
            <a:r>
              <a:rPr lang="en-US" dirty="0" smtClean="0"/>
              <a:t>Reduce the temperature in the barn by 4 degrees.</a:t>
            </a:r>
          </a:p>
          <a:p>
            <a:pPr lvl="1"/>
            <a:r>
              <a:rPr lang="en-US" dirty="0" smtClean="0"/>
              <a:t>Decrease the pressure on the ground by 5lbs per square inch.</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874258" y="3099054"/>
            <a:ext cx="1586484" cy="1879092"/>
          </a:xfrm>
        </p:spPr>
      </p:pic>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930678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Solutions</a:t>
            </a:r>
            <a:endParaRPr lang="en-US" dirty="0"/>
          </a:p>
        </p:txBody>
      </p:sp>
      <p:sp>
        <p:nvSpPr>
          <p:cNvPr id="3" name="Content Placeholder 2"/>
          <p:cNvSpPr>
            <a:spLocks noGrp="1"/>
          </p:cNvSpPr>
          <p:nvPr>
            <p:ph sz="half" idx="1"/>
          </p:nvPr>
        </p:nvSpPr>
        <p:spPr>
          <a:xfrm>
            <a:off x="457200" y="2209800"/>
            <a:ext cx="4953000" cy="4648200"/>
          </a:xfrm>
        </p:spPr>
        <p:txBody>
          <a:bodyPr/>
          <a:lstStyle/>
          <a:p>
            <a:r>
              <a:rPr lang="en-US" dirty="0" smtClean="0"/>
              <a:t>Develop a solution that you believe will meet your requirements.</a:t>
            </a:r>
          </a:p>
          <a:p>
            <a:pPr lvl="1"/>
            <a:r>
              <a:rPr lang="en-US" dirty="0" smtClean="0"/>
              <a:t>New type of planter that operates at higher speeds.</a:t>
            </a:r>
          </a:p>
          <a:p>
            <a:pPr lvl="1"/>
            <a:r>
              <a:rPr lang="en-US" dirty="0" smtClean="0"/>
              <a:t>Increased air </a:t>
            </a:r>
            <a:r>
              <a:rPr lang="en-US" dirty="0"/>
              <a:t>v</a:t>
            </a:r>
            <a:r>
              <a:rPr lang="en-US" dirty="0" smtClean="0"/>
              <a:t>entilation in a barn.</a:t>
            </a:r>
          </a:p>
          <a:p>
            <a:pPr lvl="1"/>
            <a:r>
              <a:rPr lang="en-US" dirty="0" smtClean="0"/>
              <a:t>Larger tires on a tractor.</a:t>
            </a:r>
          </a:p>
          <a:p>
            <a:pPr lvl="1"/>
            <a:endParaRPr lang="en-US" dirty="0" smtClean="0"/>
          </a:p>
          <a:p>
            <a:pPr lvl="1"/>
            <a:endParaRPr lang="en-US" dirty="0" smtClean="0"/>
          </a:p>
          <a:p>
            <a:pPr lvl="1"/>
            <a:endParaRPr lang="en-US" dirty="0" smtClean="0"/>
          </a:p>
          <a:p>
            <a:pPr lvl="1"/>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313680" y="2971800"/>
            <a:ext cx="3373120" cy="1882750"/>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844990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a Prototype</a:t>
            </a:r>
            <a:endParaRPr lang="en-US" dirty="0"/>
          </a:p>
        </p:txBody>
      </p:sp>
      <p:sp>
        <p:nvSpPr>
          <p:cNvPr id="3" name="Content Placeholder 2"/>
          <p:cNvSpPr>
            <a:spLocks noGrp="1"/>
          </p:cNvSpPr>
          <p:nvPr>
            <p:ph sz="half" idx="1"/>
          </p:nvPr>
        </p:nvSpPr>
        <p:spPr>
          <a:xfrm>
            <a:off x="457200" y="2576176"/>
            <a:ext cx="5181600" cy="3535363"/>
          </a:xfrm>
        </p:spPr>
        <p:txBody>
          <a:bodyPr/>
          <a:lstStyle/>
          <a:p>
            <a:r>
              <a:rPr lang="en-US" dirty="0" smtClean="0"/>
              <a:t>Determine the materials, cost, and procedure for building a prototype that will meet your requirements.</a:t>
            </a:r>
          </a:p>
          <a:p>
            <a:r>
              <a:rPr lang="en-US" dirty="0" smtClean="0"/>
              <a:t>Construct the prototype.</a:t>
            </a:r>
          </a:p>
          <a:p>
            <a:pPr marL="457200" lvl="1" indent="0">
              <a:buNone/>
            </a:pP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15000" y="2576176"/>
            <a:ext cx="2778861" cy="3031209"/>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390752757"/>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1644</TotalTime>
  <Words>948</Words>
  <Application>Microsoft Office PowerPoint</Application>
  <PresentationFormat>On-screen Show (4:3)</PresentationFormat>
  <Paragraphs>136</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NRE_PowerPoint_Template</vt:lpstr>
      <vt:lpstr>PowerPoint Presentation</vt:lpstr>
      <vt:lpstr>Engineering Process</vt:lpstr>
      <vt:lpstr>What is the Engineering Design Process?</vt:lpstr>
      <vt:lpstr>Steps in the Engineering Design Process</vt:lpstr>
      <vt:lpstr>Define the Problem</vt:lpstr>
      <vt:lpstr>Background Research</vt:lpstr>
      <vt:lpstr>Specify Requirements</vt:lpstr>
      <vt:lpstr>Develop Solutions</vt:lpstr>
      <vt:lpstr>Build a Prototype</vt:lpstr>
      <vt:lpstr>Test and Redesign</vt:lpstr>
      <vt:lpstr>Communicate Results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Engineering Process</dc:title>
  <dc:subject>APT - Lesson 1.1 Mechanical World</dc:subject>
  <dc:creator>Carl Aakre</dc:creator>
  <cp:lastModifiedBy>Marlene Jansen</cp:lastModifiedBy>
  <cp:revision>40</cp:revision>
  <dcterms:created xsi:type="dcterms:W3CDTF">2014-05-08T17:10:35Z</dcterms:created>
  <dcterms:modified xsi:type="dcterms:W3CDTF">2015-10-30T14:15:33Z</dcterms:modified>
</cp:coreProperties>
</file>