
<file path=[Content_Types].xml><?xml version="1.0" encoding="utf-8"?>
<Types xmlns="http://schemas.openxmlformats.org/package/2006/content-types">
  <Default Extension="png" ContentType="image/png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256" r:id="rId2"/>
    <p:sldId id="258" r:id="rId3"/>
    <p:sldId id="259" r:id="rId4"/>
    <p:sldId id="260" r:id="rId5"/>
    <p:sldId id="262" r:id="rId6"/>
    <p:sldId id="261" r:id="rId7"/>
    <p:sldId id="263" r:id="rId8"/>
    <p:sldId id="264" r:id="rId9"/>
    <p:sldId id="257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lene Mensch" initials="MM" lastIdx="1" clrIdx="0">
    <p:extLst>
      <p:ext uri="{19B8F6BF-5375-455C-9EA6-DF929625EA0E}">
        <p15:presenceInfo xmlns:p15="http://schemas.microsoft.com/office/powerpoint/2012/main" userId="e1c724a07b98bdc4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505"/>
    <a:srgbClr val="99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notesView">
  <p:normalViewPr>
    <p:restoredLeft sz="15620"/>
    <p:restoredTop sz="80423" autoAdjust="0"/>
  </p:normalViewPr>
  <p:slideViewPr>
    <p:cSldViewPr>
      <p:cViewPr varScale="1">
        <p:scale>
          <a:sx n="60" d="100"/>
          <a:sy n="60" d="100"/>
        </p:scale>
        <p:origin x="1686" y="6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57" d="100"/>
          <a:sy n="57" d="100"/>
        </p:scale>
        <p:origin x="2832" y="72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commentAuthors" Target="commentAuthor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Ohms Law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200400" y="0"/>
            <a:ext cx="36560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Agricultural Power and </a:t>
            </a:r>
            <a:r>
              <a:rPr lang="en-US" smtClean="0">
                <a:latin typeface="Arial" pitchFamily="34" charset="0"/>
                <a:cs typeface="Arial" pitchFamily="34" charset="0"/>
              </a:rPr>
              <a:t>Technology </a:t>
            </a:r>
          </a:p>
          <a:p>
            <a:r>
              <a:rPr lang="en-US" smtClean="0">
                <a:latin typeface="Arial" pitchFamily="34" charset="0"/>
                <a:cs typeface="Arial" pitchFamily="34" charset="0"/>
              </a:rPr>
              <a:t>Unit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5 – Lesson 5.2 Electrical Energy 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3352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2016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251402E-0581-4045-9571-3EE683493364}" type="slidenum">
              <a:rPr lang="en-US" smtClean="0">
                <a:latin typeface="Arial" pitchFamily="34" charset="0"/>
                <a:cs typeface="Arial" pitchFamily="34" charset="0"/>
              </a:rPr>
              <a:pPr/>
              <a:t>‹#›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81490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 dirty="0" smtClean="0"/>
              <a:t>Ohm’s Law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14800" y="0"/>
            <a:ext cx="2741613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 smtClean="0">
                <a:latin typeface="Arial" pitchFamily="34" charset="0"/>
                <a:cs typeface="Arial" pitchFamily="34" charset="0"/>
              </a:rPr>
              <a:t>Agriculture Power and Technology Unit 5 – Lesson 5.2 Electrical Energy </a:t>
            </a:r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32766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2016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pitchFamily="34" charset="0"/>
                <a:cs typeface="Arial" pitchFamily="34" charset="0"/>
              </a:defRPr>
            </a:lvl1pPr>
          </a:lstStyle>
          <a:p>
            <a:fld id="{36C789E7-B821-4804-81D0-B1DDBDB5FECC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3571385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pPr/>
              <a:t>1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2016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Ohm’s Law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Agricultural Power and Technology</a:t>
            </a:r>
          </a:p>
          <a:p>
            <a:r>
              <a:rPr lang="en-US" dirty="0" smtClean="0">
                <a:latin typeface="Arial" pitchFamily="34" charset="0"/>
                <a:cs typeface="Arial" pitchFamily="34" charset="0"/>
              </a:rPr>
              <a:t> Unit 5 – Lesson 5.2 Electrical Energy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632654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pPr/>
              <a:t>2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2016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Ohm’s Law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Agricultural Power and Technology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 Unit 5 – Lesson 5.2 Electrical Energy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3145245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Electrical</a:t>
            </a:r>
            <a:r>
              <a:rPr lang="en-US" baseline="0" dirty="0" smtClean="0"/>
              <a:t> energy is measured in amps, volts, and resistance.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pPr/>
              <a:t>3</a:t>
            </a:fld>
            <a:endParaRPr lang="en-US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2016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Ohm’s Law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Agricultural Power and Technology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 Unit 5 – Lesson 5.2 Electrical Energy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391726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Amperage is the flow</a:t>
            </a:r>
            <a:r>
              <a:rPr lang="en-US" baseline="0" dirty="0" smtClean="0"/>
              <a:t> of electrons through the circuit.  The greater number of electrons flowing through the circuit, the greater the amperage. </a:t>
            </a:r>
            <a:r>
              <a:rPr lang="en-US" b="0" baseline="0" dirty="0" smtClean="0"/>
              <a:t>A fire hose has much larger volume of water because of the size of the hose, therefore it has a greater amperage.</a:t>
            </a:r>
            <a:endParaRPr lang="en-US" b="0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Ohm’s Law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Agricultural Power and Technology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 Unit 5 – Lesson 5.2 Electrical Energy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2016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206162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Resistance</a:t>
            </a:r>
            <a:r>
              <a:rPr lang="en-US" baseline="0" dirty="0" smtClean="0"/>
              <a:t> is what slows the flow of electricity. The smaller the material the electrons are flowing through, the greater the resistance. The sprinkler resists the flow of water and therefore has a greater resistance.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Ohm’s Law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Agricultural Power and Technology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 Unit 5 – Lesson 5.2 Electrical Energy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2016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237063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Voltage is th</a:t>
            </a:r>
            <a:r>
              <a:rPr lang="en-US" baseline="0" dirty="0" smtClean="0"/>
              <a:t>e measurement of electrical pressure.  Electrical pressure is how forceful the electricity is as it flows through the circuit. The sprinkler increases the resistance, which increases the pressure of the water.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Ohm’s Law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Agricultural Power and Technology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 Unit 5 – Lesson 5.2 Electrical Energy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2016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45649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Ohms</a:t>
            </a:r>
            <a:r>
              <a:rPr lang="en-US" baseline="0" dirty="0" smtClean="0"/>
              <a:t> is found by dividing the number of volts by the number of amps in a circuit.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Ohm’s Law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Agricultural Power and Technology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 Unit 5 – Lesson 5.2 Electrical Energy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2016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222436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The equation can be written differently</a:t>
            </a:r>
            <a:r>
              <a:rPr lang="en-US" baseline="0" dirty="0" smtClean="0"/>
              <a:t> to solve for amperage and voltage.</a:t>
            </a:r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smtClean="0"/>
              <a:t>Ohm’s Law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Agricultural Power and Technology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 Unit 5 – Lesson 5.2 Electrical Energy 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Copyright </a:t>
            </a:r>
            <a:r>
              <a:rPr lang="en-US" dirty="0" smtClean="0">
                <a:latin typeface="Arial" pitchFamily="34" charset="0"/>
                <a:cs typeface="Arial" pitchFamily="34" charset="0"/>
              </a:rPr>
              <a:t>2016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36C789E7-B821-4804-81D0-B1DDBDB5FECC}" type="slidenum">
              <a:rPr lang="en-US" smtClean="0"/>
              <a:pPr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415274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C789E7-B821-4804-81D0-B1DDBDB5FECC}" type="slidenum">
              <a:rPr lang="en-US" smtClean="0">
                <a:latin typeface="Arial" pitchFamily="34" charset="0"/>
                <a:cs typeface="Arial" pitchFamily="34" charset="0"/>
              </a:rPr>
              <a:pPr/>
              <a:t>9</a:t>
            </a:fld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Curriculum for Agricultural Science Education </a:t>
            </a:r>
            <a:r>
              <a:rPr lang="en-US" smtClean="0">
                <a:latin typeface="Arial" pitchFamily="34" charset="0"/>
                <a:cs typeface="Arial" pitchFamily="34" charset="0"/>
              </a:rPr>
              <a:t>Copyright </a:t>
            </a:r>
            <a:r>
              <a:rPr lang="en-US" smtClean="0">
                <a:latin typeface="Arial" pitchFamily="34" charset="0"/>
                <a:cs typeface="Arial" pitchFamily="34" charset="0"/>
              </a:rPr>
              <a:t>2016</a:t>
            </a:r>
            <a:endParaRPr lang="en-US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Header Placeholder 5"/>
          <p:cNvSpPr>
            <a:spLocks noGrp="1"/>
          </p:cNvSpPr>
          <p:nvPr>
            <p:ph type="hdr" sz="quarter" idx="12"/>
          </p:nvPr>
        </p:nvSpPr>
        <p:spPr/>
        <p:txBody>
          <a:bodyPr/>
          <a:lstStyle/>
          <a:p>
            <a:r>
              <a:rPr lang="en-US" dirty="0" smtClean="0"/>
              <a:t>Ohm’s Law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idx="13"/>
          </p:nvPr>
        </p:nvSpPr>
        <p:spPr/>
        <p:txBody>
          <a:bodyPr/>
          <a:lstStyle/>
          <a:p>
            <a:r>
              <a:rPr lang="en-US" dirty="0">
                <a:latin typeface="Arial" pitchFamily="34" charset="0"/>
                <a:cs typeface="Arial" pitchFamily="34" charset="0"/>
              </a:rPr>
              <a:t>Agricultural Power and Technology</a:t>
            </a:r>
          </a:p>
          <a:p>
            <a:r>
              <a:rPr lang="en-US" dirty="0">
                <a:latin typeface="Arial" pitchFamily="34" charset="0"/>
                <a:cs typeface="Arial" pitchFamily="34" charset="0"/>
              </a:rPr>
              <a:t> Unit 5 – Lesson 5.2 Electrical Energy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4366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0"/>
          <p:cNvGrpSpPr>
            <a:grpSpLocks/>
          </p:cNvGrpSpPr>
          <p:nvPr userDrawn="1"/>
        </p:nvGrpSpPr>
        <p:grpSpPr bwMode="auto">
          <a:xfrm>
            <a:off x="838200" y="228600"/>
            <a:ext cx="8305800" cy="5480050"/>
            <a:chOff x="528" y="144"/>
            <a:chExt cx="5232" cy="3452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200" y="144"/>
              <a:ext cx="3452" cy="345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9" name="Text Box 8"/>
            <p:cNvSpPr txBox="1">
              <a:spLocks noChangeArrowheads="1"/>
            </p:cNvSpPr>
            <p:nvPr/>
          </p:nvSpPr>
          <p:spPr bwMode="auto">
            <a:xfrm>
              <a:off x="528" y="3072"/>
              <a:ext cx="5232" cy="330"/>
            </a:xfrm>
            <a:prstGeom prst="rect">
              <a:avLst/>
            </a:prstGeom>
            <a:solidFill>
              <a:srgbClr val="FF0505"/>
            </a:solidFill>
            <a:ln w="9525">
              <a:noFill/>
              <a:miter lim="800000"/>
              <a:headEnd/>
              <a:tailEnd/>
            </a:ln>
            <a:effectLst/>
          </p:spPr>
          <p:txBody>
            <a:bodyPr>
              <a:spAutoFit/>
            </a:bodyPr>
            <a:lstStyle/>
            <a:p>
              <a:pPr marL="0" marR="0" lvl="0" indent="0" algn="ctr" defTabSz="914400" eaLnBrk="0" fontAlgn="auto" latinLnBrk="0" hangingPunct="0">
                <a:lnSpc>
                  <a:spcPct val="100000"/>
                </a:lnSpc>
                <a:spcBef>
                  <a:spcPct val="5000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Agricultural </a:t>
              </a:r>
              <a:r>
                <a:rPr kumimoji="0" lang="en-US" sz="2800" b="1" i="0" u="none" strike="noStrike" kern="0" cap="none" spc="0" normalizeH="0" baseline="0" noProof="0" dirty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 pitchFamily="34" charset="0"/>
                  <a:cs typeface="Arial" pitchFamily="34" charset="0"/>
                </a:rPr>
                <a:t>Power and Technology</a:t>
              </a:r>
              <a:endParaRPr kumimoji="0" 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7426855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88729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93868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8288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828801"/>
            <a:ext cx="4038600" cy="4419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93614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958170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90416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842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70776"/>
            <a:ext cx="8229600" cy="440930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B98D9DB-9F03-49E4-BBAA-20DA05506B06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838200" y="1396180"/>
            <a:ext cx="8305800" cy="366713"/>
          </a:xfrm>
          <a:prstGeom prst="rect">
            <a:avLst/>
          </a:prstGeom>
          <a:solidFill>
            <a:srgbClr val="FF0505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1532"/>
          <a:stretch/>
        </p:blipFill>
        <p:spPr bwMode="auto">
          <a:xfrm>
            <a:off x="7162800" y="6217825"/>
            <a:ext cx="1172954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34115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Arial" pitchFamily="34" charset="0"/>
          <a:ea typeface="+mn-ea"/>
          <a:cs typeface="Arial" pitchFamily="34" charset="0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w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29325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762000" y="1295400"/>
            <a:ext cx="8382000" cy="523220"/>
          </a:xfrm>
          <a:prstGeom prst="rect">
            <a:avLst/>
          </a:prstGeom>
          <a:solidFill>
            <a:srgbClr val="FF0505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0" fontAlgn="auto" latinLnBrk="0" hangingPunct="0">
              <a:lnSpc>
                <a:spcPct val="100000"/>
              </a:lnSpc>
              <a:spcBef>
                <a:spcPct val="5000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Agricultural Power and Technology</a:t>
            </a:r>
            <a:endParaRPr kumimoji="0" lang="en-US" sz="2800" b="1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4"/>
          <p:cNvSpPr>
            <a:spLocks noGrp="1" noChangeArrowheads="1"/>
          </p:cNvSpPr>
          <p:nvPr>
            <p:ph type="title"/>
          </p:nvPr>
        </p:nvSpPr>
        <p:spPr>
          <a:xfrm>
            <a:off x="533400" y="2667000"/>
            <a:ext cx="8229600" cy="1173163"/>
          </a:xfrm>
          <a:prstGeom prst="rect">
            <a:avLst/>
          </a:prstGeom>
        </p:spPr>
        <p:txBody>
          <a:bodyPr anchor="ctr">
            <a:norm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4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Ohm’s</a:t>
            </a:r>
            <a:r>
              <a:rPr kumimoji="0" lang="en-US" sz="4400" b="0" i="0" u="none" strike="noStrike" kern="0" cap="none" spc="0" normalizeH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 Law</a:t>
            </a:r>
            <a:endParaRPr kumimoji="0" lang="en-US" sz="44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33400" y="4328359"/>
            <a:ext cx="807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2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Arial" pitchFamily="34" charset="0"/>
                <a:cs typeface="Arial" pitchFamily="34" charset="0"/>
              </a:rPr>
              <a:t>Unit 5 – Lesson 5.2 Electrical </a:t>
            </a:r>
            <a:r>
              <a:rPr lang="en-US" sz="3200" kern="0" dirty="0" smtClean="0">
                <a:solidFill>
                  <a:sysClr val="windowText" lastClr="000000"/>
                </a:solidFill>
                <a:latin typeface="Arial" pitchFamily="34" charset="0"/>
                <a:cs typeface="Arial" pitchFamily="34" charset="0"/>
              </a:rPr>
              <a:t>Energy</a:t>
            </a:r>
            <a:endParaRPr kumimoji="0" lang="en-US" sz="32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  <a:latin typeface="Arial" pitchFamily="34" charset="0"/>
              <a:cs typeface="Arial" pitchFamily="34" charset="0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376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Electrical Measurements</a:t>
            </a:r>
            <a:endParaRPr lang="en-US" dirty="0"/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Electrical power can not be visibly seen, but can be measured using the correct type of equipment.</a:t>
            </a:r>
          </a:p>
          <a:p>
            <a:r>
              <a:rPr lang="en-US" dirty="0" smtClean="0"/>
              <a:t>Electrical power can be calculated using the following measurements.</a:t>
            </a:r>
          </a:p>
          <a:p>
            <a:pPr lvl="1"/>
            <a:r>
              <a:rPr lang="en-US" dirty="0" smtClean="0"/>
              <a:t>Amps</a:t>
            </a:r>
          </a:p>
          <a:p>
            <a:pPr lvl="1"/>
            <a:r>
              <a:rPr lang="en-US" dirty="0" smtClean="0"/>
              <a:t>Volts</a:t>
            </a:r>
          </a:p>
          <a:p>
            <a:pPr lvl="1"/>
            <a:r>
              <a:rPr lang="en-US" dirty="0" smtClean="0"/>
              <a:t>Resistance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pPr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77118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Amperage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Amperage or amps is the flow of electricity through a circuit.</a:t>
            </a:r>
          </a:p>
          <a:p>
            <a:pPr lvl="1"/>
            <a:r>
              <a:rPr lang="en-US" dirty="0" smtClean="0"/>
              <a:t>Like the flow of water through a hose.</a:t>
            </a:r>
          </a:p>
          <a:p>
            <a:pPr lvl="1"/>
            <a:r>
              <a:rPr lang="en-US" dirty="0" smtClean="0"/>
              <a:t>What has a greater “amperage”.</a:t>
            </a:r>
          </a:p>
          <a:p>
            <a:pPr lvl="2"/>
            <a:r>
              <a:rPr lang="en-US" dirty="0" smtClean="0"/>
              <a:t>A fire </a:t>
            </a:r>
            <a:r>
              <a:rPr lang="en-US" dirty="0"/>
              <a:t>h</a:t>
            </a:r>
            <a:r>
              <a:rPr lang="en-US" dirty="0" smtClean="0"/>
              <a:t>ose or a garden hose?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pPr/>
              <a:t>4</a:t>
            </a:fld>
            <a:endParaRPr lang="en-US"/>
          </a:p>
        </p:txBody>
      </p:sp>
      <p:pic>
        <p:nvPicPr>
          <p:cNvPr id="1026" name="Picture 2" descr="C:\Documents and Settings\caakre\Local Settings\Temporary Internet Files\Content.IE5\UGL2CTUU\MC900388992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71800" y="4495800"/>
            <a:ext cx="1294790" cy="1811426"/>
          </a:xfrm>
          <a:prstGeom prst="rect">
            <a:avLst/>
          </a:prstGeom>
          <a:noFill/>
        </p:spPr>
      </p:pic>
      <p:pic>
        <p:nvPicPr>
          <p:cNvPr id="1027" name="Picture 3" descr="C:\Documents and Settings\caakre\Local Settings\Temporary Internet Files\Content.IE5\34DI3Q01\MC900338394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410200" y="4419600"/>
            <a:ext cx="1051560" cy="181234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Resistance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Resistance is the tendency for a material to prevent electrical flow.</a:t>
            </a:r>
          </a:p>
          <a:p>
            <a:pPr lvl="1"/>
            <a:r>
              <a:rPr lang="en-US" dirty="0" smtClean="0"/>
              <a:t>Resistance is measured in ohms.</a:t>
            </a:r>
          </a:p>
          <a:p>
            <a:pPr lvl="1"/>
            <a:r>
              <a:rPr lang="en-US" dirty="0" smtClean="0"/>
              <a:t>The omega symbol (</a:t>
            </a:r>
            <a:r>
              <a:rPr lang="el-GR" dirty="0" smtClean="0"/>
              <a:t>Ω</a:t>
            </a:r>
            <a:r>
              <a:rPr lang="en-US" dirty="0" smtClean="0"/>
              <a:t>) is used to represent ohms.</a:t>
            </a:r>
          </a:p>
          <a:p>
            <a:pPr lvl="1"/>
            <a:r>
              <a:rPr lang="en-US" dirty="0" smtClean="0"/>
              <a:t>What has more resistance:</a:t>
            </a:r>
          </a:p>
          <a:p>
            <a:pPr lvl="2"/>
            <a:r>
              <a:rPr lang="en-US" dirty="0" smtClean="0"/>
              <a:t>A hose with a large opening or a sprinkler with a small openings?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pPr/>
              <a:t>5</a:t>
            </a:fld>
            <a:endParaRPr lang="en-US"/>
          </a:p>
        </p:txBody>
      </p:sp>
      <p:pic>
        <p:nvPicPr>
          <p:cNvPr id="2050" name="Picture 2" descr="C:\Documents and Settings\caakre\Local Settings\Temporary Internet Files\Content.IE5\EED1CT56\MP900448383[1]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867400" y="5181600"/>
            <a:ext cx="1041400" cy="1562100"/>
          </a:xfrm>
          <a:prstGeom prst="rect">
            <a:avLst/>
          </a:prstGeom>
          <a:noFill/>
        </p:spPr>
      </p:pic>
      <p:pic>
        <p:nvPicPr>
          <p:cNvPr id="2051" name="Picture 3" descr="C:\Documents and Settings\caakre\Local Settings\Temporary Internet Files\Content.IE5\UGL2CTUU\MC900232655[1].wm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62400" y="5257800"/>
            <a:ext cx="1507831" cy="1600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Volts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Volts or voltage is the measurement of electrical pressure.</a:t>
            </a:r>
          </a:p>
          <a:p>
            <a:pPr lvl="1"/>
            <a:r>
              <a:rPr lang="en-US" dirty="0" smtClean="0"/>
              <a:t>The greater the resistance, the greater the pressure.</a:t>
            </a:r>
          </a:p>
          <a:p>
            <a:pPr lvl="1"/>
            <a:r>
              <a:rPr lang="en-US" dirty="0" smtClean="0"/>
              <a:t>Which will have more voltage?</a:t>
            </a:r>
          </a:p>
          <a:p>
            <a:pPr lvl="2"/>
            <a:r>
              <a:rPr lang="en-US" dirty="0" smtClean="0"/>
              <a:t>The sprinkler or the garden hose?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pPr/>
              <a:t>6</a:t>
            </a:fld>
            <a:endParaRPr lang="en-US"/>
          </a:p>
        </p:txBody>
      </p:sp>
      <p:pic>
        <p:nvPicPr>
          <p:cNvPr id="7" name="Picture 3" descr="C:\Documents and Settings\caakre\Local Settings\Temporary Internet Files\Content.IE5\UGL2CTUU\MC900232655[1].wmf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19399" y="4805279"/>
            <a:ext cx="1507831" cy="1600200"/>
          </a:xfrm>
          <a:prstGeom prst="rect">
            <a:avLst/>
          </a:prstGeom>
          <a:noFill/>
        </p:spPr>
      </p:pic>
      <p:pic>
        <p:nvPicPr>
          <p:cNvPr id="8" name="Picture 2" descr="C:\Documents and Settings\caakre\Local Settings\Temporary Internet Files\Content.IE5\EED1CT56\MP900448383[1]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19515" y="4805279"/>
            <a:ext cx="1041400" cy="15621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Ohm’s Law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Defines the relationship between volts, amps, and ohms.</a:t>
            </a:r>
          </a:p>
          <a:p>
            <a:r>
              <a:rPr lang="en-US" dirty="0" smtClean="0"/>
              <a:t>Mathematical equation:</a:t>
            </a:r>
          </a:p>
          <a:p>
            <a:endParaRPr lang="en-US" dirty="0" smtClean="0"/>
          </a:p>
          <a:p>
            <a:pPr marL="0" indent="0">
              <a:buNone/>
            </a:pPr>
            <a:r>
              <a:rPr lang="en-US" dirty="0"/>
              <a:t>	</a:t>
            </a:r>
            <a:r>
              <a:rPr lang="en-US" dirty="0" smtClean="0"/>
              <a:t>	Ohms (</a:t>
            </a:r>
            <a:r>
              <a:rPr lang="el-GR" dirty="0" smtClean="0"/>
              <a:t>Ω</a:t>
            </a:r>
            <a:r>
              <a:rPr lang="en-US" dirty="0" smtClean="0"/>
              <a:t>) = </a:t>
            </a:r>
            <a:r>
              <a:rPr lang="en-US" u="sng" dirty="0" smtClean="0"/>
              <a:t>Voltage</a:t>
            </a:r>
            <a:endParaRPr lang="en-US" dirty="0" smtClean="0"/>
          </a:p>
          <a:p>
            <a:pPr>
              <a:buNone/>
            </a:pPr>
            <a:r>
              <a:rPr lang="en-US" dirty="0" smtClean="0"/>
              <a:t>			   		  Amperage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Ohm’s Law</a:t>
            </a:r>
            <a:endParaRPr 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>
                <a:normAutofit/>
              </a:bodyPr>
              <a:lstStyle/>
              <a:p>
                <a:r>
                  <a:rPr lang="en-US" dirty="0" smtClean="0"/>
                  <a:t>You can use Ohm’s Law to solve for amperage and voltage as well using rearranging the equation.</a:t>
                </a:r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 b="0" i="0" smtClean="0"/>
                        <m:t>amperage</m:t>
                      </m:r>
                      <m:r>
                        <m:rPr>
                          <m:nor/>
                        </m:rPr>
                        <a:rPr lang="en-US" b="0" i="0" smtClean="0"/>
                        <m:t> 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m:rPr>
                              <m:nor/>
                            </m:rPr>
                            <a:rPr lang="en-US" b="0" i="0" smtClean="0"/>
                            <m:t>voltage</m:t>
                          </m:r>
                        </m:num>
                        <m:den>
                          <m:r>
                            <m:rPr>
                              <m:nor/>
                            </m:rPr>
                            <a:rPr lang="en-US" b="0" i="0" smtClean="0"/>
                            <m:t>ohms</m:t>
                          </m:r>
                        </m:den>
                      </m:f>
                    </m:oMath>
                  </m:oMathPara>
                </a14:m>
                <a:endParaRPr lang="en-US" dirty="0" smtClean="0"/>
              </a:p>
              <a:p>
                <a:pPr marL="0" indent="0">
                  <a:buNone/>
                </a:pPr>
                <a:endParaRPr lang="en-US" dirty="0" smtClean="0"/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:r>
                  <a:rPr lang="en-US" dirty="0" smtClean="0"/>
                  <a:t>	</a:t>
                </a:r>
                <a14:m>
                  <m:oMath xmlns:m="http://schemas.openxmlformats.org/officeDocument/2006/math">
                    <m:r>
                      <m:rPr>
                        <m:nor/>
                      </m:rPr>
                      <a:rPr lang="en-US" b="0" i="0" smtClean="0"/>
                      <m:t>voltage</m:t>
                    </m:r>
                    <m:r>
                      <m:rPr>
                        <m:nor/>
                      </m:rPr>
                      <a:rPr lang="en-US" b="0" i="0" smtClean="0"/>
                      <m:t> = </m:t>
                    </m:r>
                    <m:r>
                      <m:rPr>
                        <m:nor/>
                      </m:rPr>
                      <a:rPr lang="en-US" b="0" i="0" smtClean="0"/>
                      <m:t>amperage</m:t>
                    </m:r>
                    <m:r>
                      <m:rPr>
                        <m:nor/>
                      </m:rPr>
                      <a:rPr lang="en-US" b="0" i="0" smtClean="0"/>
                      <m:t> </m:t>
                    </m:r>
                    <m:r>
                      <m:rPr>
                        <m:nor/>
                      </m:rPr>
                      <a:rPr lang="en-US" b="0" i="0" smtClean="0">
                        <a:ea typeface="Cambria Math" panose="02040503050406030204" pitchFamily="18" charset="0"/>
                      </a:rPr>
                      <m:t>×</m:t>
                    </m:r>
                    <m:r>
                      <m:rPr>
                        <m:nor/>
                      </m:rPr>
                      <a:rPr lang="en-US" b="0" i="0" smtClean="0">
                        <a:ea typeface="Cambria Math" panose="02040503050406030204" pitchFamily="18" charset="0"/>
                      </a:rPr>
                      <m:t> </m:t>
                    </m:r>
                    <m:r>
                      <m:rPr>
                        <m:nor/>
                      </m:rPr>
                      <a:rPr lang="en-US" b="0" i="0" smtClean="0">
                        <a:ea typeface="Cambria Math" panose="02040503050406030204" pitchFamily="18" charset="0"/>
                      </a:rPr>
                      <m:t>ohms</m:t>
                    </m:r>
                  </m:oMath>
                </a14:m>
                <a:endParaRPr lang="en-US" dirty="0" smtClean="0"/>
              </a:p>
            </p:txBody>
          </p:sp>
        </mc:Choice>
        <mc:Fallback xmlns=""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 rotWithShape="0">
                <a:blip r:embed="rId3"/>
                <a:stretch>
                  <a:fillRect l="-1704" t="-179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latin typeface="Arial" pitchFamily="34" charset="0"/>
                <a:cs typeface="Arial" pitchFamily="34" charset="0"/>
              </a:rPr>
              <a:t>References</a:t>
            </a:r>
            <a:endParaRPr lang="en-US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28800"/>
            <a:ext cx="8229600" cy="4351282"/>
          </a:xfrm>
        </p:spPr>
        <p:txBody>
          <a:bodyPr/>
          <a:lstStyle/>
          <a:p>
            <a:r>
              <a:rPr lang="en-US" dirty="0" err="1" smtClean="0"/>
              <a:t>Herren</a:t>
            </a:r>
            <a:r>
              <a:rPr lang="en-US" dirty="0" smtClean="0"/>
              <a:t>, R. (2006). </a:t>
            </a:r>
            <a:r>
              <a:rPr lang="en-US" i="1" dirty="0" smtClean="0"/>
              <a:t>Agricultural mechanics fundamentals and applications</a:t>
            </a:r>
            <a:r>
              <a:rPr lang="en-US" dirty="0" smtClean="0"/>
              <a:t>. (5th ed.). Clifton Park, NY: Thomson Delmar Learning.</a:t>
            </a:r>
          </a:p>
          <a:p>
            <a:r>
              <a:rPr lang="en-US" dirty="0" err="1" smtClean="0"/>
              <a:t>Hoerner</a:t>
            </a:r>
            <a:r>
              <a:rPr lang="en-US" dirty="0" smtClean="0"/>
              <a:t>, H. (2000). </a:t>
            </a:r>
            <a:r>
              <a:rPr lang="en-US" i="1" dirty="0" smtClean="0"/>
              <a:t>Basic electricity and practical wiring</a:t>
            </a:r>
            <a:r>
              <a:rPr lang="en-US" dirty="0" smtClean="0"/>
              <a:t>. Minneapolis, MN: </a:t>
            </a:r>
            <a:r>
              <a:rPr lang="en-US" dirty="0" err="1" smtClean="0"/>
              <a:t>Hobar</a:t>
            </a:r>
            <a:r>
              <a:rPr lang="en-US" dirty="0" smtClean="0"/>
              <a:t> Publications.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B98D9DB-9F03-49E4-BBAA-20DA05506B06}" type="slidenum">
              <a:rPr lang="en-US" smtClean="0"/>
              <a:pPr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4845353"/>
      </p:ext>
    </p:extLst>
  </p:cSld>
  <p:clrMapOvr>
    <a:masterClrMapping/>
  </p:clrMapOvr>
</p:sld>
</file>

<file path=ppt/theme/theme1.xml><?xml version="1.0" encoding="utf-8"?>
<a:theme xmlns:a="http://schemas.openxmlformats.org/drawingml/2006/main" name="APT_PPT_Templat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SS_PPT_Template" id="{7AF69DCF-DBD5-4D48-833D-1B0B377AEE88}" vid="{B726A00C-2EE0-4204-86D2-C5FFB1359603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APT_PPT_Template</Template>
  <TotalTime>191</TotalTime>
  <Words>587</Words>
  <Application>Microsoft Office PowerPoint</Application>
  <PresentationFormat>On-screen Show (4:3)</PresentationFormat>
  <Paragraphs>99</Paragraphs>
  <Slides>9</Slides>
  <Notes>9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3" baseType="lpstr">
      <vt:lpstr>Arial</vt:lpstr>
      <vt:lpstr>Calibri</vt:lpstr>
      <vt:lpstr>Cambria Math</vt:lpstr>
      <vt:lpstr>APT_PPT_Template</vt:lpstr>
      <vt:lpstr>PowerPoint Presentation</vt:lpstr>
      <vt:lpstr>Ohm’s Law</vt:lpstr>
      <vt:lpstr>Electrical Measurements</vt:lpstr>
      <vt:lpstr>Amperage</vt:lpstr>
      <vt:lpstr>Resistance</vt:lpstr>
      <vt:lpstr>Volts</vt:lpstr>
      <vt:lpstr>Ohm’s Law</vt:lpstr>
      <vt:lpstr>Ohm’s Law</vt:lpstr>
      <vt:lpstr>References</vt:lpstr>
    </vt:vector>
  </TitlesOfParts>
  <Manager>Dan Jansen</Manager>
  <Company>Curriculum for Agricultural Science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Ohms Law</dc:title>
  <dc:subject>APT - Lesson 5.2 Electrical Energy</dc:subject>
  <dc:creator>Carl Aakre</dc:creator>
  <cp:lastModifiedBy>Carl Aakre</cp:lastModifiedBy>
  <cp:revision>23</cp:revision>
  <dcterms:created xsi:type="dcterms:W3CDTF">2014-04-21T20:50:11Z</dcterms:created>
  <dcterms:modified xsi:type="dcterms:W3CDTF">2015-10-07T19:28:58Z</dcterms:modified>
</cp:coreProperties>
</file>