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8" r:id="rId3"/>
    <p:sldId id="279" r:id="rId4"/>
    <p:sldId id="271" r:id="rId5"/>
    <p:sldId id="280" r:id="rId6"/>
    <p:sldId id="272" r:id="rId7"/>
    <p:sldId id="273" r:id="rId8"/>
    <p:sldId id="274" r:id="rId9"/>
    <p:sldId id="285" r:id="rId10"/>
    <p:sldId id="283" r:id="rId11"/>
    <p:sldId id="282" r:id="rId12"/>
    <p:sldId id="276" r:id="rId13"/>
    <p:sldId id="275" r:id="rId14"/>
    <p:sldId id="277" r:id="rId15"/>
    <p:sldId id="278" r:id="rId16"/>
    <p:sldId id="284" r:id="rId17"/>
    <p:sldId id="257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lene Mensch" initials="MM" lastIdx="7" clrIdx="0">
    <p:extLst>
      <p:ext uri="{19B8F6BF-5375-455C-9EA6-DF929625EA0E}">
        <p15:presenceInfo xmlns:p15="http://schemas.microsoft.com/office/powerpoint/2012/main" userId="e1c724a07b98bdc4" providerId="Windows Live"/>
      </p:ext>
    </p:extLst>
  </p:cmAuthor>
  <p:cmAuthor id="2" name="Carl Aakre" initials="CA" lastIdx="3" clrIdx="1">
    <p:extLst>
      <p:ext uri="{19B8F6BF-5375-455C-9EA6-DF929625EA0E}">
        <p15:presenceInfo xmlns:p15="http://schemas.microsoft.com/office/powerpoint/2012/main" userId="67e94fb1470a5e7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505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71023" autoAdjust="0"/>
  </p:normalViewPr>
  <p:slideViewPr>
    <p:cSldViewPr>
      <p:cViewPr varScale="1">
        <p:scale>
          <a:sx n="50" d="100"/>
          <a:sy n="50" d="100"/>
        </p:scale>
        <p:origin x="198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2898" y="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Scale Drawings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429000" y="0"/>
            <a:ext cx="34274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Agricultural Power and Technology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4 – Lesson 4.1 Making a Plan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3352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1402E-0581-4045-9571-3EE683493364}" type="slidenum">
              <a:rPr lang="en-US" smtClean="0">
                <a:latin typeface="Arial" pitchFamily="34" charset="0"/>
                <a:cs typeface="Arial" pitchFamily="34" charset="0"/>
              </a:rPr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685213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90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Scale Drawings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38600" y="0"/>
            <a:ext cx="28178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Agricultural Power and Technology    Unit 4 – Lesson 4.1 Making a Plan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32766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36C789E7-B821-4804-81D0-B1DDBDB5FEC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685213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57138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Scale Drawings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Agricultural Power and Technology    Unit 4 – Lesson 4.1 Making a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26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All drawings contain a title </a:t>
            </a:r>
            <a:r>
              <a:rPr lang="en-US" smtClean="0"/>
              <a:t>block</a:t>
            </a:r>
            <a:r>
              <a:rPr lang="en-US" baseline="0" smtClean="0"/>
              <a:t>. The </a:t>
            </a:r>
            <a:r>
              <a:rPr lang="en-US" baseline="0" dirty="0" smtClean="0"/>
              <a:t>title block informs the reader what the drawing is, its scale and who drew it. 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Scale Drawings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Agricultural Power and Technology    Unit 4 – Lesson 4.1 Making a Plan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4932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Different types of lines are used to interpret the drawing and understand the locations of the objects features.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Scale Drawings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Agricultural Power and Technology    Unit 4 – Lesson 4.1 Making a Plan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6940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Dimensional</a:t>
            </a:r>
            <a:r>
              <a:rPr lang="en-US" baseline="0" dirty="0" smtClean="0"/>
              <a:t> lines will have arrows pointing towards lines that indicate where the measurement begins and ends. Object lines may or may not have dimensional lines.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Scale Drawings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Agricultural Power and Technology    Unit 4 – Lesson 4.1 Making a Plan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218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</a:t>
            </a:r>
            <a:r>
              <a:rPr lang="en-US" baseline="0" dirty="0" smtClean="0"/>
              <a:t>he center point indicates the center of the pipe in the drawing. The hidden line shows that the opening of the pipe goes through the entire base of the object.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Scale Drawings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Agricultural Power and Technology    Unit 4 – Lesson 4.1 Making a Plan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5984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Scale Drawings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Agricultural Power and Technology    Unit 4 – Lesson 4.1 Making a Plan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1508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internal</a:t>
            </a:r>
            <a:r>
              <a:rPr lang="en-US" baseline="0" dirty="0" smtClean="0"/>
              <a:t> diameter and external radius of the pipe can be calculated using the information provided in the drawing.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Scale Drawings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Agricultural Power and Technology    Unit 4 – Lesson 4.1 Making a Plan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3885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Scale Drawings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Agricultural Power and Technology    Unit 4 – Lesson 4.1 Making a Plan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4277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17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Scale Drawings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Agricultural Power and Technology    Unit 4 – Lesson 4.1 Making a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36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2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Scale Drawings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Agricultural Power and Technology    Unit 4 – Lesson 4.1 Making a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452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are many types of drawings used</a:t>
            </a:r>
            <a:r>
              <a:rPr lang="en-US" baseline="0" dirty="0" smtClean="0"/>
              <a:t> in agricultural mechanics. Each serves a different purpose and provides a unique view of a structure or object. Sketches are freehand drawings used to quickly inform a technician and are not to scale.  A floor plan provides an overhead view of an object and is most commonly used to show the features of a room such as walls, windows, appliances, and furniture. Isometric drawings show a three-dimensional aspect of an object, while an orthographic drawing will show multiple two dimensional sides. A sectional drawing is used when internal parts of an object cannot be seen from an external view.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Scale Drawings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Agricultural Power and Technology    Unit 4 – Lesson 4.1 Making a Plan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885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</a:t>
            </a:r>
            <a:r>
              <a:rPr lang="en-US" baseline="0" dirty="0" smtClean="0"/>
              <a:t> pictorial</a:t>
            </a:r>
            <a:r>
              <a:rPr lang="en-US" dirty="0" smtClean="0"/>
              <a:t> sketch will show</a:t>
            </a:r>
            <a:r>
              <a:rPr lang="en-US" baseline="0" dirty="0" smtClean="0"/>
              <a:t> dimensions, but will not be to scale. 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Scale Drawings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Agricultural Power and Technology    Unit 4 – Lesson 4.1 Making a Plan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109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floor plan</a:t>
            </a:r>
            <a:r>
              <a:rPr lang="en-US" baseline="0" dirty="0" smtClean="0"/>
              <a:t> provides an overhead view of a building that shows dimensions and features of rooms.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Scale Drawings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Agricultural Power and Technology    Unit 4 – Lesson 4.1 Making a Plan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1586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Isometric</a:t>
            </a:r>
            <a:r>
              <a:rPr lang="en-US" baseline="0" dirty="0" smtClean="0"/>
              <a:t> drawings provide a three-dimensional view that is slightly distorted due to the angles of the horizontal lines.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Scale Drawings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Agricultural Power and Technology    Unit 4 – Lesson 4.1 Making a Plan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3846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Orthographic</a:t>
            </a:r>
            <a:r>
              <a:rPr lang="en-US" baseline="0" dirty="0" smtClean="0"/>
              <a:t> drawings show a two dimensional view of an object. The shape of the object will determine the number of sides that need to be drawn.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Scale Drawings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Agricultural Power and Technology    Unit 4 – Lesson 4.1 Making a Plan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6714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Sectional drawings</a:t>
            </a:r>
            <a:r>
              <a:rPr lang="en-US" baseline="0" dirty="0" smtClean="0"/>
              <a:t> show a cross section of the object to reveal internal features. This cross sectional drawing shows a hole drilled in the cube. The depth of the hole would not be known without using a cross sectional view.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Scale Drawings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Agricultural Power and Technology    Unit 4 – Lesson 4.1 Making a Plan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2605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drawing</a:t>
            </a:r>
            <a:r>
              <a:rPr lang="en-US" baseline="0" dirty="0" smtClean="0"/>
              <a:t> is one component of a plan </a:t>
            </a:r>
            <a:r>
              <a:rPr lang="en-US" baseline="0" dirty="0" smtClean="0"/>
              <a:t>for constructing an </a:t>
            </a:r>
            <a:r>
              <a:rPr lang="en-US" baseline="0" dirty="0" smtClean="0"/>
              <a:t>object. Other components include a border line and title block. A </a:t>
            </a:r>
            <a:r>
              <a:rPr lang="en-US" baseline="0" dirty="0" smtClean="0"/>
              <a:t>border line is heavy line drawn ½ inch in from the outer edges of the paper. A title block ½ inch in height is drawn above the lower border. The object in the plan is drawn to scale using multiple times of lines and dimensions.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Scale Drawings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Agricultural Power and Technology    Unit 4 – Lesson 4.1 Making a Plan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601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>
            <a:grpSpLocks/>
          </p:cNvGrpSpPr>
          <p:nvPr userDrawn="1"/>
        </p:nvGrpSpPr>
        <p:grpSpPr bwMode="auto">
          <a:xfrm>
            <a:off x="838200" y="228600"/>
            <a:ext cx="8305800" cy="5480050"/>
            <a:chOff x="528" y="144"/>
            <a:chExt cx="5232" cy="3452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00" y="144"/>
              <a:ext cx="3452" cy="3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528" y="3072"/>
              <a:ext cx="5232" cy="330"/>
            </a:xfrm>
            <a:prstGeom prst="rect">
              <a:avLst/>
            </a:prstGeom>
            <a:solidFill>
              <a:srgbClr val="FF0505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Agricultural Power and Technology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2685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87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9386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1"/>
            <a:ext cx="40386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36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81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041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4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0776"/>
            <a:ext cx="8229600" cy="4409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38200" y="1396180"/>
            <a:ext cx="8305800" cy="366713"/>
          </a:xfrm>
          <a:prstGeom prst="rect">
            <a:avLst/>
          </a:prstGeom>
          <a:solidFill>
            <a:srgbClr val="FF0505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328582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15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32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Title Block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269"/>
            <a:ext cx="8534400" cy="4046482"/>
          </a:xfrm>
        </p:spPr>
        <p:txBody>
          <a:bodyPr/>
          <a:lstStyle/>
          <a:p>
            <a:r>
              <a:rPr lang="en-US" dirty="0" smtClean="0"/>
              <a:t>Name </a:t>
            </a:r>
            <a:r>
              <a:rPr lang="en-US" dirty="0"/>
              <a:t>of </a:t>
            </a:r>
            <a:r>
              <a:rPr lang="en-US" dirty="0" smtClean="0"/>
              <a:t>person </a:t>
            </a:r>
            <a:r>
              <a:rPr lang="en-US" dirty="0"/>
              <a:t>who made </a:t>
            </a:r>
            <a:r>
              <a:rPr lang="en-US" dirty="0" smtClean="0"/>
              <a:t>drawing</a:t>
            </a:r>
            <a:endParaRPr lang="en-US" dirty="0"/>
          </a:p>
          <a:p>
            <a:r>
              <a:rPr lang="en-US" dirty="0"/>
              <a:t>Title of </a:t>
            </a:r>
            <a:r>
              <a:rPr lang="en-US" dirty="0" smtClean="0"/>
              <a:t>drawing</a:t>
            </a:r>
            <a:endParaRPr lang="en-US" dirty="0"/>
          </a:p>
          <a:p>
            <a:r>
              <a:rPr lang="en-US" dirty="0"/>
              <a:t>Scale of </a:t>
            </a:r>
            <a:r>
              <a:rPr lang="en-US" dirty="0" smtClean="0"/>
              <a:t>drawing</a:t>
            </a:r>
          </a:p>
          <a:p>
            <a:r>
              <a:rPr lang="en-US" dirty="0" smtClean="0"/>
              <a:t>Date</a:t>
            </a:r>
          </a:p>
          <a:p>
            <a:r>
              <a:rPr lang="en-US" dirty="0" smtClean="0"/>
              <a:t>Located in lower right corner of drawing ½ inch above border line.</a:t>
            </a:r>
          </a:p>
          <a:p>
            <a:r>
              <a:rPr lang="en-US" dirty="0" smtClean="0"/>
              <a:t>All letters are capitalized.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10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1718580"/>
              </p:ext>
            </p:extLst>
          </p:nvPr>
        </p:nvGraphicFramePr>
        <p:xfrm>
          <a:off x="685800" y="5746751"/>
          <a:ext cx="7772399" cy="609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2971800"/>
                <a:gridCol w="1805939"/>
                <a:gridCol w="1165860"/>
              </a:tblGrid>
              <a:tr h="609599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JIMMY OLSEN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DAILY PLANET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1’=</a:t>
                      </a:r>
                      <a:r>
                        <a:rPr lang="en-US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″ SCALE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12/15/14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03738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Lines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Object </a:t>
            </a:r>
            <a:r>
              <a:rPr lang="en-US" sz="2400" dirty="0"/>
              <a:t>lines</a:t>
            </a:r>
          </a:p>
          <a:p>
            <a:pPr lvl="1"/>
            <a:r>
              <a:rPr lang="en-US" sz="2400" dirty="0"/>
              <a:t>Thick lines defining the objects shape.</a:t>
            </a:r>
          </a:p>
          <a:p>
            <a:r>
              <a:rPr lang="en-US" sz="2400" dirty="0"/>
              <a:t>Hidden lines</a:t>
            </a:r>
          </a:p>
          <a:p>
            <a:pPr lvl="1"/>
            <a:r>
              <a:rPr lang="en-US" sz="2400" dirty="0"/>
              <a:t>Shows hidden features that cannot be seen from the outside.</a:t>
            </a:r>
          </a:p>
          <a:p>
            <a:r>
              <a:rPr lang="en-US" sz="2400" dirty="0"/>
              <a:t>Dimension lines</a:t>
            </a:r>
          </a:p>
          <a:p>
            <a:pPr lvl="1"/>
            <a:r>
              <a:rPr lang="en-US" sz="2400" dirty="0"/>
              <a:t>Shows size or location of an object in a drawing.</a:t>
            </a:r>
          </a:p>
          <a:p>
            <a:r>
              <a:rPr lang="en-US" sz="2400" dirty="0"/>
              <a:t>Center point</a:t>
            </a:r>
          </a:p>
          <a:p>
            <a:pPr lvl="1"/>
            <a:r>
              <a:rPr lang="en-US" sz="2400" dirty="0"/>
              <a:t>Locates center points of arcs and </a:t>
            </a:r>
            <a:r>
              <a:rPr lang="en-US" sz="2400" dirty="0" smtClean="0"/>
              <a:t>circles.</a:t>
            </a:r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1541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12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99" t="31324" r="33335" b="31825"/>
          <a:stretch/>
        </p:blipFill>
        <p:spPr>
          <a:xfrm>
            <a:off x="4953000" y="3994916"/>
            <a:ext cx="3124200" cy="1524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00" t="5779" r="30834" b="27889"/>
          <a:stretch/>
        </p:blipFill>
        <p:spPr>
          <a:xfrm>
            <a:off x="1219200" y="3352800"/>
            <a:ext cx="3124200" cy="2743200"/>
          </a:xfrm>
          <a:prstGeom prst="rect">
            <a:avLst/>
          </a:prstGeom>
        </p:spPr>
      </p:pic>
      <p:sp>
        <p:nvSpPr>
          <p:cNvPr id="7" name="Line Callout 1 6"/>
          <p:cNvSpPr/>
          <p:nvPr/>
        </p:nvSpPr>
        <p:spPr>
          <a:xfrm>
            <a:off x="3048000" y="2338332"/>
            <a:ext cx="1676400" cy="838200"/>
          </a:xfrm>
          <a:prstGeom prst="borderCallout1">
            <a:avLst>
              <a:gd name="adj1" fmla="val 568"/>
              <a:gd name="adj2" fmla="val 0"/>
              <a:gd name="adj3" fmla="val 129167"/>
              <a:gd name="adj4" fmla="val -557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Dimensional Line</a:t>
            </a:r>
            <a:endParaRPr lang="en-US" dirty="0"/>
          </a:p>
        </p:txBody>
      </p:sp>
      <p:sp>
        <p:nvSpPr>
          <p:cNvPr id="8" name="Line Callout 1 7"/>
          <p:cNvSpPr/>
          <p:nvPr/>
        </p:nvSpPr>
        <p:spPr>
          <a:xfrm>
            <a:off x="6248400" y="2338332"/>
            <a:ext cx="1219200" cy="838200"/>
          </a:xfrm>
          <a:prstGeom prst="borderCallout1">
            <a:avLst>
              <a:gd name="adj1" fmla="val 102083"/>
              <a:gd name="adj2" fmla="val 53125"/>
              <a:gd name="adj3" fmla="val 285227"/>
              <a:gd name="adj4" fmla="val -91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Object 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5999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t="27890" r="24999" b="22361"/>
          <a:stretch/>
        </p:blipFill>
        <p:spPr>
          <a:xfrm>
            <a:off x="4548187" y="3867150"/>
            <a:ext cx="4572000" cy="2057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7" t="9464" r="26666" b="9464"/>
          <a:stretch/>
        </p:blipFill>
        <p:spPr>
          <a:xfrm>
            <a:off x="457200" y="3003550"/>
            <a:ext cx="4267200" cy="3352800"/>
          </a:xfrm>
          <a:prstGeom prst="rect">
            <a:avLst/>
          </a:prstGeom>
        </p:spPr>
      </p:pic>
      <p:cxnSp>
        <p:nvCxnSpPr>
          <p:cNvPr id="18" name="Straight Connector 17"/>
          <p:cNvCxnSpPr/>
          <p:nvPr/>
        </p:nvCxnSpPr>
        <p:spPr>
          <a:xfrm>
            <a:off x="5943600" y="5029200"/>
            <a:ext cx="0" cy="4572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696200" y="5029200"/>
            <a:ext cx="0" cy="4572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ontent Placeholder 1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1" name="Line Callout 1 20"/>
          <p:cNvSpPr/>
          <p:nvPr/>
        </p:nvSpPr>
        <p:spPr>
          <a:xfrm>
            <a:off x="3733800" y="2105025"/>
            <a:ext cx="1676400" cy="857250"/>
          </a:xfrm>
          <a:prstGeom prst="borderCallout1">
            <a:avLst>
              <a:gd name="adj1" fmla="val 51343"/>
              <a:gd name="adj2" fmla="val -757"/>
              <a:gd name="adj3" fmla="val 305093"/>
              <a:gd name="adj4" fmla="val -701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Center Point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Line Callout 1 21"/>
          <p:cNvSpPr/>
          <p:nvPr/>
        </p:nvSpPr>
        <p:spPr>
          <a:xfrm>
            <a:off x="6781800" y="2009009"/>
            <a:ext cx="1905000" cy="1144532"/>
          </a:xfrm>
          <a:prstGeom prst="borderCallout1">
            <a:avLst>
              <a:gd name="adj1" fmla="val 996"/>
              <a:gd name="adj2" fmla="val -333"/>
              <a:gd name="adj3" fmla="val 290491"/>
              <a:gd name="adj4" fmla="val -431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Hidden Lines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1397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Reading Dimensional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 all dimensions may be given in a drawing.</a:t>
            </a:r>
          </a:p>
          <a:p>
            <a:r>
              <a:rPr lang="en-US" dirty="0" smtClean="0"/>
              <a:t>All dimensions can be calculated with the information provided in a drawing.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264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Dimensional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776"/>
            <a:ext cx="4419600" cy="3365500"/>
          </a:xfrm>
        </p:spPr>
        <p:txBody>
          <a:bodyPr>
            <a:normAutofit/>
          </a:bodyPr>
          <a:lstStyle/>
          <a:p>
            <a:r>
              <a:rPr lang="en-US" dirty="0" smtClean="0"/>
              <a:t>What is the inside diameter of the pipe?</a:t>
            </a:r>
          </a:p>
          <a:p>
            <a:pPr lvl="1"/>
            <a:r>
              <a:rPr lang="en-US" dirty="0">
                <a:solidFill>
                  <a:prstClr val="black"/>
                </a:solidFill>
              </a:rPr>
              <a:t>Inside radius = 2 </a:t>
            </a:r>
            <a:r>
              <a:rPr lang="en-US" dirty="0" smtClean="0">
                <a:solidFill>
                  <a:prstClr val="black"/>
                </a:solidFill>
              </a:rPr>
              <a:t>1/2″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Diameter </a:t>
            </a:r>
            <a:r>
              <a:rPr lang="en-US" dirty="0">
                <a:solidFill>
                  <a:prstClr val="black"/>
                </a:solidFill>
              </a:rPr>
              <a:t>= 2 x </a:t>
            </a:r>
            <a:r>
              <a:rPr lang="en-US" dirty="0" smtClean="0">
                <a:solidFill>
                  <a:prstClr val="black"/>
                </a:solidFill>
              </a:rPr>
              <a:t>radius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Inside diameter </a:t>
            </a:r>
            <a:r>
              <a:rPr lang="en-US" dirty="0">
                <a:solidFill>
                  <a:prstClr val="black"/>
                </a:solidFill>
              </a:rPr>
              <a:t>= 5</a:t>
            </a:r>
            <a:r>
              <a:rPr lang="en-US" dirty="0" smtClean="0">
                <a:solidFill>
                  <a:prstClr val="black"/>
                </a:solidFill>
              </a:rPr>
              <a:t>″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7" t="9464" r="26666" b="9464"/>
          <a:stretch/>
        </p:blipFill>
        <p:spPr>
          <a:xfrm>
            <a:off x="4876800" y="1783476"/>
            <a:ext cx="42672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7389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Dimensional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04451"/>
            <a:ext cx="6324600" cy="4043949"/>
          </a:xfrm>
        </p:spPr>
        <p:txBody>
          <a:bodyPr>
            <a:normAutofit/>
          </a:bodyPr>
          <a:lstStyle/>
          <a:p>
            <a:r>
              <a:rPr lang="en-US" sz="2400" dirty="0"/>
              <a:t>What is the external radius of the </a:t>
            </a:r>
            <a:r>
              <a:rPr lang="en-US" sz="2400" dirty="0" smtClean="0"/>
              <a:t>pipe?</a:t>
            </a:r>
          </a:p>
          <a:p>
            <a:pPr lvl="1"/>
            <a:r>
              <a:rPr lang="en-US" dirty="0" smtClean="0"/>
              <a:t>External </a:t>
            </a:r>
            <a:r>
              <a:rPr lang="en-US" dirty="0"/>
              <a:t>radius = External </a:t>
            </a:r>
            <a:r>
              <a:rPr lang="en-US" dirty="0" smtClean="0"/>
              <a:t>diameter/2</a:t>
            </a:r>
          </a:p>
          <a:p>
            <a:pPr lvl="1"/>
            <a:r>
              <a:rPr lang="en-US" dirty="0" smtClean="0"/>
              <a:t>External </a:t>
            </a:r>
            <a:r>
              <a:rPr lang="en-US" dirty="0"/>
              <a:t>radius = 6″/</a:t>
            </a:r>
            <a:r>
              <a:rPr lang="en-US" dirty="0" smtClean="0"/>
              <a:t>2</a:t>
            </a:r>
          </a:p>
          <a:p>
            <a:pPr lvl="1"/>
            <a:r>
              <a:rPr lang="en-US" dirty="0" smtClean="0"/>
              <a:t>External </a:t>
            </a:r>
            <a:r>
              <a:rPr lang="en-US" dirty="0"/>
              <a:t>radius = 3″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16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7" t="9464" r="26666" b="9464"/>
          <a:stretch/>
        </p:blipFill>
        <p:spPr>
          <a:xfrm>
            <a:off x="4572000" y="3123292"/>
            <a:ext cx="4114800" cy="3233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3398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References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51282"/>
          </a:xfrm>
        </p:spPr>
        <p:txBody>
          <a:bodyPr/>
          <a:lstStyle/>
          <a:p>
            <a:r>
              <a:rPr lang="en-US" dirty="0" err="1"/>
              <a:t>Herren</a:t>
            </a:r>
            <a:r>
              <a:rPr lang="en-US" dirty="0"/>
              <a:t>, R. (2006). </a:t>
            </a:r>
            <a:r>
              <a:rPr lang="en-US" i="1" dirty="0"/>
              <a:t>Agricultural mechanics fundamentals and applications</a:t>
            </a:r>
            <a:r>
              <a:rPr lang="en-US" dirty="0"/>
              <a:t>. (5th ed.). Clifton Park, NY: Thomson Delmar Learning.</a:t>
            </a:r>
          </a:p>
          <a:p>
            <a:r>
              <a:rPr lang="en-US" dirty="0" err="1"/>
              <a:t>Koel</a:t>
            </a:r>
            <a:r>
              <a:rPr lang="en-US" dirty="0"/>
              <a:t>, L., &amp; Mazur, G. A. (2013). </a:t>
            </a:r>
            <a:r>
              <a:rPr lang="en-US" i="1" dirty="0"/>
              <a:t>Agricultural technical systems and mechanics</a:t>
            </a:r>
            <a:r>
              <a:rPr lang="en-US" dirty="0"/>
              <a:t>. Orland Park, IL: American Technical Publishers.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845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62000" y="1295400"/>
            <a:ext cx="8382000" cy="523220"/>
          </a:xfrm>
          <a:prstGeom prst="rect">
            <a:avLst/>
          </a:prstGeom>
          <a:solidFill>
            <a:srgbClr val="FF0505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Agricultural Power and Technology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2667000"/>
            <a:ext cx="8229600" cy="11731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Scale Drawings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4328359"/>
            <a:ext cx="807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Unit 4 – Lesson </a:t>
            </a:r>
            <a:r>
              <a:rPr lang="en-US" sz="3200" kern="0" noProof="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4.1</a:t>
            </a:r>
            <a:r>
              <a:rPr lang="en-US" sz="3200" kern="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Making a Plan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B98D9DB-9F03-49E4-BBAA-20DA05506B0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76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Drawings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776"/>
            <a:ext cx="3733800" cy="4409306"/>
          </a:xfrm>
        </p:spPr>
        <p:txBody>
          <a:bodyPr>
            <a:normAutofit/>
          </a:bodyPr>
          <a:lstStyle/>
          <a:p>
            <a:r>
              <a:rPr lang="en-US" dirty="0" smtClean="0"/>
              <a:t>Pictorial sketch</a:t>
            </a:r>
          </a:p>
          <a:p>
            <a:r>
              <a:rPr lang="en-US" dirty="0" smtClean="0"/>
              <a:t>Floor plan</a:t>
            </a:r>
          </a:p>
          <a:p>
            <a:r>
              <a:rPr lang="en-US" dirty="0"/>
              <a:t>Isometric drawing</a:t>
            </a:r>
          </a:p>
          <a:p>
            <a:r>
              <a:rPr lang="en-US" dirty="0"/>
              <a:t>Orthographic drawing </a:t>
            </a:r>
          </a:p>
          <a:p>
            <a:r>
              <a:rPr lang="en-US" dirty="0"/>
              <a:t>Sectional </a:t>
            </a:r>
            <a:r>
              <a:rPr lang="en-US" dirty="0" smtClean="0"/>
              <a:t>drawing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3</a:t>
            </a:fld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686300" y="1841723"/>
            <a:ext cx="3733800" cy="4409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25724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Pictorial Sketch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776"/>
            <a:ext cx="3962400" cy="4409306"/>
          </a:xfrm>
        </p:spPr>
        <p:txBody>
          <a:bodyPr/>
          <a:lstStyle/>
          <a:p>
            <a:r>
              <a:rPr lang="en-US" dirty="0" smtClean="0"/>
              <a:t>Shows three dimension at once.</a:t>
            </a:r>
          </a:p>
          <a:p>
            <a:r>
              <a:rPr lang="en-US" dirty="0" smtClean="0"/>
              <a:t>Not drawn to scale.</a:t>
            </a:r>
          </a:p>
          <a:p>
            <a:r>
              <a:rPr lang="en-US" dirty="0" smtClean="0"/>
              <a:t>Dimensions indicate length, width, and height.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4</a:t>
            </a:fld>
            <a:endParaRPr lang="en-US"/>
          </a:p>
        </p:txBody>
      </p:sp>
      <p:grpSp>
        <p:nvGrpSpPr>
          <p:cNvPr id="5" name="Group 31"/>
          <p:cNvGrpSpPr>
            <a:grpSpLocks/>
          </p:cNvGrpSpPr>
          <p:nvPr/>
        </p:nvGrpSpPr>
        <p:grpSpPr bwMode="auto">
          <a:xfrm>
            <a:off x="3810000" y="2895600"/>
            <a:ext cx="5486400" cy="2395538"/>
            <a:chOff x="1296" y="2640"/>
            <a:chExt cx="3456" cy="1509"/>
          </a:xfrm>
        </p:grpSpPr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1296" y="2640"/>
              <a:ext cx="2976" cy="1509"/>
              <a:chOff x="1296" y="2640"/>
              <a:chExt cx="2976" cy="1509"/>
            </a:xfrm>
          </p:grpSpPr>
          <p:sp>
            <p:nvSpPr>
              <p:cNvPr id="8" name="Cube 7"/>
              <p:cNvSpPr/>
              <p:nvPr/>
            </p:nvSpPr>
            <p:spPr>
              <a:xfrm>
                <a:off x="1920" y="2640"/>
                <a:ext cx="2352" cy="1152"/>
              </a:xfrm>
              <a:prstGeom prst="cub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  <p:cxnSp>
            <p:nvCxnSpPr>
              <p:cNvPr id="9" name="Straight Arrow Connector 8"/>
              <p:cNvCxnSpPr/>
              <p:nvPr/>
            </p:nvCxnSpPr>
            <p:spPr>
              <a:xfrm>
                <a:off x="1920" y="3936"/>
                <a:ext cx="2064" cy="1"/>
              </a:xfrm>
              <a:prstGeom prst="straightConnector1">
                <a:avLst/>
              </a:prstGeom>
              <a:ln>
                <a:headEnd type="arrow"/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" name="Straight Arrow Connector 9"/>
              <p:cNvCxnSpPr/>
              <p:nvPr/>
            </p:nvCxnSpPr>
            <p:spPr>
              <a:xfrm rot="5400000" flipH="1" flipV="1">
                <a:off x="3984" y="3648"/>
                <a:ext cx="288" cy="288"/>
              </a:xfrm>
              <a:prstGeom prst="straightConnector1">
                <a:avLst/>
              </a:prstGeom>
              <a:ln>
                <a:headEnd type="arrow"/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Straight Arrow Connector 10"/>
              <p:cNvCxnSpPr/>
              <p:nvPr/>
            </p:nvCxnSpPr>
            <p:spPr>
              <a:xfrm rot="5400000" flipH="1" flipV="1">
                <a:off x="1393" y="3359"/>
                <a:ext cx="864" cy="1"/>
              </a:xfrm>
              <a:prstGeom prst="straightConnector1">
                <a:avLst/>
              </a:prstGeom>
              <a:ln>
                <a:headEnd type="arrow"/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2" name="TextBox 15"/>
              <p:cNvSpPr txBox="1">
                <a:spLocks noChangeArrowheads="1"/>
              </p:cNvSpPr>
              <p:nvPr/>
            </p:nvSpPr>
            <p:spPr bwMode="auto">
              <a:xfrm>
                <a:off x="1296" y="3216"/>
                <a:ext cx="76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/>
                  <a:t>Height</a:t>
                </a:r>
              </a:p>
            </p:txBody>
          </p:sp>
          <p:sp>
            <p:nvSpPr>
              <p:cNvPr id="13" name="TextBox 16"/>
              <p:cNvSpPr txBox="1">
                <a:spLocks noChangeArrowheads="1"/>
              </p:cNvSpPr>
              <p:nvPr/>
            </p:nvSpPr>
            <p:spPr bwMode="auto">
              <a:xfrm>
                <a:off x="2544" y="3936"/>
                <a:ext cx="76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/>
                  <a:t>Length</a:t>
                </a:r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 rot="10800000">
                <a:off x="1776" y="3792"/>
                <a:ext cx="14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 rot="5400000">
                <a:off x="3864" y="3912"/>
                <a:ext cx="24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rot="5400000">
                <a:off x="1824" y="3888"/>
                <a:ext cx="192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 rot="10800000">
                <a:off x="1776" y="2928"/>
                <a:ext cx="14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5400000">
                <a:off x="4152" y="3624"/>
                <a:ext cx="24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7" name="Text Box 30"/>
            <p:cNvSpPr txBox="1">
              <a:spLocks noChangeArrowheads="1"/>
            </p:cNvSpPr>
            <p:nvPr/>
          </p:nvSpPr>
          <p:spPr bwMode="auto">
            <a:xfrm>
              <a:off x="4080" y="3744"/>
              <a:ext cx="67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600"/>
                <a:t>Width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0303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1" r="47150"/>
          <a:stretch/>
        </p:blipFill>
        <p:spPr>
          <a:xfrm>
            <a:off x="838200" y="1905000"/>
            <a:ext cx="3429000" cy="48164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Floor Plan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2285999"/>
            <a:ext cx="4419600" cy="3962401"/>
          </a:xfrm>
        </p:spPr>
        <p:txBody>
          <a:bodyPr/>
          <a:lstStyle/>
          <a:p>
            <a:r>
              <a:rPr lang="en-US" dirty="0" smtClean="0"/>
              <a:t>Drawn to scale</a:t>
            </a:r>
          </a:p>
          <a:p>
            <a:r>
              <a:rPr lang="en-US" dirty="0" smtClean="0"/>
              <a:t>Overhead view</a:t>
            </a:r>
          </a:p>
          <a:p>
            <a:r>
              <a:rPr lang="en-US" dirty="0" smtClean="0"/>
              <a:t>Includes dimensions of walls, doors, windows, furniture, </a:t>
            </a:r>
            <a:r>
              <a:rPr lang="en-US" smtClean="0"/>
              <a:t>and appliances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088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Isometric Drawing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3886200" cy="4275082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Similar to a pictorial drawing.</a:t>
            </a:r>
          </a:p>
          <a:p>
            <a:r>
              <a:rPr lang="en-US" dirty="0" smtClean="0"/>
              <a:t>Isometric drawing shows all three dimensions at once.</a:t>
            </a:r>
          </a:p>
          <a:p>
            <a:r>
              <a:rPr lang="en-US" dirty="0" smtClean="0"/>
              <a:t>Horizontal lines are drawn at 30° angles.</a:t>
            </a:r>
          </a:p>
          <a:p>
            <a:pPr lvl="1"/>
            <a:r>
              <a:rPr lang="en-US" dirty="0" smtClean="0"/>
              <a:t>The view becomes distorted because of the 30</a:t>
            </a:r>
            <a:r>
              <a:rPr lang="en-US" dirty="0"/>
              <a:t>°</a:t>
            </a:r>
            <a:r>
              <a:rPr lang="en-US" dirty="0" smtClean="0"/>
              <a:t> angle.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6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63" t="37091" r="37091" b="9589"/>
          <a:stretch/>
        </p:blipFill>
        <p:spPr>
          <a:xfrm>
            <a:off x="4495800" y="2426494"/>
            <a:ext cx="3935896" cy="251460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4648200" y="4953000"/>
            <a:ext cx="4038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rc 8"/>
          <p:cNvSpPr/>
          <p:nvPr/>
        </p:nvSpPr>
        <p:spPr>
          <a:xfrm>
            <a:off x="6705600" y="4572000"/>
            <a:ext cx="609600" cy="685800"/>
          </a:xfrm>
          <a:prstGeom prst="arc">
            <a:avLst>
              <a:gd name="adj1" fmla="val 16739193"/>
              <a:gd name="adj2" fmla="val 2136328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315200" y="4539496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30°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709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Orthographic Drawing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910955"/>
            <a:ext cx="8305800" cy="1269126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Shows one side at a time.</a:t>
            </a:r>
          </a:p>
          <a:p>
            <a:r>
              <a:rPr lang="en-US" dirty="0" smtClean="0"/>
              <a:t>May look very different than the three-dimensional object.</a:t>
            </a:r>
          </a:p>
          <a:p>
            <a:r>
              <a:rPr lang="en-US" dirty="0" smtClean="0"/>
              <a:t>The number of views needed will depend upon the complexity of the object.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7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7" t="31575" r="34167" b="31574"/>
          <a:stretch/>
        </p:blipFill>
        <p:spPr>
          <a:xfrm>
            <a:off x="3276600" y="1833150"/>
            <a:ext cx="2667000" cy="1524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0" t="37102" r="37500" b="35260"/>
          <a:stretch/>
        </p:blipFill>
        <p:spPr>
          <a:xfrm>
            <a:off x="6015151" y="2063545"/>
            <a:ext cx="2449988" cy="1143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6" t="22362" r="36667" b="22363"/>
          <a:stretch/>
        </p:blipFill>
        <p:spPr>
          <a:xfrm>
            <a:off x="766649" y="1857213"/>
            <a:ext cx="2438400" cy="2286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542221" y="3085924"/>
            <a:ext cx="13997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Left Side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69525" y="3174565"/>
            <a:ext cx="9028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Front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45274" y="4143213"/>
            <a:ext cx="681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Top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33" t="36851" r="38334" b="35511"/>
          <a:stretch/>
        </p:blipFill>
        <p:spPr>
          <a:xfrm>
            <a:off x="4790479" y="3508940"/>
            <a:ext cx="2133600" cy="1143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172336" y="4569911"/>
            <a:ext cx="16065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Right Side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8579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Sectional Drawing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776"/>
            <a:ext cx="8229600" cy="1582024"/>
          </a:xfrm>
        </p:spPr>
        <p:txBody>
          <a:bodyPr>
            <a:normAutofit/>
          </a:bodyPr>
          <a:lstStyle/>
          <a:p>
            <a:r>
              <a:rPr lang="en-US" dirty="0" smtClean="0"/>
              <a:t>Sectional drawings display internal parts of an object that cannot be seen from a traditional view.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8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2" t="20268" r="37497" b="20771"/>
          <a:stretch/>
        </p:blipFill>
        <p:spPr>
          <a:xfrm>
            <a:off x="467932" y="3764676"/>
            <a:ext cx="2286000" cy="2438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0" t="22110" r="38333" b="20771"/>
          <a:stretch/>
        </p:blipFill>
        <p:spPr>
          <a:xfrm>
            <a:off x="3124200" y="3840876"/>
            <a:ext cx="2209800" cy="2362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98" t="22110" r="37503" b="22613"/>
          <a:stretch/>
        </p:blipFill>
        <p:spPr>
          <a:xfrm>
            <a:off x="5712854" y="3840876"/>
            <a:ext cx="2286000" cy="2286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14400" y="6126876"/>
            <a:ext cx="1206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Side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iew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84789" y="6140649"/>
            <a:ext cx="1082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Top view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85996" y="6126876"/>
            <a:ext cx="2852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Cross Sectional Side view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7296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47044"/>
            <a:ext cx="3886200" cy="4409306"/>
          </a:xfrm>
        </p:spPr>
        <p:txBody>
          <a:bodyPr>
            <a:normAutofit/>
          </a:bodyPr>
          <a:lstStyle/>
          <a:p>
            <a:r>
              <a:rPr lang="en-US" dirty="0" smtClean="0"/>
              <a:t>Border </a:t>
            </a:r>
            <a:r>
              <a:rPr lang="en-US" dirty="0" smtClean="0"/>
              <a:t>Line</a:t>
            </a:r>
            <a:endParaRPr lang="en-US" dirty="0" smtClean="0"/>
          </a:p>
          <a:p>
            <a:r>
              <a:rPr lang="en-US" dirty="0" smtClean="0"/>
              <a:t>Title Block</a:t>
            </a:r>
          </a:p>
          <a:p>
            <a:r>
              <a:rPr lang="en-US" dirty="0" smtClean="0"/>
              <a:t>Drawing</a:t>
            </a:r>
          </a:p>
          <a:p>
            <a:pPr lvl="1"/>
            <a:r>
              <a:rPr lang="en-US" dirty="0" smtClean="0"/>
              <a:t>Object Lines</a:t>
            </a:r>
          </a:p>
          <a:p>
            <a:pPr lvl="1"/>
            <a:r>
              <a:rPr lang="en-US" dirty="0" smtClean="0"/>
              <a:t>Dimensional Lines</a:t>
            </a:r>
          </a:p>
          <a:p>
            <a:pPr lvl="1"/>
            <a:r>
              <a:rPr lang="en-US" dirty="0" smtClean="0"/>
              <a:t>Dimensions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9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800600" y="2513397"/>
            <a:ext cx="405384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991100" y="2665797"/>
            <a:ext cx="3695700" cy="2971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520380"/>
              </p:ext>
            </p:extLst>
          </p:nvPr>
        </p:nvGraphicFramePr>
        <p:xfrm>
          <a:off x="4991099" y="5408997"/>
          <a:ext cx="3695701" cy="22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9577"/>
                <a:gridCol w="1413063"/>
                <a:gridCol w="858706"/>
                <a:gridCol w="554355"/>
              </a:tblGrid>
              <a:tr h="228600"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PROJECT</a:t>
                      </a:r>
                      <a:r>
                        <a:rPr lang="en-US" sz="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NAME</a:t>
                      </a:r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SCALE</a:t>
                      </a:r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</a:t>
                      </a:r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 bwMode="auto">
          <a:xfrm>
            <a:off x="5487296" y="4035765"/>
            <a:ext cx="2052694" cy="88827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rgbClr val="000000"/>
                </a:solidFill>
              </a:rPr>
              <a:t>Front or side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5487296" y="3032102"/>
            <a:ext cx="2052694" cy="62701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rgbClr val="000000"/>
                </a:solidFill>
              </a:rPr>
              <a:t>Top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7778675" y="4033588"/>
            <a:ext cx="572845" cy="88827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rgbClr val="000000"/>
                </a:solidFill>
              </a:rPr>
              <a:t>End</a:t>
            </a:r>
          </a:p>
        </p:txBody>
      </p:sp>
      <p:cxnSp>
        <p:nvCxnSpPr>
          <p:cNvPr id="14" name="Straight Arrow Connector 13"/>
          <p:cNvCxnSpPr/>
          <p:nvPr/>
        </p:nvCxnSpPr>
        <p:spPr bwMode="auto">
          <a:xfrm rot="5400000" flipH="1" flipV="1">
            <a:off x="4947684" y="4491923"/>
            <a:ext cx="888274" cy="99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auto">
          <a:xfrm rot="10800000">
            <a:off x="5296347" y="4924039"/>
            <a:ext cx="1909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 bwMode="auto">
          <a:xfrm rot="5400000" flipH="1" flipV="1">
            <a:off x="5079307" y="3352189"/>
            <a:ext cx="627017" cy="99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auto">
          <a:xfrm rot="10800000">
            <a:off x="5296347" y="3039722"/>
            <a:ext cx="1909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 bwMode="auto">
          <a:xfrm rot="10800000">
            <a:off x="7778675" y="3921465"/>
            <a:ext cx="572845" cy="108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 bwMode="auto">
          <a:xfrm rot="5400000">
            <a:off x="8247017" y="3921465"/>
            <a:ext cx="2090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 bwMode="auto">
          <a:xfrm rot="5400000">
            <a:off x="7674172" y="3921465"/>
            <a:ext cx="2090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62"/>
          <p:cNvSpPr txBox="1">
            <a:spLocks noChangeArrowheads="1"/>
          </p:cNvSpPr>
          <p:nvPr/>
        </p:nvSpPr>
        <p:spPr bwMode="auto">
          <a:xfrm>
            <a:off x="5018876" y="3169262"/>
            <a:ext cx="372946" cy="338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/>
              <a:t>8”</a:t>
            </a:r>
          </a:p>
        </p:txBody>
      </p:sp>
      <p:sp>
        <p:nvSpPr>
          <p:cNvPr id="22" name="TextBox 65"/>
          <p:cNvSpPr txBox="1">
            <a:spLocks noChangeArrowheads="1"/>
          </p:cNvSpPr>
          <p:nvPr/>
        </p:nvSpPr>
        <p:spPr bwMode="auto">
          <a:xfrm>
            <a:off x="4991029" y="4293756"/>
            <a:ext cx="496267" cy="338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12”</a:t>
            </a:r>
          </a:p>
        </p:txBody>
      </p:sp>
      <p:grpSp>
        <p:nvGrpSpPr>
          <p:cNvPr id="23" name="Group 19"/>
          <p:cNvGrpSpPr>
            <a:grpSpLocks/>
          </p:cNvGrpSpPr>
          <p:nvPr/>
        </p:nvGrpSpPr>
        <p:grpSpPr bwMode="auto">
          <a:xfrm>
            <a:off x="5296347" y="3635171"/>
            <a:ext cx="2253588" cy="412569"/>
            <a:chOff x="2016" y="2803"/>
            <a:chExt cx="2266" cy="379"/>
          </a:xfrm>
        </p:grpSpPr>
        <p:cxnSp>
          <p:nvCxnSpPr>
            <p:cNvPr id="25" name="Straight Connector 24"/>
            <p:cNvCxnSpPr/>
            <p:nvPr/>
          </p:nvCxnSpPr>
          <p:spPr>
            <a:xfrm rot="10800000">
              <a:off x="2016" y="3171"/>
              <a:ext cx="19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0800000">
              <a:off x="2016" y="2832"/>
              <a:ext cx="19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rot="10800000">
              <a:off x="2218" y="3078"/>
              <a:ext cx="2064" cy="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5400000">
              <a:off x="4172" y="3073"/>
              <a:ext cx="19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5400000">
              <a:off x="2112" y="3086"/>
              <a:ext cx="19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TextBox 66"/>
            <p:cNvSpPr txBox="1">
              <a:spLocks noChangeArrowheads="1"/>
            </p:cNvSpPr>
            <p:nvPr/>
          </p:nvSpPr>
          <p:spPr bwMode="auto">
            <a:xfrm>
              <a:off x="3051" y="2803"/>
              <a:ext cx="559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dirty="0"/>
                <a:t>30”</a:t>
              </a:r>
            </a:p>
          </p:txBody>
        </p:sp>
      </p:grpSp>
      <p:sp>
        <p:nvSpPr>
          <p:cNvPr id="24" name="TextBox 67"/>
          <p:cNvSpPr txBox="1">
            <a:spLocks noChangeArrowheads="1"/>
          </p:cNvSpPr>
          <p:nvPr/>
        </p:nvSpPr>
        <p:spPr bwMode="auto">
          <a:xfrm>
            <a:off x="7916914" y="3634082"/>
            <a:ext cx="381897" cy="231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/>
              <a:t>8”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91029" y="1947044"/>
            <a:ext cx="3667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Example Plan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48749184"/>
      </p:ext>
    </p:extLst>
  </p:cSld>
  <p:clrMapOvr>
    <a:masterClrMapping/>
  </p:clrMapOvr>
</p:sld>
</file>

<file path=ppt/theme/theme1.xml><?xml version="1.0" encoding="utf-8"?>
<a:theme xmlns:a="http://schemas.openxmlformats.org/drawingml/2006/main" name="NRE_PowerPoin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EDE36327-EE29-49E3-B582-C6073B08BDCF}" vid="{F9AAE648-6E72-4095-938A-252C00B5A80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APT_PPT_Template</Template>
  <TotalTime>1246</TotalTime>
  <Words>1267</Words>
  <Application>Microsoft Office PowerPoint</Application>
  <PresentationFormat>On-screen Show (4:3)</PresentationFormat>
  <Paragraphs>196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NRE_PowerPoint_Template</vt:lpstr>
      <vt:lpstr>PowerPoint Presentation</vt:lpstr>
      <vt:lpstr>Scale Drawings</vt:lpstr>
      <vt:lpstr>Types of Drawings</vt:lpstr>
      <vt:lpstr>Pictorial Sketch</vt:lpstr>
      <vt:lpstr>Floor Plan</vt:lpstr>
      <vt:lpstr>Isometric Drawing</vt:lpstr>
      <vt:lpstr>Orthographic Drawing</vt:lpstr>
      <vt:lpstr>Sectional Drawing</vt:lpstr>
      <vt:lpstr>Plan Components</vt:lpstr>
      <vt:lpstr>Title Block</vt:lpstr>
      <vt:lpstr>Types of Lines</vt:lpstr>
      <vt:lpstr>Lines</vt:lpstr>
      <vt:lpstr>Lines</vt:lpstr>
      <vt:lpstr>Reading Dimensional Information</vt:lpstr>
      <vt:lpstr>Dimensional Question</vt:lpstr>
      <vt:lpstr>Dimensional Question</vt:lpstr>
      <vt:lpstr>References</vt:lpstr>
    </vt:vector>
  </TitlesOfParts>
  <Manager>Dan Jansen</Manager>
  <Company>Curriculum for Agricultural Science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Scale Drawings</dc:title>
  <dc:subject>APT - Lesson 4.1 Making a Plan</dc:subject>
  <dc:creator>Carl Aakre</dc:creator>
  <cp:lastModifiedBy>Carl Aakre</cp:lastModifiedBy>
  <cp:revision>57</cp:revision>
  <cp:lastPrinted>2015-03-23T19:46:48Z</cp:lastPrinted>
  <dcterms:created xsi:type="dcterms:W3CDTF">2014-10-27T14:57:19Z</dcterms:created>
  <dcterms:modified xsi:type="dcterms:W3CDTF">2016-01-08T15:16:16Z</dcterms:modified>
</cp:coreProperties>
</file>