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9" r:id="rId5"/>
    <p:sldId id="276" r:id="rId6"/>
    <p:sldId id="275" r:id="rId7"/>
    <p:sldId id="274" r:id="rId8"/>
    <p:sldId id="272" r:id="rId9"/>
    <p:sldId id="273" r:id="rId10"/>
    <p:sldId id="277" r:id="rId11"/>
    <p:sldId id="278" r:id="rId12"/>
    <p:sldId id="280"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29" autoAdjust="0"/>
  </p:normalViewPr>
  <p:slideViewPr>
    <p:cSldViewPr>
      <p:cViewPr varScale="1">
        <p:scale>
          <a:sx n="58" d="100"/>
          <a:sy n="58" d="100"/>
        </p:scale>
        <p:origin x="1050"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4" d="100"/>
          <a:sy n="54" d="100"/>
        </p:scale>
        <p:origin x="288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Technical Manual</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1 – Lesson 1.2 Mechanical Basics</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Technical Manual</a:t>
            </a:r>
            <a:endParaRPr lang="en-US" dirty="0"/>
          </a:p>
        </p:txBody>
      </p:sp>
      <p:sp>
        <p:nvSpPr>
          <p:cNvPr id="3" name="Date Placeholder 2"/>
          <p:cNvSpPr>
            <a:spLocks noGrp="1"/>
          </p:cNvSpPr>
          <p:nvPr>
            <p:ph type="dt" idx="1"/>
          </p:nvPr>
        </p:nvSpPr>
        <p:spPr>
          <a:xfrm>
            <a:off x="4038600" y="0"/>
            <a:ext cx="28178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Agricultural Power and Technology    Unit 1 – Lesson 1.2 Mechanical Basics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Technical Manual</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Tools</a:t>
            </a:r>
            <a:r>
              <a:rPr lang="en-US" baseline="0" dirty="0" smtClean="0"/>
              <a:t> and complex machines have simple machines that transfer energy to perform work.</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1369871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tools and machines</a:t>
            </a:r>
            <a:r>
              <a:rPr lang="en-US" baseline="0" dirty="0" smtClean="0"/>
              <a:t> must be maintained so they do not break down and last a long period of time. A maintenance schedule should be included in the manual.</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352317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machines</a:t>
            </a:r>
            <a:r>
              <a:rPr lang="en-US" baseline="0" dirty="0" smtClean="0"/>
              <a:t> are used, they wear down and break. A troubleshooting guide will help the technician identify and fix the problem quickly.</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4120184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Technical Manual</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Technical Manual</a:t>
            </a:r>
            <a:endParaRPr lang="en-US" dirty="0"/>
          </a:p>
        </p:txBody>
      </p:sp>
      <p:sp>
        <p:nvSpPr>
          <p:cNvPr id="7" name="Date Placeholder 6"/>
          <p:cNvSpPr>
            <a:spLocks noGrp="1"/>
          </p:cNvSpPr>
          <p:nvPr>
            <p:ph type="dt" idx="13"/>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technical manual is a reference manual for technicians and engineers on how a machine works and how to maintain it.</a:t>
            </a:r>
          </a:p>
          <a:p>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purpose of the tool, basic parts, and its uses will be included in the manual.</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524545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a:t>
            </a:r>
            <a:r>
              <a:rPr lang="en-US" baseline="0" dirty="0" smtClean="0"/>
              <a:t> tools and machines are designed for a specific use and/or purpose and should be used only for those purposes.</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755764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tools and</a:t>
            </a:r>
            <a:r>
              <a:rPr lang="en-US" baseline="0" dirty="0" smtClean="0"/>
              <a:t> machines have safety procedures for operation and require personal protection equipment.</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085777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parts to tools and machines. Each component is made of specific types of materials and has a specific purpose. That purpose may be for safety or to transfer energy.</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014450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a:t>
            </a:r>
            <a:r>
              <a:rPr lang="en-US" baseline="0" dirty="0" smtClean="0"/>
              <a:t> tools require energy which could come from one or more sources, such as electrical or mechanical. The energy may come from the person using the tool as in the case of a hammer.</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267244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tools</a:t>
            </a:r>
            <a:r>
              <a:rPr lang="en-US" baseline="0" dirty="0" smtClean="0"/>
              <a:t> and machines transfer energy. A lawnmower takes energy from fuel and converts it to mechanical energy to cut the grass.</a:t>
            </a:r>
            <a:endParaRPr lang="en-US" dirty="0"/>
          </a:p>
        </p:txBody>
      </p:sp>
      <p:sp>
        <p:nvSpPr>
          <p:cNvPr id="4" name="Header Placeholder 3"/>
          <p:cNvSpPr>
            <a:spLocks noGrp="1"/>
          </p:cNvSpPr>
          <p:nvPr>
            <p:ph type="hdr" sz="quarter" idx="10"/>
          </p:nvPr>
        </p:nvSpPr>
        <p:spPr/>
        <p:txBody>
          <a:bodyPr/>
          <a:lstStyle/>
          <a:p>
            <a:r>
              <a:rPr lang="en-US" smtClean="0"/>
              <a:t>Technical Manual</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77623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Machines</a:t>
            </a:r>
            <a:endParaRPr lang="en-US" dirty="0"/>
          </a:p>
        </p:txBody>
      </p:sp>
      <p:sp>
        <p:nvSpPr>
          <p:cNvPr id="3" name="Content Placeholder 2"/>
          <p:cNvSpPr>
            <a:spLocks noGrp="1"/>
          </p:cNvSpPr>
          <p:nvPr>
            <p:ph sz="half" idx="1"/>
          </p:nvPr>
        </p:nvSpPr>
        <p:spPr>
          <a:xfrm>
            <a:off x="457200" y="2286000"/>
            <a:ext cx="4495800" cy="4068763"/>
          </a:xfrm>
        </p:spPr>
        <p:txBody>
          <a:bodyPr>
            <a:normAutofit/>
          </a:bodyPr>
          <a:lstStyle/>
          <a:p>
            <a:r>
              <a:rPr lang="en-US" sz="3200" dirty="0" smtClean="0"/>
              <a:t>How does your tool transfer energy to make it useful?</a:t>
            </a:r>
          </a:p>
          <a:p>
            <a:r>
              <a:rPr lang="en-US" sz="3200" dirty="0" smtClean="0"/>
              <a:t>What types of machines transfer that energy?</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10200" y="3124200"/>
            <a:ext cx="2491362" cy="1772412"/>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609874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Plan</a:t>
            </a:r>
            <a:endParaRPr lang="en-US" dirty="0"/>
          </a:p>
        </p:txBody>
      </p:sp>
      <p:sp>
        <p:nvSpPr>
          <p:cNvPr id="3" name="Content Placeholder 2"/>
          <p:cNvSpPr>
            <a:spLocks noGrp="1"/>
          </p:cNvSpPr>
          <p:nvPr>
            <p:ph sz="half" idx="1"/>
          </p:nvPr>
        </p:nvSpPr>
        <p:spPr>
          <a:xfrm>
            <a:off x="457200" y="1828800"/>
            <a:ext cx="5943600" cy="4800600"/>
          </a:xfrm>
        </p:spPr>
        <p:txBody>
          <a:bodyPr>
            <a:normAutofit lnSpcReduction="10000"/>
          </a:bodyPr>
          <a:lstStyle/>
          <a:p>
            <a:r>
              <a:rPr lang="en-US" sz="3200" dirty="0" smtClean="0"/>
              <a:t>How is the tool maintained?</a:t>
            </a:r>
          </a:p>
          <a:p>
            <a:pPr lvl="1"/>
            <a:r>
              <a:rPr lang="en-US" sz="2800" dirty="0" smtClean="0"/>
              <a:t>Sharpened</a:t>
            </a:r>
          </a:p>
          <a:p>
            <a:pPr lvl="1"/>
            <a:r>
              <a:rPr lang="en-US" sz="2800" dirty="0" smtClean="0"/>
              <a:t>Lubricated</a:t>
            </a:r>
          </a:p>
          <a:p>
            <a:pPr lvl="1"/>
            <a:r>
              <a:rPr lang="en-US" sz="2800" dirty="0" smtClean="0"/>
              <a:t>Parts replaced</a:t>
            </a:r>
          </a:p>
          <a:p>
            <a:r>
              <a:rPr lang="en-US" sz="3200" dirty="0" smtClean="0"/>
              <a:t>How is its performance evaluated?</a:t>
            </a:r>
          </a:p>
          <a:p>
            <a:r>
              <a:rPr lang="en-US" sz="3200" dirty="0" smtClean="0"/>
              <a:t>What parts will break and need to be fixed?</a:t>
            </a:r>
          </a:p>
          <a:p>
            <a:r>
              <a:rPr lang="en-US" sz="3200" dirty="0" smtClean="0"/>
              <a:t>How are those parts fixed?</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400800" y="2979117"/>
            <a:ext cx="1854251" cy="2225327"/>
          </a:xfrm>
        </p:spPr>
      </p:pic>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3574097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Content Placeholder 2"/>
          <p:cNvSpPr>
            <a:spLocks noGrp="1"/>
          </p:cNvSpPr>
          <p:nvPr>
            <p:ph sz="half" idx="1"/>
          </p:nvPr>
        </p:nvSpPr>
        <p:spPr>
          <a:xfrm>
            <a:off x="457200" y="1981200"/>
            <a:ext cx="4565650" cy="4373563"/>
          </a:xfrm>
        </p:spPr>
        <p:txBody>
          <a:bodyPr>
            <a:noAutofit/>
          </a:bodyPr>
          <a:lstStyle/>
          <a:p>
            <a:r>
              <a:rPr lang="en-US" sz="3200" dirty="0" smtClean="0"/>
              <a:t>Logical process for identifying the problem with a machine.</a:t>
            </a:r>
          </a:p>
          <a:p>
            <a:r>
              <a:rPr lang="en-US" sz="3200" dirty="0" smtClean="0"/>
              <a:t>Identifies the components of a machine and how to identify the problem.</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022850" y="2527300"/>
            <a:ext cx="3289300" cy="3022600"/>
          </a:xfrm>
        </p:spPr>
      </p:pic>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3446238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a:bodyPr>
          <a:lstStyle/>
          <a:p>
            <a:r>
              <a:rPr lang="en-US" dirty="0" err="1"/>
              <a:t>Herren</a:t>
            </a:r>
            <a:r>
              <a:rPr lang="en-US" dirty="0"/>
              <a:t>, R. (2006). </a:t>
            </a:r>
            <a:r>
              <a:rPr lang="en-US" i="1" dirty="0"/>
              <a:t>Agricultural mechanics fundamentals and applications</a:t>
            </a:r>
            <a:r>
              <a:rPr lang="en-US" dirty="0"/>
              <a:t>. (5th ed.). Clifton Park, NY: Thomson Delmar Learning.</a:t>
            </a:r>
          </a:p>
          <a:p>
            <a:r>
              <a:rPr lang="en-US" dirty="0" err="1"/>
              <a:t>Koel</a:t>
            </a:r>
            <a:r>
              <a:rPr lang="en-US" dirty="0"/>
              <a:t>, L., &amp; Mazur, G. A. (2013). </a:t>
            </a:r>
            <a:r>
              <a:rPr lang="en-US" i="1" dirty="0"/>
              <a:t>Agricultural technical systems and mechanics</a:t>
            </a:r>
            <a:r>
              <a:rPr lang="en-US" dirty="0"/>
              <a:t>. Orland Park, IL: American Technical Publishers</a:t>
            </a:r>
            <a:r>
              <a:rPr lang="en-US" dirty="0" smtClean="0"/>
              <a: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Agriculture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Technical</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Manual</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 Lesson </a:t>
            </a:r>
            <a:r>
              <a:rPr lang="en-US" sz="3200" kern="0" noProof="0" dirty="0" smtClean="0">
                <a:solidFill>
                  <a:sysClr val="windowText" lastClr="000000"/>
                </a:solidFill>
                <a:latin typeface="Arial" pitchFamily="34" charset="0"/>
                <a:cs typeface="Arial" pitchFamily="34" charset="0"/>
              </a:rPr>
              <a:t>1</a:t>
            </a:r>
            <a:r>
              <a:rPr lang="en-US" sz="3200" kern="0" dirty="0" smtClean="0">
                <a:solidFill>
                  <a:sysClr val="windowText" lastClr="000000"/>
                </a:solidFill>
                <a:latin typeface="Arial" pitchFamily="34" charset="0"/>
                <a:cs typeface="Arial" pitchFamily="34" charset="0"/>
              </a:rPr>
              <a:t>.2 Mechanical Basics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Manual</a:t>
            </a:r>
            <a:endParaRPr lang="en-US" dirty="0"/>
          </a:p>
        </p:txBody>
      </p:sp>
      <p:sp>
        <p:nvSpPr>
          <p:cNvPr id="3" name="Content Placeholder 2"/>
          <p:cNvSpPr>
            <a:spLocks noGrp="1"/>
          </p:cNvSpPr>
          <p:nvPr>
            <p:ph idx="1"/>
          </p:nvPr>
        </p:nvSpPr>
        <p:spPr/>
        <p:txBody>
          <a:bodyPr/>
          <a:lstStyle/>
          <a:p>
            <a:r>
              <a:rPr lang="en-US" dirty="0" smtClean="0"/>
              <a:t>Reference document</a:t>
            </a:r>
          </a:p>
          <a:p>
            <a:r>
              <a:rPr lang="en-US" dirty="0" smtClean="0"/>
              <a:t>Instructions for use and operation</a:t>
            </a:r>
          </a:p>
          <a:p>
            <a:r>
              <a:rPr lang="en-US" dirty="0" smtClean="0"/>
              <a:t>Maintenance instructions</a:t>
            </a:r>
          </a:p>
          <a:p>
            <a:r>
              <a:rPr lang="en-US" dirty="0" smtClean="0"/>
              <a:t>Parts</a:t>
            </a:r>
            <a:r>
              <a:rPr lang="en-US" dirty="0"/>
              <a:t> </a:t>
            </a:r>
            <a:r>
              <a:rPr lang="en-US" dirty="0" smtClean="0"/>
              <a:t>list</a:t>
            </a:r>
          </a:p>
          <a:p>
            <a:r>
              <a:rPr lang="en-US" dirty="0" smtClean="0"/>
              <a:t>Training needs for safe operation</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lstStyle/>
          <a:p>
            <a:r>
              <a:rPr lang="en-US" dirty="0" smtClean="0"/>
              <a:t>What is your tool used for?</a:t>
            </a:r>
          </a:p>
          <a:p>
            <a:r>
              <a:rPr lang="en-US" dirty="0" smtClean="0"/>
              <a:t>What materials does your tool work on?</a:t>
            </a:r>
          </a:p>
          <a:p>
            <a:r>
              <a:rPr lang="en-US" dirty="0" smtClean="0"/>
              <a:t>What are the basic parts of your tool?</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46444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3" name="Content Placeholder 2"/>
          <p:cNvSpPr>
            <a:spLocks noGrp="1"/>
          </p:cNvSpPr>
          <p:nvPr>
            <p:ph sz="half" idx="1"/>
          </p:nvPr>
        </p:nvSpPr>
        <p:spPr/>
        <p:txBody>
          <a:bodyPr/>
          <a:lstStyle/>
          <a:p>
            <a:r>
              <a:rPr lang="en-US" sz="3200" dirty="0" smtClean="0"/>
              <a:t>What are some common uses for this tool?</a:t>
            </a:r>
          </a:p>
          <a:p>
            <a:pPr lvl="1"/>
            <a:r>
              <a:rPr lang="en-US" sz="2800" dirty="0" smtClean="0"/>
              <a:t>Example – Drill can cut holes and drive in screws depending upon the type of bit.</a:t>
            </a:r>
            <a:endParaRPr lang="en-US" sz="2800" dirty="0"/>
          </a:p>
        </p:txBody>
      </p:sp>
      <p:sp>
        <p:nvSpPr>
          <p:cNvPr id="4" name="Content Placeholder 3"/>
          <p:cNvSpPr>
            <a:spLocks noGrp="1"/>
          </p:cNvSpPr>
          <p:nvPr>
            <p:ph sz="half" idx="2"/>
          </p:nvPr>
        </p:nvSpPr>
        <p:spPr/>
        <p:txBody>
          <a:bodyPr/>
          <a:lstStyle/>
          <a:p>
            <a:r>
              <a:rPr lang="en-US" sz="3200" dirty="0" smtClean="0"/>
              <a:t>What materials is it used on?</a:t>
            </a:r>
          </a:p>
          <a:p>
            <a:pPr lvl="1"/>
            <a:r>
              <a:rPr lang="en-US" sz="2800" dirty="0" smtClean="0"/>
              <a:t>Wood</a:t>
            </a:r>
          </a:p>
          <a:p>
            <a:pPr lvl="1"/>
            <a:r>
              <a:rPr lang="en-US" sz="2800" dirty="0" smtClean="0"/>
              <a:t>Steel</a:t>
            </a:r>
          </a:p>
          <a:p>
            <a:pPr lvl="1"/>
            <a:r>
              <a:rPr lang="en-US" sz="2800" dirty="0" smtClean="0"/>
              <a:t>Plastics</a:t>
            </a:r>
          </a:p>
          <a:p>
            <a:pPr lvl="1"/>
            <a:r>
              <a:rPr lang="en-US" sz="2800" dirty="0" smtClean="0"/>
              <a:t>Screws</a:t>
            </a:r>
          </a:p>
          <a:p>
            <a:pPr lvl="1"/>
            <a:r>
              <a:rPr lang="en-US" sz="2800" dirty="0" smtClean="0"/>
              <a:t>Nails</a:t>
            </a:r>
          </a:p>
          <a:p>
            <a:pPr lvl="1"/>
            <a:r>
              <a:rPr lang="en-US" sz="2800" dirty="0" smtClean="0"/>
              <a:t>Bolts</a:t>
            </a:r>
            <a:endParaRPr lang="en-US" sz="2800" dirty="0"/>
          </a:p>
        </p:txBody>
      </p:sp>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2603648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 Operation</a:t>
            </a:r>
            <a:endParaRPr lang="en-US" dirty="0"/>
          </a:p>
        </p:txBody>
      </p:sp>
      <p:sp>
        <p:nvSpPr>
          <p:cNvPr id="3" name="Content Placeholder 2"/>
          <p:cNvSpPr>
            <a:spLocks noGrp="1"/>
          </p:cNvSpPr>
          <p:nvPr>
            <p:ph sz="half" idx="1"/>
          </p:nvPr>
        </p:nvSpPr>
        <p:spPr>
          <a:xfrm>
            <a:off x="444500" y="2051049"/>
            <a:ext cx="5257800" cy="4525963"/>
          </a:xfrm>
        </p:spPr>
        <p:txBody>
          <a:bodyPr>
            <a:noAutofit/>
          </a:bodyPr>
          <a:lstStyle/>
          <a:p>
            <a:r>
              <a:rPr lang="en-US" sz="3200" dirty="0" smtClean="0"/>
              <a:t>What should be inspected before operating the tool?</a:t>
            </a:r>
          </a:p>
          <a:p>
            <a:r>
              <a:rPr lang="en-US" sz="3200" dirty="0" smtClean="0"/>
              <a:t>How is it safely operated?</a:t>
            </a:r>
          </a:p>
          <a:p>
            <a:r>
              <a:rPr lang="en-US" sz="3200" dirty="0" smtClean="0"/>
              <a:t>What types of PPE are needed?</a:t>
            </a:r>
          </a:p>
          <a:p>
            <a:r>
              <a:rPr lang="en-US" sz="3200" dirty="0" smtClean="0"/>
              <a:t>What safety precautions should be considered?</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960531" y="3185077"/>
            <a:ext cx="3183469" cy="1813408"/>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153845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Components and Materials</a:t>
            </a:r>
            <a:endParaRPr lang="en-US" dirty="0"/>
          </a:p>
        </p:txBody>
      </p:sp>
      <p:sp>
        <p:nvSpPr>
          <p:cNvPr id="3" name="Content Placeholder 2"/>
          <p:cNvSpPr>
            <a:spLocks noGrp="1"/>
          </p:cNvSpPr>
          <p:nvPr>
            <p:ph sz="half" idx="1"/>
          </p:nvPr>
        </p:nvSpPr>
        <p:spPr>
          <a:xfrm>
            <a:off x="457200" y="2182812"/>
            <a:ext cx="4648200" cy="4525963"/>
          </a:xfrm>
        </p:spPr>
        <p:txBody>
          <a:bodyPr>
            <a:normAutofit/>
          </a:bodyPr>
          <a:lstStyle/>
          <a:p>
            <a:r>
              <a:rPr lang="en-US" sz="3200" dirty="0" smtClean="0"/>
              <a:t>What are the major parts of the tool?</a:t>
            </a:r>
          </a:p>
          <a:p>
            <a:r>
              <a:rPr lang="en-US" sz="3200" dirty="0" smtClean="0"/>
              <a:t>What are the functions of those parts?</a:t>
            </a:r>
          </a:p>
          <a:p>
            <a:r>
              <a:rPr lang="en-US" sz="3200" dirty="0" smtClean="0"/>
              <a:t>What are the parts made of?</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524500" y="2799784"/>
            <a:ext cx="2286000" cy="2477632"/>
          </a:xfrm>
        </p:spPr>
      </p:pic>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3797836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Requirements</a:t>
            </a:r>
            <a:endParaRPr lang="en-US" dirty="0"/>
          </a:p>
        </p:txBody>
      </p:sp>
      <p:sp>
        <p:nvSpPr>
          <p:cNvPr id="3" name="Content Placeholder 2"/>
          <p:cNvSpPr>
            <a:spLocks noGrp="1"/>
          </p:cNvSpPr>
          <p:nvPr>
            <p:ph sz="half" idx="1"/>
          </p:nvPr>
        </p:nvSpPr>
        <p:spPr/>
        <p:txBody>
          <a:bodyPr/>
          <a:lstStyle/>
          <a:p>
            <a:r>
              <a:rPr lang="en-US" sz="3200" dirty="0" smtClean="0"/>
              <a:t>What type of energy does your tool use?</a:t>
            </a:r>
          </a:p>
          <a:p>
            <a:pPr lvl="1"/>
            <a:r>
              <a:rPr lang="en-US" sz="2800" dirty="0" smtClean="0"/>
              <a:t>Electrical</a:t>
            </a:r>
          </a:p>
          <a:p>
            <a:pPr lvl="1"/>
            <a:r>
              <a:rPr lang="en-US" sz="2800" dirty="0" smtClean="0"/>
              <a:t>Thermal</a:t>
            </a:r>
          </a:p>
          <a:p>
            <a:pPr lvl="1"/>
            <a:r>
              <a:rPr lang="en-US" sz="2800" dirty="0" smtClean="0"/>
              <a:t>Mechanical</a:t>
            </a:r>
          </a:p>
          <a:p>
            <a:pPr lvl="1"/>
            <a:r>
              <a:rPr lang="en-US" sz="2800" dirty="0" smtClean="0"/>
              <a:t>Chemical</a:t>
            </a:r>
            <a:endParaRPr lang="en-US" sz="28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79033" y="3049676"/>
            <a:ext cx="1976933" cy="1977847"/>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2802494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Output</a:t>
            </a:r>
            <a:endParaRPr lang="en-US" dirty="0"/>
          </a:p>
        </p:txBody>
      </p:sp>
      <p:sp>
        <p:nvSpPr>
          <p:cNvPr id="3" name="Content Placeholder 2"/>
          <p:cNvSpPr>
            <a:spLocks noGrp="1"/>
          </p:cNvSpPr>
          <p:nvPr>
            <p:ph sz="half" idx="1"/>
          </p:nvPr>
        </p:nvSpPr>
        <p:spPr>
          <a:xfrm>
            <a:off x="228600" y="1828800"/>
            <a:ext cx="4419600" cy="4892675"/>
          </a:xfrm>
        </p:spPr>
        <p:txBody>
          <a:bodyPr>
            <a:normAutofit fontScale="92500"/>
          </a:bodyPr>
          <a:lstStyle/>
          <a:p>
            <a:r>
              <a:rPr lang="en-US" sz="3200" dirty="0" smtClean="0"/>
              <a:t>What type of energy does your tool produce?</a:t>
            </a:r>
          </a:p>
          <a:p>
            <a:pPr lvl="1"/>
            <a:r>
              <a:rPr lang="en-US" sz="2800" dirty="0" smtClean="0"/>
              <a:t>Thermal energy</a:t>
            </a:r>
          </a:p>
          <a:p>
            <a:pPr lvl="2"/>
            <a:r>
              <a:rPr lang="en-US" sz="2400" dirty="0" smtClean="0"/>
              <a:t>Lost energy</a:t>
            </a:r>
          </a:p>
          <a:p>
            <a:pPr lvl="2"/>
            <a:r>
              <a:rPr lang="en-US" sz="2400" dirty="0" smtClean="0"/>
              <a:t>Where is it lost?</a:t>
            </a:r>
          </a:p>
          <a:p>
            <a:pPr lvl="1"/>
            <a:r>
              <a:rPr lang="en-US" sz="2800" dirty="0" smtClean="0"/>
              <a:t>Mechanical energy</a:t>
            </a:r>
          </a:p>
          <a:p>
            <a:pPr lvl="2"/>
            <a:r>
              <a:rPr lang="en-US" sz="2400" dirty="0" smtClean="0"/>
              <a:t>What type of mechanical movement?</a:t>
            </a:r>
          </a:p>
          <a:p>
            <a:pPr lvl="2"/>
            <a:r>
              <a:rPr lang="en-US" sz="2400" dirty="0" smtClean="0"/>
              <a:t>Linear</a:t>
            </a:r>
          </a:p>
          <a:p>
            <a:pPr lvl="2"/>
            <a:r>
              <a:rPr lang="en-US" sz="2400" dirty="0" smtClean="0"/>
              <a:t>Rotational</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689221"/>
            <a:ext cx="4038600" cy="2698757"/>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903734918"/>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TotalTime>
  <Words>863</Words>
  <Application>Microsoft Office PowerPoint</Application>
  <PresentationFormat>On-screen Show (4:3)</PresentationFormat>
  <Paragraphs>138</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Technical Manual</vt:lpstr>
      <vt:lpstr>Technical Manual</vt:lpstr>
      <vt:lpstr>Purpose</vt:lpstr>
      <vt:lpstr>Uses</vt:lpstr>
      <vt:lpstr>Safe Operation</vt:lpstr>
      <vt:lpstr>Tool Components and Materials</vt:lpstr>
      <vt:lpstr>Energy Requirements</vt:lpstr>
      <vt:lpstr>Energy Output</vt:lpstr>
      <vt:lpstr>Simple Machines</vt:lpstr>
      <vt:lpstr>Maintenance Plan</vt:lpstr>
      <vt:lpstr>Troubleshooting</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Manual</dc:title>
  <dc:subject>APT - Lesson 1.2 Mechanical Basics</dc:subject>
  <dc:creator>Carl Aakre</dc:creator>
  <cp:lastModifiedBy>Carl Aakre</cp:lastModifiedBy>
  <cp:revision>23</cp:revision>
  <dcterms:created xsi:type="dcterms:W3CDTF">2014-05-08T17:10:35Z</dcterms:created>
  <dcterms:modified xsi:type="dcterms:W3CDTF">2016-01-08T15:48:35Z</dcterms:modified>
</cp:coreProperties>
</file>