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80" r:id="rId5"/>
    <p:sldId id="281" r:id="rId6"/>
    <p:sldId id="279" r:id="rId7"/>
    <p:sldId id="272" r:id="rId8"/>
    <p:sldId id="273" r:id="rId9"/>
    <p:sldId id="277" r:id="rId10"/>
    <p:sldId id="276" r:id="rId11"/>
    <p:sldId id="278" r:id="rId12"/>
    <p:sldId id="282"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8" clrIdx="0">
    <p:extLst>
      <p:ext uri="{19B8F6BF-5375-455C-9EA6-DF929625EA0E}">
        <p15:presenceInfo xmlns:p15="http://schemas.microsoft.com/office/powerpoint/2012/main" userId="e1c724a07b98bdc4" providerId="Windows Live"/>
      </p:ext>
    </p:extLst>
  </p:cmAuthor>
  <p:cmAuthor id="2" name="Carl Aakre" initials="CA" lastIdx="4" clrIdx="1">
    <p:extLst>
      <p:ext uri="{19B8F6BF-5375-455C-9EA6-DF929625EA0E}">
        <p15:presenceInfo xmlns:p15="http://schemas.microsoft.com/office/powerpoint/2012/main" userId="67e94fb1470a5e7e" providerId="Windows Live"/>
      </p:ext>
    </p:extLst>
  </p:cmAuthor>
  <p:cmAuthor id="3" name="Marlene Jansen" initials="MJJ" lastIdx="3" clrIdx="2">
    <p:extLst>
      <p:ext uri="{19B8F6BF-5375-455C-9EA6-DF929625EA0E}">
        <p15:presenceInfo xmlns:p15="http://schemas.microsoft.com/office/powerpoint/2012/main" userId="Marlene Jan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65" autoAdjust="0"/>
  </p:normalViewPr>
  <p:slideViewPr>
    <p:cSldViewPr>
      <p:cViewPr varScale="1">
        <p:scale>
          <a:sx n="58" d="100"/>
          <a:sy n="58" d="100"/>
        </p:scale>
        <p:origin x="10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6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Simple Machines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6 – Lesson 6.1 Machine Design</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Simple Machines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6– Lesson 6.1 Machine Design</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Simple Machines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6 – Lesson 6.1 Machine Design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learned in </a:t>
            </a:r>
            <a:r>
              <a:rPr lang="en-US" i="1" dirty="0" smtClean="0"/>
              <a:t>Lesson 4.3</a:t>
            </a:r>
            <a:r>
              <a:rPr lang="en-US" i="1" baseline="0" dirty="0" smtClean="0"/>
              <a:t> Fasten and Fuse</a:t>
            </a:r>
            <a:r>
              <a:rPr lang="en-US" baseline="0" dirty="0" smtClean="0"/>
              <a:t>, that screws are an example of an inclined plane combined with a wedge and a wheel and axle. The screw bites into the material pulling itself in as it is turned. The screw can hold two or pieces of material together.</a:t>
            </a:r>
            <a:endParaRPr lang="en-US" b="1" dirty="0">
              <a:solidFill>
                <a:srgbClr val="FF0000"/>
              </a:solidFill>
            </a:endParaRPr>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1930817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Pulleys are</a:t>
            </a:r>
            <a:r>
              <a:rPr lang="en-US" baseline="0" dirty="0" smtClean="0"/>
              <a:t> a wheel and axle used to change the direction of an applied force. A system of pulleys can reduce the input force needed to lift an object.</a:t>
            </a:r>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287877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A gear consists of a wheel and axle with wedge shaped teeth called cogs. The cogs of a gear interlock with cogs of another gear. Because they are interlocked, if one gear moves the other will move as well. Gears of different sizes can control the speed,</a:t>
            </a:r>
            <a:r>
              <a:rPr lang="en-US" sz="1200" kern="1200" baseline="0" dirty="0" smtClean="0">
                <a:solidFill>
                  <a:schemeClr val="tx1"/>
                </a:solidFill>
                <a:effectLst/>
                <a:latin typeface="Arial" pitchFamily="34" charset="0"/>
                <a:ea typeface="+mn-ea"/>
                <a:cs typeface="Arial" pitchFamily="34" charset="0"/>
              </a:rPr>
              <a:t> direction, </a:t>
            </a:r>
            <a:r>
              <a:rPr lang="en-US" sz="1200" kern="1200" dirty="0" smtClean="0">
                <a:solidFill>
                  <a:schemeClr val="tx1"/>
                </a:solidFill>
                <a:effectLst/>
                <a:latin typeface="Arial" pitchFamily="34" charset="0"/>
                <a:ea typeface="+mn-ea"/>
                <a:cs typeface="Arial" pitchFamily="34" charset="0"/>
              </a:rPr>
              <a:t>and amount of torque in a machine. </a:t>
            </a:r>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6–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72435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Simple Machines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Simple Machines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Simple machines</a:t>
            </a:r>
            <a:r>
              <a:rPr lang="en-US" baseline="0" dirty="0" smtClean="0"/>
              <a:t> change or multiply a force.</a:t>
            </a:r>
            <a:endParaRPr lang="en-US" dirty="0"/>
          </a:p>
        </p:txBody>
      </p:sp>
      <p:sp>
        <p:nvSpPr>
          <p:cNvPr id="4" name="Header Placeholder 3"/>
          <p:cNvSpPr>
            <a:spLocks noGrp="1"/>
          </p:cNvSpPr>
          <p:nvPr>
            <p:ph type="hdr" sz="quarter" idx="10"/>
          </p:nvPr>
        </p:nvSpPr>
        <p:spPr/>
        <p:txBody>
          <a:bodyPr/>
          <a:lstStyle/>
          <a:p>
            <a:r>
              <a:rPr lang="en-US" dirty="0"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Simple machines perform</a:t>
            </a:r>
            <a:r>
              <a:rPr lang="en-US" baseline="0" dirty="0" smtClean="0"/>
              <a:t> work. The work put into a machine is equal to work output of machine. Because work is equal to force times distance, the force times the distance of the input side of a machine is equal to force times distance of the output side of the machine.</a:t>
            </a:r>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824191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Friction reduces the amount</a:t>
            </a:r>
            <a:r>
              <a:rPr lang="en-US" baseline="0" dirty="0" smtClean="0"/>
              <a:t> work output, resulting in energy lost in the from of heat. Because of friction, machines are not 100% efficient</a:t>
            </a:r>
            <a:r>
              <a:rPr lang="en-US" baseline="0" dirty="0" smtClean="0"/>
              <a:t>. T</a:t>
            </a:r>
            <a:r>
              <a:rPr lang="en-US" dirty="0" smtClean="0"/>
              <a:t>here will be more work put into a machine than what is produced by the machine. </a:t>
            </a:r>
          </a:p>
          <a:p>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330387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work</a:t>
            </a:r>
            <a:r>
              <a:rPr lang="en-US" baseline="0" dirty="0" smtClean="0"/>
              <a:t> has been created with the lever. The input force times the distance the input force is to the fulcrum will be equal to the output force times the distance the load is from the fulcrum. The input force is less than the output force because of the distance it is from the fulcrum. Each side of this lever has a total of 10 joules of work. 2N x 5cm = 5N x 2cm.</a:t>
            </a:r>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640404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inclined plane can be used to lift an object. Even thought the force needed to move the object decrease, the distance increases. Therefore the work to move the object would be the same as lifting it if there is no friction.</a:t>
            </a:r>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488921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Wedges</a:t>
            </a:r>
            <a:r>
              <a:rPr lang="en-US" baseline="0" dirty="0" smtClean="0"/>
              <a:t> are used to cut and separate material.</a:t>
            </a:r>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805717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Simple Machines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6 – Lesson 6.1 Machine Design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4539331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Screw</a:t>
            </a:r>
            <a:endParaRPr lang="en-US" dirty="0"/>
          </a:p>
        </p:txBody>
      </p:sp>
      <p:sp>
        <p:nvSpPr>
          <p:cNvPr id="3" name="Content Placeholder 2"/>
          <p:cNvSpPr>
            <a:spLocks noGrp="1"/>
          </p:cNvSpPr>
          <p:nvPr>
            <p:ph sz="half" idx="1"/>
          </p:nvPr>
        </p:nvSpPr>
        <p:spPr>
          <a:xfrm>
            <a:off x="457200" y="1828800"/>
            <a:ext cx="4572000" cy="4525963"/>
          </a:xfrm>
        </p:spPr>
        <p:txBody>
          <a:bodyPr>
            <a:noAutofit/>
          </a:bodyPr>
          <a:lstStyle/>
          <a:p>
            <a:r>
              <a:rPr lang="en-US" sz="3200" dirty="0" smtClean="0"/>
              <a:t>A combination of a inclined plane, wedge, and wheel and axle.</a:t>
            </a:r>
          </a:p>
          <a:p>
            <a:r>
              <a:rPr lang="en-US" sz="3200" dirty="0" smtClean="0"/>
              <a:t>An inclined plane is wrapped around a cylinder.</a:t>
            </a:r>
          </a:p>
          <a:p>
            <a:r>
              <a:rPr lang="en-US" sz="3200" dirty="0" smtClean="0"/>
              <a:t>Converts rotary motion into a linear motion.</a:t>
            </a:r>
          </a:p>
          <a:p>
            <a:endParaRPr lang="en-US" sz="3200" dirty="0" smtClean="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62500" y="2133600"/>
            <a:ext cx="3810000" cy="3810000"/>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1762649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Pulley</a:t>
            </a:r>
            <a:endParaRPr lang="en-US" dirty="0"/>
          </a:p>
        </p:txBody>
      </p:sp>
      <p:sp>
        <p:nvSpPr>
          <p:cNvPr id="3" name="Content Placeholder 2"/>
          <p:cNvSpPr>
            <a:spLocks noGrp="1"/>
          </p:cNvSpPr>
          <p:nvPr>
            <p:ph sz="half" idx="1"/>
          </p:nvPr>
        </p:nvSpPr>
        <p:spPr/>
        <p:txBody>
          <a:bodyPr>
            <a:normAutofit/>
          </a:bodyPr>
          <a:lstStyle/>
          <a:p>
            <a:r>
              <a:rPr lang="en-US" sz="3200" dirty="0" smtClean="0"/>
              <a:t>Wheel and axle</a:t>
            </a:r>
          </a:p>
          <a:p>
            <a:r>
              <a:rPr lang="en-US" sz="3200" dirty="0" smtClean="0"/>
              <a:t>Changes direction of a force</a:t>
            </a:r>
          </a:p>
          <a:p>
            <a:r>
              <a:rPr lang="en-US" sz="3200" dirty="0" smtClean="0"/>
              <a:t>Reduces output force required to do work</a:t>
            </a: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909762"/>
            <a:ext cx="3581400" cy="4257675"/>
          </a:xfrm>
        </p:spPr>
      </p:pic>
    </p:spTree>
    <p:extLst>
      <p:ext uri="{BB962C8B-B14F-4D97-AF65-F5344CB8AC3E}">
        <p14:creationId xmlns:p14="http://schemas.microsoft.com/office/powerpoint/2010/main" val="2698142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Gears</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Wheel and axle with wedge shaped teeth called cogs.</a:t>
            </a:r>
          </a:p>
          <a:p>
            <a:r>
              <a:rPr lang="en-US" dirty="0" smtClean="0"/>
              <a:t>Teeth mesh together with one gear controlling the other.</a:t>
            </a:r>
          </a:p>
          <a:p>
            <a:r>
              <a:rPr lang="en-US" dirty="0" smtClean="0"/>
              <a:t>Multiple gears can be connected to adjust speed, direction, and torque.</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pic>
        <p:nvPicPr>
          <p:cNvPr id="1026" name="Picture 2" descr="http://www.ams.org/featurecolumn/images/december2008/gears.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004" y="2514600"/>
            <a:ext cx="4246145"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725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Buriak</a:t>
            </a:r>
            <a:r>
              <a:rPr lang="en-US" dirty="0"/>
              <a:t>, P., &amp; Osborne, E. </a:t>
            </a:r>
            <a:r>
              <a:rPr lang="en-US" dirty="0" smtClean="0"/>
              <a:t>(1996). </a:t>
            </a:r>
            <a:r>
              <a:rPr lang="en-US" dirty="0"/>
              <a:t>Power Systems. In J. Lee (Ed.), </a:t>
            </a:r>
            <a:r>
              <a:rPr lang="en-US" i="1" dirty="0"/>
              <a:t>Physical </a:t>
            </a:r>
            <a:r>
              <a:rPr lang="en-US" i="1" dirty="0" smtClean="0"/>
              <a:t>science </a:t>
            </a:r>
            <a:r>
              <a:rPr lang="en-US" i="1" dirty="0"/>
              <a:t>a</a:t>
            </a:r>
            <a:r>
              <a:rPr lang="en-US" i="1" dirty="0" smtClean="0"/>
              <a:t>pplications </a:t>
            </a:r>
            <a:r>
              <a:rPr lang="en-US" i="1" dirty="0"/>
              <a:t>in </a:t>
            </a:r>
            <a:r>
              <a:rPr lang="en-US" i="1" dirty="0" smtClean="0"/>
              <a:t>agriculture</a:t>
            </a:r>
            <a:r>
              <a:rPr lang="en-US" dirty="0"/>
              <a:t>. Danville, IL: </a:t>
            </a:r>
            <a:r>
              <a:rPr lang="en-US" dirty="0" smtClean="0"/>
              <a:t>Interstate.</a:t>
            </a:r>
          </a:p>
          <a:p>
            <a:r>
              <a:rPr lang="en-US" dirty="0" smtClean="0"/>
              <a:t>Hewitt</a:t>
            </a:r>
            <a:r>
              <a:rPr lang="en-US" dirty="0"/>
              <a:t>, P., </a:t>
            </a:r>
            <a:r>
              <a:rPr lang="en-US" dirty="0" err="1"/>
              <a:t>Suchocki</a:t>
            </a:r>
            <a:r>
              <a:rPr lang="en-US" dirty="0"/>
              <a:t>, J., &amp; Hewitt, L. (2010). </a:t>
            </a:r>
            <a:r>
              <a:rPr lang="en-US" i="1" dirty="0"/>
              <a:t>Conceptual physical science explorations</a:t>
            </a:r>
            <a:r>
              <a:rPr lang="en-US" dirty="0"/>
              <a:t> </a:t>
            </a:r>
            <a:r>
              <a:rPr lang="en-US" dirty="0" smtClean="0"/>
              <a:t>(2nd ed</a:t>
            </a:r>
            <a:r>
              <a:rPr lang="en-US" dirty="0"/>
              <a:t>.). Glenview, IL: Pearson</a:t>
            </a:r>
            <a:r>
              <a:rPr lang="en-US" dirty="0" smtClean="0"/>
              <a:t>.</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Simple Machines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a:t>
            </a:r>
            <a:r>
              <a:rPr lang="en-US" sz="3200" kern="0" noProof="0" dirty="0" smtClean="0">
                <a:solidFill>
                  <a:sysClr val="windowText" lastClr="000000"/>
                </a:solidFill>
                <a:latin typeface="Arial" pitchFamily="34" charset="0"/>
                <a:cs typeface="Arial" pitchFamily="34" charset="0"/>
              </a:rPr>
              <a:t>6</a:t>
            </a:r>
            <a:r>
              <a:rPr lang="en-US" sz="3200" kern="0" dirty="0" smtClean="0">
                <a:solidFill>
                  <a:sysClr val="windowText" lastClr="000000"/>
                </a:solidFill>
                <a:latin typeface="Arial" pitchFamily="34" charset="0"/>
                <a:cs typeface="Arial" pitchFamily="34" charset="0"/>
              </a:rPr>
              <a:t>.1 Machine Design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Simple Machine?</a:t>
            </a:r>
            <a:endParaRPr lang="en-US" dirty="0"/>
          </a:p>
        </p:txBody>
      </p:sp>
      <p:sp>
        <p:nvSpPr>
          <p:cNvPr id="3" name="Content Placeholder 2"/>
          <p:cNvSpPr>
            <a:spLocks noGrp="1"/>
          </p:cNvSpPr>
          <p:nvPr>
            <p:ph idx="1"/>
          </p:nvPr>
        </p:nvSpPr>
        <p:spPr/>
        <p:txBody>
          <a:bodyPr/>
          <a:lstStyle/>
          <a:p>
            <a:r>
              <a:rPr lang="en-US" dirty="0" smtClean="0"/>
              <a:t>A device for altering the magnitude or direction of force.</a:t>
            </a:r>
          </a:p>
          <a:p>
            <a:r>
              <a:rPr lang="en-US" dirty="0" smtClean="0"/>
              <a:t>Transfers mechanical energy throughout a machine to do work.</a:t>
            </a:r>
          </a:p>
          <a:p>
            <a:r>
              <a:rPr lang="en-US" dirty="0" smtClean="0"/>
              <a:t>No machine can create energy.</a:t>
            </a:r>
          </a:p>
          <a:p>
            <a:r>
              <a:rPr lang="en-US" dirty="0" smtClean="0"/>
              <a:t>Machines only transfer the energy or transform the energy.</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a:t>
            </a:r>
            <a:endParaRPr lang="en-US" dirty="0"/>
          </a:p>
        </p:txBody>
      </p:sp>
      <p:sp>
        <p:nvSpPr>
          <p:cNvPr id="3" name="Content Placeholder 2"/>
          <p:cNvSpPr>
            <a:spLocks noGrp="1"/>
          </p:cNvSpPr>
          <p:nvPr>
            <p:ph sz="half" idx="1"/>
          </p:nvPr>
        </p:nvSpPr>
        <p:spPr>
          <a:xfrm>
            <a:off x="457200" y="1828801"/>
            <a:ext cx="7696200" cy="2514600"/>
          </a:xfrm>
        </p:spPr>
        <p:txBody>
          <a:bodyPr/>
          <a:lstStyle/>
          <a:p>
            <a:r>
              <a:rPr lang="en-US" sz="3600" dirty="0" smtClean="0"/>
              <a:t>Simple machines perform work measured in joules.</a:t>
            </a:r>
          </a:p>
          <a:p>
            <a:r>
              <a:rPr lang="en-US" sz="3600" dirty="0" smtClean="0"/>
              <a:t>Work input = </a:t>
            </a:r>
            <a:r>
              <a:rPr lang="en-US" sz="3600" dirty="0"/>
              <a:t>w</a:t>
            </a:r>
            <a:r>
              <a:rPr lang="en-US" sz="3600" dirty="0" smtClean="0"/>
              <a:t>ork </a:t>
            </a:r>
            <a:r>
              <a:rPr lang="en-US" sz="3600" dirty="0"/>
              <a:t>o</a:t>
            </a:r>
            <a:r>
              <a:rPr lang="en-US" sz="3600" dirty="0" smtClean="0"/>
              <a:t>utput</a:t>
            </a:r>
          </a:p>
          <a:p>
            <a:r>
              <a:rPr lang="en-US" sz="3600" dirty="0" smtClean="0"/>
              <a:t>Work = force x distance</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
        <p:nvSpPr>
          <p:cNvPr id="4" name="Rectangle 3"/>
          <p:cNvSpPr/>
          <p:nvPr/>
        </p:nvSpPr>
        <p:spPr>
          <a:xfrm>
            <a:off x="762000" y="4826002"/>
            <a:ext cx="7620000" cy="523220"/>
          </a:xfrm>
          <a:prstGeom prst="rect">
            <a:avLst/>
          </a:prstGeom>
        </p:spPr>
        <p:txBody>
          <a:bodyPr wrap="square">
            <a:spAutoFit/>
          </a:bodyPr>
          <a:lstStyle/>
          <a:p>
            <a:r>
              <a:rPr lang="en-US" sz="2800" dirty="0" smtClean="0"/>
              <a:t>Input (force </a:t>
            </a:r>
            <a:r>
              <a:rPr lang="en-US" sz="2800" dirty="0"/>
              <a:t>x </a:t>
            </a:r>
            <a:r>
              <a:rPr lang="en-US" sz="2800" dirty="0" smtClean="0"/>
              <a:t>distance) </a:t>
            </a:r>
            <a:r>
              <a:rPr lang="en-US" sz="2800" dirty="0"/>
              <a:t>= </a:t>
            </a:r>
            <a:r>
              <a:rPr lang="en-US" sz="2800" dirty="0" smtClean="0"/>
              <a:t>Output (force </a:t>
            </a:r>
            <a:r>
              <a:rPr lang="en-US" sz="2800" dirty="0"/>
              <a:t>x </a:t>
            </a:r>
            <a:r>
              <a:rPr lang="en-US" sz="2800" dirty="0" smtClean="0"/>
              <a:t>distance)</a:t>
            </a:r>
            <a:endParaRPr lang="en-US" sz="2800" dirty="0"/>
          </a:p>
        </p:txBody>
      </p:sp>
    </p:spTree>
    <p:extLst>
      <p:ext uri="{BB962C8B-B14F-4D97-AF65-F5344CB8AC3E}">
        <p14:creationId xmlns:p14="http://schemas.microsoft.com/office/powerpoint/2010/main" val="1895936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Friction</a:t>
            </a:r>
            <a:endParaRPr lang="en-US" dirty="0"/>
          </a:p>
        </p:txBody>
      </p:sp>
      <p:sp>
        <p:nvSpPr>
          <p:cNvPr id="3" name="Content Placeholder 2"/>
          <p:cNvSpPr>
            <a:spLocks noGrp="1"/>
          </p:cNvSpPr>
          <p:nvPr>
            <p:ph sz="half" idx="1"/>
          </p:nvPr>
        </p:nvSpPr>
        <p:spPr/>
        <p:txBody>
          <a:bodyPr>
            <a:normAutofit/>
          </a:bodyPr>
          <a:lstStyle/>
          <a:p>
            <a:r>
              <a:rPr lang="en-US" dirty="0" smtClean="0"/>
              <a:t>Work in a machine is </a:t>
            </a:r>
            <a:r>
              <a:rPr lang="en-US" dirty="0" smtClean="0"/>
              <a:t>equal </a:t>
            </a:r>
            <a:r>
              <a:rPr lang="en-US" dirty="0" smtClean="0"/>
              <a:t>if there is no friction.</a:t>
            </a:r>
          </a:p>
          <a:p>
            <a:r>
              <a:rPr lang="en-US" dirty="0" smtClean="0"/>
              <a:t>No machine is 100% efficient.</a:t>
            </a:r>
          </a:p>
          <a:p>
            <a:r>
              <a:rPr lang="en-US" dirty="0" smtClean="0"/>
              <a:t>Work input is always equal to or greater than work output.</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3230880"/>
            <a:ext cx="4038600" cy="1615440"/>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1560070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a:t>
            </a:r>
            <a:endParaRPr lang="en-US" dirty="0"/>
          </a:p>
        </p:txBody>
      </p:sp>
      <p:sp>
        <p:nvSpPr>
          <p:cNvPr id="3" name="Content Placeholder 2"/>
          <p:cNvSpPr>
            <a:spLocks noGrp="1"/>
          </p:cNvSpPr>
          <p:nvPr>
            <p:ph sz="half" idx="1"/>
          </p:nvPr>
        </p:nvSpPr>
        <p:spPr>
          <a:xfrm>
            <a:off x="457199" y="1762298"/>
            <a:ext cx="8359193" cy="2148225"/>
          </a:xfrm>
        </p:spPr>
        <p:txBody>
          <a:bodyPr>
            <a:normAutofit/>
          </a:bodyPr>
          <a:lstStyle/>
          <a:p>
            <a:r>
              <a:rPr lang="en-US" sz="2400" dirty="0" smtClean="0"/>
              <a:t>A rigid bar </a:t>
            </a:r>
            <a:r>
              <a:rPr lang="en-US" sz="2400" dirty="0" smtClean="0"/>
              <a:t>pivots </a:t>
            </a:r>
            <a:r>
              <a:rPr lang="en-US" sz="2400" dirty="0" smtClean="0"/>
              <a:t>on a </a:t>
            </a:r>
            <a:r>
              <a:rPr lang="en-US" sz="2400" dirty="0" smtClean="0"/>
              <a:t>fulcrum. </a:t>
            </a:r>
          </a:p>
          <a:p>
            <a:r>
              <a:rPr lang="en-US" sz="2400" dirty="0" smtClean="0"/>
              <a:t>Output force is </a:t>
            </a:r>
            <a:r>
              <a:rPr lang="en-US" sz="2400" dirty="0" smtClean="0"/>
              <a:t>greater than </a:t>
            </a:r>
            <a:r>
              <a:rPr lang="en-US" sz="2400" dirty="0" smtClean="0"/>
              <a:t>input force in </a:t>
            </a:r>
            <a:r>
              <a:rPr lang="en-US" sz="2400" dirty="0" smtClean="0"/>
              <a:t>the lever below.</a:t>
            </a:r>
          </a:p>
          <a:p>
            <a:r>
              <a:rPr lang="en-US" sz="2400" dirty="0" smtClean="0"/>
              <a:t>If </a:t>
            </a:r>
            <a:r>
              <a:rPr lang="en-US" sz="2400" dirty="0" smtClean="0"/>
              <a:t>input </a:t>
            </a:r>
            <a:r>
              <a:rPr lang="en-US" sz="2400" dirty="0" smtClean="0"/>
              <a:t>force is 2N and 5cm from the fulcrum and the output force is 5N and 2cm from the fulcrum, </a:t>
            </a:r>
            <a:r>
              <a:rPr lang="en-US" sz="2400" dirty="0" smtClean="0"/>
              <a:t>work </a:t>
            </a:r>
            <a:r>
              <a:rPr lang="en-US" sz="2400" dirty="0" smtClean="0"/>
              <a:t>is equal.</a:t>
            </a:r>
            <a:endParaRPr lang="en-US" sz="2400"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
        <p:nvSpPr>
          <p:cNvPr id="12" name="Rectangle 11"/>
          <p:cNvSpPr/>
          <p:nvPr/>
        </p:nvSpPr>
        <p:spPr>
          <a:xfrm>
            <a:off x="6542615" y="4862697"/>
            <a:ext cx="10668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3508320"/>
            <a:ext cx="6102096" cy="2877312"/>
          </a:xfrm>
          <a:prstGeom prst="rect">
            <a:avLst/>
          </a:prstGeom>
        </p:spPr>
      </p:pic>
    </p:spTree>
    <p:extLst>
      <p:ext uri="{BB962C8B-B14F-4D97-AF65-F5344CB8AC3E}">
        <p14:creationId xmlns:p14="http://schemas.microsoft.com/office/powerpoint/2010/main" val="3915506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Inclined Plane</a:t>
            </a:r>
            <a:endParaRPr lang="en-US" dirty="0"/>
          </a:p>
        </p:txBody>
      </p:sp>
      <p:sp>
        <p:nvSpPr>
          <p:cNvPr id="3" name="Content Placeholder 2"/>
          <p:cNvSpPr>
            <a:spLocks noGrp="1"/>
          </p:cNvSpPr>
          <p:nvPr>
            <p:ph sz="half" idx="1"/>
          </p:nvPr>
        </p:nvSpPr>
        <p:spPr>
          <a:xfrm>
            <a:off x="457200" y="1828800"/>
            <a:ext cx="4343400" cy="4525963"/>
          </a:xfrm>
        </p:spPr>
        <p:txBody>
          <a:bodyPr>
            <a:noAutofit/>
          </a:bodyPr>
          <a:lstStyle/>
          <a:p>
            <a:r>
              <a:rPr lang="en-US" sz="3200" dirty="0" smtClean="0"/>
              <a:t>Used to reduce the force required to lift an object.</a:t>
            </a:r>
          </a:p>
          <a:p>
            <a:r>
              <a:rPr lang="en-US" sz="3200" dirty="0" smtClean="0"/>
              <a:t>The object will travel a further distance on an inclined </a:t>
            </a:r>
            <a:r>
              <a:rPr lang="en-US" sz="3200" dirty="0" smtClean="0"/>
              <a:t>plane and require </a:t>
            </a:r>
            <a:r>
              <a:rPr lang="en-US" sz="3200" dirty="0" smtClean="0"/>
              <a:t>less force.</a:t>
            </a: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524125"/>
            <a:ext cx="4038600" cy="3028950"/>
          </a:xfrm>
        </p:spPr>
      </p:pic>
    </p:spTree>
    <p:extLst>
      <p:ext uri="{BB962C8B-B14F-4D97-AF65-F5344CB8AC3E}">
        <p14:creationId xmlns:p14="http://schemas.microsoft.com/office/powerpoint/2010/main" val="2112938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Wedge</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
        <p:nvSpPr>
          <p:cNvPr id="7" name="Content Placeholder 6"/>
          <p:cNvSpPr>
            <a:spLocks noGrp="1"/>
          </p:cNvSpPr>
          <p:nvPr>
            <p:ph sz="half" idx="1"/>
          </p:nvPr>
        </p:nvSpPr>
        <p:spPr/>
        <p:txBody>
          <a:bodyPr/>
          <a:lstStyle/>
          <a:p>
            <a:r>
              <a:rPr lang="en-US" dirty="0" smtClean="0"/>
              <a:t>A combination of two inclined planes that can be used to separate material.</a:t>
            </a:r>
          </a:p>
          <a:p>
            <a:endParaRPr lang="en-US" dirty="0"/>
          </a:p>
        </p:txBody>
      </p:sp>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000998"/>
            <a:ext cx="4038600" cy="4075203"/>
          </a:xfrm>
        </p:spPr>
      </p:pic>
    </p:spTree>
    <p:extLst>
      <p:ext uri="{BB962C8B-B14F-4D97-AF65-F5344CB8AC3E}">
        <p14:creationId xmlns:p14="http://schemas.microsoft.com/office/powerpoint/2010/main" val="114003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Wheel and Axle</a:t>
            </a:r>
            <a:endParaRPr lang="en-US" dirty="0"/>
          </a:p>
        </p:txBody>
      </p:sp>
      <p:sp>
        <p:nvSpPr>
          <p:cNvPr id="3" name="Content Placeholder 2"/>
          <p:cNvSpPr>
            <a:spLocks noGrp="1"/>
          </p:cNvSpPr>
          <p:nvPr>
            <p:ph sz="half" idx="1"/>
          </p:nvPr>
        </p:nvSpPr>
        <p:spPr/>
        <p:txBody>
          <a:bodyPr/>
          <a:lstStyle/>
          <a:p>
            <a:r>
              <a:rPr lang="en-US" dirty="0" smtClean="0"/>
              <a:t>A wheel is a continuous lever that pivots around a fulcrum.</a:t>
            </a:r>
          </a:p>
          <a:p>
            <a:r>
              <a:rPr lang="en-US" dirty="0" smtClean="0"/>
              <a:t>The radius of the wheel is the distance of the lever.</a:t>
            </a:r>
          </a:p>
          <a:p>
            <a:r>
              <a:rPr lang="en-US" dirty="0" smtClean="0"/>
              <a:t>The fulcrum is the center of the axle.</a:t>
            </a:r>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000625" y="2371725"/>
            <a:ext cx="3333750" cy="3333750"/>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2210706725"/>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606</TotalTime>
  <Words>1068</Words>
  <Application>Microsoft Office PowerPoint</Application>
  <PresentationFormat>On-screen Show (4:3)</PresentationFormat>
  <Paragraphs>131</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Simple Machines</vt:lpstr>
      <vt:lpstr>What is a Simple Machine?</vt:lpstr>
      <vt:lpstr>Work</vt:lpstr>
      <vt:lpstr>Friction</vt:lpstr>
      <vt:lpstr>Lever</vt:lpstr>
      <vt:lpstr>Inclined Plane</vt:lpstr>
      <vt:lpstr>Wedge</vt:lpstr>
      <vt:lpstr>Wheel and Axle</vt:lpstr>
      <vt:lpstr>Screw</vt:lpstr>
      <vt:lpstr>Pulley</vt:lpstr>
      <vt:lpstr>Gears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Simple Machines</dc:title>
  <dc:subject>APT - Lesson 6.1 Machine Design</dc:subject>
  <dc:creator>Carl Aakre</dc:creator>
  <cp:lastModifiedBy>Carl Aakre</cp:lastModifiedBy>
  <cp:revision>40</cp:revision>
  <dcterms:created xsi:type="dcterms:W3CDTF">2014-12-08T17:27:42Z</dcterms:created>
  <dcterms:modified xsi:type="dcterms:W3CDTF">2016-01-08T15:31:55Z</dcterms:modified>
</cp:coreProperties>
</file>