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handoutMasterIdLst>
    <p:handoutMasterId r:id="rId14"/>
  </p:handoutMasterIdLst>
  <p:sldIdLst>
    <p:sldId id="256" r:id="rId2"/>
    <p:sldId id="258" r:id="rId3"/>
    <p:sldId id="271" r:id="rId4"/>
    <p:sldId id="276" r:id="rId5"/>
    <p:sldId id="277" r:id="rId6"/>
    <p:sldId id="279" r:id="rId7"/>
    <p:sldId id="274" r:id="rId8"/>
    <p:sldId id="273" r:id="rId9"/>
    <p:sldId id="278" r:id="rId10"/>
    <p:sldId id="280" r:id="rId11"/>
    <p:sldId id="25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9"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6" autoAdjust="0"/>
    <p:restoredTop sz="82765" autoAdjust="0"/>
  </p:normalViewPr>
  <p:slideViewPr>
    <p:cSldViewPr>
      <p:cViewPr varScale="1">
        <p:scale>
          <a:sx n="61" d="100"/>
          <a:sy n="61" d="100"/>
        </p:scale>
        <p:origin x="96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Measurement Tools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2.3 Tools of Measurement</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Measurement Tools</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Lesson 2.3 Tools of Measurement</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Measurement Tools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a:t>
            </a:r>
          </a:p>
          <a:p>
            <a:r>
              <a:rPr lang="en-US" dirty="0" smtClean="0">
                <a:latin typeface="Arial" pitchFamily="34" charset="0"/>
                <a:cs typeface="Arial" pitchFamily="34" charset="0"/>
              </a:rPr>
              <a:t>Unit 2 – Lesson 2.3 Tools of Measurement</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the dial caliper by finding the largest whole inch exposed on the bar of the caliper and adding it to the decimal inches shown on the dial.</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929354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Measurement Tools</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Unit 2 – Lesson 2.3 Tools of Measurement</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Measurement Tools</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Unit 2 – Lesson 2.3 Tools of Measurement</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thumb screw is loosened to slide the head of the square along the metal rule called the blade. The leveling vile can be used to determine if a board is straight or level.</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combination</a:t>
            </a:r>
            <a:r>
              <a:rPr lang="en-US" baseline="0" dirty="0" smtClean="0"/>
              <a:t> square has a metal rule that can measure objects up to 12″ in length. The head can be slid along the metal rule to set specific lengths for marking materials. The head of the square is held flush against the material to mark a 90 degree or 45 degree line.</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200662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Caliper</a:t>
            </a:r>
            <a:r>
              <a:rPr lang="en-US" baseline="0" dirty="0" smtClean="0"/>
              <a:t>s are highly accurate tools used where precise measurements are needed.</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400732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Calipers present</a:t>
            </a:r>
            <a:r>
              <a:rPr lang="en-US" baseline="0" dirty="0" smtClean="0"/>
              <a:t> the measurements in multiple forms that are read differently. A digital provides a numerical decimal reading. A dial caliper has to be read on the dial scale to calculate the correct measurement. Digital calipers are calibrated by pressing the zero button when the jaws are closed. Calibrate the dial calipers by moving the dial to so the zero mark is aligned with the needle when the jaws are closed.</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339178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use</a:t>
            </a:r>
            <a:r>
              <a:rPr lang="en-US" baseline="0" dirty="0" smtClean="0"/>
              <a:t> the caliper, it must first be calibrated so the reading is 0.000” when the jaws are together. After it has been calibrated open the jaws and a</a:t>
            </a:r>
            <a:r>
              <a:rPr lang="en-US" dirty="0" smtClean="0"/>
              <a:t>djust the jaws by pushing the guide with</a:t>
            </a:r>
            <a:r>
              <a:rPr lang="en-US" baseline="0" dirty="0" smtClean="0"/>
              <a:t> your thumb. Gently place the jaws against the inside or outside of the object and lock the location of by tightening the lock. The digital reading is then read on the caliper.</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457375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material being</a:t>
            </a:r>
            <a:r>
              <a:rPr lang="en-US" baseline="0" dirty="0" smtClean="0"/>
              <a:t> measured should be gently touching the material between the jaws. The jaws should not be compressing the material. Compressing the material can damage the jaws and decrease the accuracy of the measurement.</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676207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your thumb</a:t>
            </a:r>
            <a:r>
              <a:rPr lang="en-US" baseline="0" dirty="0" smtClean="0"/>
              <a:t> to turn the dial while the jaws are closed so the needle is aligned with the zero mark on the gauge.</a:t>
            </a:r>
            <a:endParaRPr lang="en-US" dirty="0"/>
          </a:p>
        </p:txBody>
      </p:sp>
      <p:sp>
        <p:nvSpPr>
          <p:cNvPr id="4" name="Header Placeholder 3"/>
          <p:cNvSpPr>
            <a:spLocks noGrp="1"/>
          </p:cNvSpPr>
          <p:nvPr>
            <p:ph type="hdr" sz="quarter" idx="10"/>
          </p:nvPr>
        </p:nvSpPr>
        <p:spPr/>
        <p:txBody>
          <a:bodyPr/>
          <a:lstStyle/>
          <a:p>
            <a:r>
              <a:rPr lang="en-US" smtClean="0"/>
              <a:t>Measurement Tools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Unit 2 – Lesson 2.3 Tools of Measurement</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8399022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smtClean="0">
                  <a:ln>
                    <a:noFill/>
                  </a:ln>
                  <a:solidFill>
                    <a:srgbClr val="FFFFFF"/>
                  </a:solidFill>
                  <a:effectLst/>
                  <a:uLnTx/>
                  <a:uFillTx/>
                  <a:latin typeface="Arial" pitchFamily="34" charset="0"/>
                  <a:cs typeface="Arial" pitchFamily="34" charset="0"/>
                </a:rPr>
                <a:t>Agricultural </a:t>
              </a: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4.jpe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hyperlink" Target="http://www.technologystudent.com/equip1/vernier1.ht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a Dial Caliper</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Read the total number of </a:t>
            </a:r>
            <a:r>
              <a:rPr lang="en-US" dirty="0" smtClean="0"/>
              <a:t>inches and tenths </a:t>
            </a:r>
            <a:r>
              <a:rPr lang="en-US" dirty="0" smtClean="0"/>
              <a:t>visible using the scale on the bar.</a:t>
            </a:r>
          </a:p>
          <a:p>
            <a:r>
              <a:rPr lang="en-US" dirty="0" smtClean="0"/>
              <a:t>Read the </a:t>
            </a:r>
            <a:r>
              <a:rPr lang="en-US" dirty="0" smtClean="0"/>
              <a:t>hundredths and thousandths of </a:t>
            </a:r>
            <a:r>
              <a:rPr lang="en-US" dirty="0" smtClean="0"/>
              <a:t>an inch on the dial.</a:t>
            </a:r>
          </a:p>
          <a:p>
            <a:r>
              <a:rPr lang="en-US" dirty="0" smtClean="0"/>
              <a:t>Add the total together</a:t>
            </a:r>
          </a:p>
          <a:p>
            <a:pPr lvl="1"/>
            <a:r>
              <a:rPr lang="en-US" dirty="0" smtClean="0"/>
              <a:t>1.1</a:t>
            </a:r>
            <a:r>
              <a:rPr lang="en-US" dirty="0" smtClean="0"/>
              <a:t> </a:t>
            </a:r>
            <a:r>
              <a:rPr lang="en-US" dirty="0" smtClean="0"/>
              <a:t>inch + </a:t>
            </a:r>
            <a:r>
              <a:rPr lang="en-US" dirty="0" smtClean="0"/>
              <a:t>0.0.45 </a:t>
            </a:r>
            <a:r>
              <a:rPr lang="en-US" dirty="0" smtClean="0"/>
              <a:t>inch</a:t>
            </a:r>
          </a:p>
          <a:p>
            <a:pPr lvl="1"/>
            <a:r>
              <a:rPr lang="en-US" dirty="0" smtClean="0"/>
              <a:t>1.145 </a:t>
            </a:r>
            <a:r>
              <a:rPr lang="en-US" dirty="0" smtClean="0"/>
              <a:t>inches.</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pic>
        <p:nvPicPr>
          <p:cNvPr id="9" name="Content Placeholder 8"/>
          <p:cNvPicPr>
            <a:picLocks noGrp="1" noChangeAspect="1"/>
          </p:cNvPicPr>
          <p:nvPr>
            <p:ph sz="half" idx="2"/>
          </p:nvPr>
        </p:nvPicPr>
        <p:blipFill rotWithShape="1">
          <a:blip r:embed="rId3" cstate="print">
            <a:extLst>
              <a:ext uri="{BEBA8EAE-BF5A-486C-A8C5-ECC9F3942E4B}">
                <a14:imgProps xmlns:a14="http://schemas.microsoft.com/office/drawing/2010/main">
                  <a14:imgLayer r:embed="rId4">
                    <a14:imgEffect>
                      <a14:brightnessContrast bright="33000" contrast="26000"/>
                    </a14:imgEffect>
                  </a14:imgLayer>
                </a14:imgProps>
              </a:ext>
              <a:ext uri="{28A0092B-C50C-407E-A947-70E740481C1C}">
                <a14:useLocalDpi xmlns:a14="http://schemas.microsoft.com/office/drawing/2010/main" val="0"/>
              </a:ext>
            </a:extLst>
          </a:blip>
          <a:srcRect l="33272" t="43975" r="52283" b="39807"/>
          <a:stretch/>
        </p:blipFill>
        <p:spPr>
          <a:xfrm>
            <a:off x="4586780" y="2104667"/>
            <a:ext cx="3257549" cy="2743199"/>
          </a:xfrm>
        </p:spPr>
      </p:pic>
      <p:sp>
        <p:nvSpPr>
          <p:cNvPr id="8" name="Line Callout 1 7"/>
          <p:cNvSpPr/>
          <p:nvPr/>
        </p:nvSpPr>
        <p:spPr>
          <a:xfrm>
            <a:off x="7924800" y="1876305"/>
            <a:ext cx="990600" cy="1021695"/>
          </a:xfrm>
          <a:prstGeom prst="borderCallout1">
            <a:avLst>
              <a:gd name="adj1" fmla="val 18750"/>
              <a:gd name="adj2" fmla="val -8333"/>
              <a:gd name="adj3" fmla="val 172551"/>
              <a:gd name="adj4" fmla="val -9776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dirty="0" smtClean="0"/>
              <a:t>1.1″</a:t>
            </a:r>
            <a:endParaRPr lang="en-US" sz="3500" dirty="0"/>
          </a:p>
        </p:txBody>
      </p:sp>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50000" t="26951" r="15957" b="29078"/>
          <a:stretch/>
        </p:blipFill>
        <p:spPr>
          <a:xfrm>
            <a:off x="6503276" y="4013584"/>
            <a:ext cx="2438400" cy="2362200"/>
          </a:xfrm>
          <a:prstGeom prst="rect">
            <a:avLst/>
          </a:prstGeom>
        </p:spPr>
      </p:pic>
      <p:sp>
        <p:nvSpPr>
          <p:cNvPr id="10" name="Line Callout 1 9"/>
          <p:cNvSpPr/>
          <p:nvPr/>
        </p:nvSpPr>
        <p:spPr>
          <a:xfrm>
            <a:off x="4572000" y="4996268"/>
            <a:ext cx="1447800" cy="1246772"/>
          </a:xfrm>
          <a:prstGeom prst="borderCallout1">
            <a:avLst>
              <a:gd name="adj1" fmla="val 93356"/>
              <a:gd name="adj2" fmla="val 229053"/>
              <a:gd name="adj3" fmla="val 5017"/>
              <a:gd name="adj4" fmla="val 10758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dirty="0" smtClean="0"/>
              <a:t>0.045″</a:t>
            </a:r>
            <a:endParaRPr lang="en-US" sz="3500" dirty="0"/>
          </a:p>
        </p:txBody>
      </p:sp>
    </p:spTree>
    <p:extLst>
      <p:ext uri="{BB962C8B-B14F-4D97-AF65-F5344CB8AC3E}">
        <p14:creationId xmlns:p14="http://schemas.microsoft.com/office/powerpoint/2010/main" val="407095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a:t>Herren</a:t>
            </a:r>
            <a:r>
              <a:rPr lang="en-US" dirty="0"/>
              <a:t>, R. (2006). </a:t>
            </a:r>
            <a:r>
              <a:rPr lang="en-US" i="1" dirty="0"/>
              <a:t>Agricultural mechanics </a:t>
            </a:r>
            <a:r>
              <a:rPr lang="en-US" i="1" dirty="0" smtClean="0"/>
              <a:t>fundamentals </a:t>
            </a:r>
            <a:r>
              <a:rPr lang="en-US" i="1" dirty="0"/>
              <a:t>and applications</a:t>
            </a:r>
            <a:r>
              <a:rPr lang="en-US" dirty="0"/>
              <a:t>. (5th </a:t>
            </a:r>
            <a:r>
              <a:rPr lang="en-US" dirty="0" smtClean="0"/>
              <a:t>ed</a:t>
            </a:r>
            <a:r>
              <a:rPr lang="en-US" dirty="0"/>
              <a:t>.). Clifton Park, NY: Thomson Delmar </a:t>
            </a:r>
            <a:r>
              <a:rPr lang="en-US" dirty="0" smtClean="0"/>
              <a:t>Learning.</a:t>
            </a:r>
          </a:p>
          <a:p>
            <a:r>
              <a:rPr lang="en-US" dirty="0"/>
              <a:t>Ryan, V. (2009). </a:t>
            </a:r>
            <a:r>
              <a:rPr lang="en-US" i="1" dirty="0"/>
              <a:t>The digital caliper</a:t>
            </a:r>
            <a:r>
              <a:rPr lang="en-US" dirty="0" smtClean="0"/>
              <a:t>. </a:t>
            </a:r>
            <a:r>
              <a:rPr lang="en-US" smtClean="0"/>
              <a:t>Retrieved from </a:t>
            </a:r>
            <a:r>
              <a:rPr lang="en-US" b="1" smtClean="0">
                <a:hlinkClick r:id="rId3"/>
              </a:rPr>
              <a:t>http</a:t>
            </a:r>
            <a:r>
              <a:rPr lang="en-US" b="1" dirty="0">
                <a:hlinkClick r:id="rId3"/>
              </a:rPr>
              <a:t>://</a:t>
            </a:r>
            <a:r>
              <a:rPr lang="en-US" b="1" dirty="0" smtClean="0">
                <a:hlinkClick r:id="rId3"/>
              </a:rPr>
              <a:t>www.technologystudent.com/e quip1/vernier1.htm</a:t>
            </a:r>
            <a:r>
              <a:rPr lang="en-US" b="1" dirty="0" smtClean="0"/>
              <a:t> </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Measurement</a:t>
            </a:r>
            <a:r>
              <a:rPr kumimoji="0" lang="en-US" sz="44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Tools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2 – Lesson </a:t>
            </a:r>
            <a:r>
              <a:rPr lang="en-US" sz="3200" kern="0" noProof="0" dirty="0" smtClean="0">
                <a:solidFill>
                  <a:sysClr val="windowText" lastClr="000000"/>
                </a:solidFill>
                <a:latin typeface="Arial" pitchFamily="34" charset="0"/>
                <a:cs typeface="Arial" pitchFamily="34" charset="0"/>
              </a:rPr>
              <a:t>2.3</a:t>
            </a:r>
            <a:r>
              <a:rPr lang="en-US" sz="3200" kern="0" dirty="0" smtClean="0">
                <a:solidFill>
                  <a:sysClr val="windowText" lastClr="000000"/>
                </a:solidFill>
                <a:latin typeface="Arial" pitchFamily="34" charset="0"/>
                <a:cs typeface="Arial" pitchFamily="34" charset="0"/>
              </a:rPr>
              <a:t> Tools of Measurement</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of a Combination Square</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31851" t="3333" r="7408" b="1111"/>
          <a:stretch/>
        </p:blipFill>
        <p:spPr>
          <a:xfrm rot="16200000">
            <a:off x="2676063" y="-85263"/>
            <a:ext cx="4043262" cy="8480988"/>
          </a:xfrm>
          <a:prstGeom prst="rect">
            <a:avLst/>
          </a:prstGeom>
        </p:spPr>
      </p:pic>
      <p:sp>
        <p:nvSpPr>
          <p:cNvPr id="8" name="Line Callout 1 7"/>
          <p:cNvSpPr/>
          <p:nvPr/>
        </p:nvSpPr>
        <p:spPr>
          <a:xfrm>
            <a:off x="5334000" y="2149365"/>
            <a:ext cx="1981200" cy="914400"/>
          </a:xfrm>
          <a:prstGeom prst="borderCallout1">
            <a:avLst>
              <a:gd name="adj1" fmla="val 35991"/>
              <a:gd name="adj2" fmla="val 420"/>
              <a:gd name="adj3" fmla="val 112500"/>
              <a:gd name="adj4" fmla="val -38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Leveling Vile</a:t>
            </a:r>
            <a:endParaRPr lang="en-US" dirty="0">
              <a:latin typeface="Arial" panose="020B0604020202020204" pitchFamily="34" charset="0"/>
              <a:cs typeface="Arial" panose="020B0604020202020204" pitchFamily="34" charset="0"/>
            </a:endParaRPr>
          </a:p>
        </p:txBody>
      </p:sp>
      <p:sp>
        <p:nvSpPr>
          <p:cNvPr id="9" name="Line Callout 1 8"/>
          <p:cNvSpPr/>
          <p:nvPr/>
        </p:nvSpPr>
        <p:spPr>
          <a:xfrm>
            <a:off x="1981200" y="4547412"/>
            <a:ext cx="1752600" cy="533400"/>
          </a:xfrm>
          <a:prstGeom prst="borderCallout1">
            <a:avLst>
              <a:gd name="adj1" fmla="val -1485"/>
              <a:gd name="adj2" fmla="val 663"/>
              <a:gd name="adj3" fmla="val 139101"/>
              <a:gd name="adj4" fmla="val -401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Metal Rule</a:t>
            </a:r>
            <a:endParaRPr lang="en-US" dirty="0">
              <a:latin typeface="Arial" panose="020B0604020202020204" pitchFamily="34" charset="0"/>
              <a:cs typeface="Arial" panose="020B0604020202020204" pitchFamily="34" charset="0"/>
            </a:endParaRPr>
          </a:p>
        </p:txBody>
      </p:sp>
      <p:sp>
        <p:nvSpPr>
          <p:cNvPr id="10" name="Line Callout 1 9"/>
          <p:cNvSpPr/>
          <p:nvPr/>
        </p:nvSpPr>
        <p:spPr>
          <a:xfrm>
            <a:off x="5817907" y="3314667"/>
            <a:ext cx="2133600" cy="762000"/>
          </a:xfrm>
          <a:prstGeom prst="borderCallout1">
            <a:avLst>
              <a:gd name="adj1" fmla="val 129"/>
              <a:gd name="adj2" fmla="val -944"/>
              <a:gd name="adj3" fmla="val 112500"/>
              <a:gd name="adj4" fmla="val -38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Head</a:t>
            </a:r>
            <a:endParaRPr lang="en-US" dirty="0">
              <a:latin typeface="Arial" panose="020B0604020202020204" pitchFamily="34" charset="0"/>
              <a:cs typeface="Arial" panose="020B0604020202020204" pitchFamily="34" charset="0"/>
            </a:endParaRPr>
          </a:p>
        </p:txBody>
      </p:sp>
      <p:sp>
        <p:nvSpPr>
          <p:cNvPr id="11" name="Line Callout 1 10"/>
          <p:cNvSpPr/>
          <p:nvPr/>
        </p:nvSpPr>
        <p:spPr>
          <a:xfrm>
            <a:off x="6096000" y="4547411"/>
            <a:ext cx="1855507" cy="533400"/>
          </a:xfrm>
          <a:prstGeom prst="borderCallout1">
            <a:avLst>
              <a:gd name="adj1" fmla="val -1940"/>
              <a:gd name="adj2" fmla="val 1863"/>
              <a:gd name="adj3" fmla="val 65209"/>
              <a:gd name="adj4" fmla="val -714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Thumbscrew</a:t>
            </a:r>
            <a:endParaRPr lang="en-US" dirty="0"/>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Combination Square</a:t>
            </a:r>
            <a:endParaRPr lang="en-US" dirty="0"/>
          </a:p>
        </p:txBody>
      </p:sp>
      <p:sp>
        <p:nvSpPr>
          <p:cNvPr id="3" name="Content Placeholder 2"/>
          <p:cNvSpPr>
            <a:spLocks noGrp="1"/>
          </p:cNvSpPr>
          <p:nvPr>
            <p:ph idx="1"/>
          </p:nvPr>
        </p:nvSpPr>
        <p:spPr>
          <a:xfrm>
            <a:off x="457200" y="1770776"/>
            <a:ext cx="4724400" cy="4409306"/>
          </a:xfrm>
        </p:spPr>
        <p:txBody>
          <a:bodyPr>
            <a:normAutofit fontScale="85000" lnSpcReduction="10000"/>
          </a:bodyPr>
          <a:lstStyle/>
          <a:p>
            <a:r>
              <a:rPr lang="en-US" dirty="0"/>
              <a:t>12″ metal rule </a:t>
            </a:r>
            <a:r>
              <a:rPr lang="en-US" dirty="0" smtClean="0"/>
              <a:t>that has an accuracy of </a:t>
            </a:r>
            <a:r>
              <a:rPr lang="en-US" baseline="30000" dirty="0" smtClean="0"/>
              <a:t>1</a:t>
            </a:r>
            <a:r>
              <a:rPr lang="en-US" dirty="0" smtClean="0"/>
              <a:t>/</a:t>
            </a:r>
            <a:r>
              <a:rPr lang="en-US" baseline="-25000" dirty="0" smtClean="0"/>
              <a:t>8</a:t>
            </a:r>
            <a:r>
              <a:rPr lang="en-US" dirty="0" smtClean="0"/>
              <a:t>″ - </a:t>
            </a:r>
            <a:r>
              <a:rPr lang="en-US" baseline="30000" dirty="0" smtClean="0"/>
              <a:t>1</a:t>
            </a:r>
            <a:r>
              <a:rPr lang="en-US" dirty="0" smtClean="0"/>
              <a:t>/</a:t>
            </a:r>
            <a:r>
              <a:rPr lang="en-US" baseline="-25000" dirty="0" smtClean="0"/>
              <a:t>16</a:t>
            </a:r>
            <a:r>
              <a:rPr lang="en-US" dirty="0" smtClean="0"/>
              <a:t>″.</a:t>
            </a:r>
            <a:endParaRPr lang="en-US" baseline="-25000" dirty="0" smtClean="0"/>
          </a:p>
          <a:p>
            <a:r>
              <a:rPr lang="en-US" dirty="0" smtClean="0"/>
              <a:t>Sliding head </a:t>
            </a:r>
            <a:r>
              <a:rPr lang="en-US" dirty="0"/>
              <a:t>can be locked </a:t>
            </a:r>
            <a:r>
              <a:rPr lang="en-US" dirty="0" smtClean="0"/>
              <a:t>along </a:t>
            </a:r>
            <a:r>
              <a:rPr lang="en-US" dirty="0"/>
              <a:t>the rule with </a:t>
            </a:r>
            <a:r>
              <a:rPr lang="en-US" dirty="0" smtClean="0"/>
              <a:t>thumb screw.</a:t>
            </a:r>
          </a:p>
          <a:p>
            <a:r>
              <a:rPr lang="en-US" dirty="0" smtClean="0"/>
              <a:t>Used </a:t>
            </a:r>
            <a:r>
              <a:rPr lang="en-US" dirty="0"/>
              <a:t>to </a:t>
            </a:r>
            <a:r>
              <a:rPr lang="en-US" dirty="0" smtClean="0"/>
              <a:t>lay </a:t>
            </a:r>
            <a:r>
              <a:rPr lang="en-US" dirty="0"/>
              <a:t>out 90° and 45° </a:t>
            </a:r>
            <a:r>
              <a:rPr lang="en-US" dirty="0" smtClean="0"/>
              <a:t>angles.</a:t>
            </a:r>
          </a:p>
          <a:p>
            <a:r>
              <a:rPr lang="en-US" dirty="0" smtClean="0"/>
              <a:t>Used as a marking gauge by holding the head flush against material.</a:t>
            </a:r>
          </a:p>
          <a:p>
            <a:endParaRPr lang="en-US" dirty="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5" name="Content Placeholder 5"/>
          <p:cNvPicPr>
            <a:picLocks noChangeAspect="1"/>
          </p:cNvPicPr>
          <p:nvPr/>
        </p:nvPicPr>
        <p:blipFill rotWithShape="1">
          <a:blip r:embed="rId3" cstate="print">
            <a:extLst>
              <a:ext uri="{28A0092B-C50C-407E-A947-70E740481C1C}">
                <a14:useLocalDpi xmlns:a14="http://schemas.microsoft.com/office/drawing/2010/main" val="0"/>
              </a:ext>
            </a:extLst>
          </a:blip>
          <a:srcRect l="2181" t="17170" r="14761" b="334"/>
          <a:stretch/>
        </p:blipFill>
        <p:spPr>
          <a:xfrm rot="16200000">
            <a:off x="6310434" y="3881573"/>
            <a:ext cx="1717550" cy="2274594"/>
          </a:xfrm>
          <a:prstGeom prst="rect">
            <a:avLst/>
          </a:prstGeom>
        </p:spPr>
      </p:pic>
      <p:pic>
        <p:nvPicPr>
          <p:cNvPr id="6" name="Content Placeholder 6"/>
          <p:cNvPicPr>
            <a:picLocks noChangeAspect="1"/>
          </p:cNvPicPr>
          <p:nvPr/>
        </p:nvPicPr>
        <p:blipFill rotWithShape="1">
          <a:blip r:embed="rId4" cstate="print">
            <a:extLst>
              <a:ext uri="{28A0092B-C50C-407E-A947-70E740481C1C}">
                <a14:useLocalDpi xmlns:a14="http://schemas.microsoft.com/office/drawing/2010/main" val="0"/>
              </a:ext>
            </a:extLst>
          </a:blip>
          <a:srcRect l="5660" t="5457" r="3642" b="1462"/>
          <a:stretch/>
        </p:blipFill>
        <p:spPr>
          <a:xfrm>
            <a:off x="6060316" y="1797607"/>
            <a:ext cx="2217787" cy="1707039"/>
          </a:xfrm>
          <a:prstGeom prst="rect">
            <a:avLst/>
          </a:prstGeom>
        </p:spPr>
      </p:pic>
      <p:sp>
        <p:nvSpPr>
          <p:cNvPr id="9" name="TextBox 8"/>
          <p:cNvSpPr txBox="1"/>
          <p:nvPr/>
        </p:nvSpPr>
        <p:spPr>
          <a:xfrm>
            <a:off x="6559609" y="3551410"/>
            <a:ext cx="1219200"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45° angle</a:t>
            </a:r>
            <a:endParaRPr lang="en-US" dirty="0">
              <a:latin typeface="Arial" panose="020B0604020202020204" pitchFamily="34" charset="0"/>
              <a:cs typeface="Arial" panose="020B0604020202020204" pitchFamily="34" charset="0"/>
            </a:endParaRPr>
          </a:p>
        </p:txBody>
      </p:sp>
      <p:sp>
        <p:nvSpPr>
          <p:cNvPr id="10" name="TextBox 9"/>
          <p:cNvSpPr txBox="1"/>
          <p:nvPr/>
        </p:nvSpPr>
        <p:spPr>
          <a:xfrm>
            <a:off x="6562829" y="5932331"/>
            <a:ext cx="1219200"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90° angle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4968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Caliper</a:t>
            </a:r>
            <a:endParaRPr lang="en-US" dirty="0"/>
          </a:p>
        </p:txBody>
      </p:sp>
      <p:sp>
        <p:nvSpPr>
          <p:cNvPr id="3" name="Content Placeholder 2"/>
          <p:cNvSpPr>
            <a:spLocks noGrp="1"/>
          </p:cNvSpPr>
          <p:nvPr>
            <p:ph idx="1"/>
          </p:nvPr>
        </p:nvSpPr>
        <p:spPr/>
        <p:txBody>
          <a:bodyPr>
            <a:normAutofit lnSpcReduction="10000"/>
          </a:bodyPr>
          <a:lstStyle/>
          <a:p>
            <a:r>
              <a:rPr lang="en-US" dirty="0" smtClean="0"/>
              <a:t>Measure the inside or outside dimensions of an object between the jaws.</a:t>
            </a:r>
          </a:p>
          <a:p>
            <a:r>
              <a:rPr lang="en-US" dirty="0" smtClean="0"/>
              <a:t>Has a stem to measure the depth of an object</a:t>
            </a:r>
            <a:r>
              <a:rPr lang="en-US" dirty="0"/>
              <a:t>.</a:t>
            </a:r>
            <a:endParaRPr lang="en-US" dirty="0" smtClean="0"/>
          </a:p>
          <a:p>
            <a:r>
              <a:rPr lang="en-US" dirty="0" smtClean="0"/>
              <a:t>Used when a high degree of accuracy is needed.</a:t>
            </a:r>
          </a:p>
          <a:p>
            <a:r>
              <a:rPr lang="en-US" dirty="0" smtClean="0"/>
              <a:t>English or metric units.</a:t>
            </a:r>
          </a:p>
          <a:p>
            <a:pPr lvl="1"/>
            <a:r>
              <a:rPr lang="en-US" dirty="0" smtClean="0"/>
              <a:t>Nearest 1/100″ or 1/1000″</a:t>
            </a:r>
          </a:p>
          <a:p>
            <a:pPr lvl="1"/>
            <a:r>
              <a:rPr lang="en-US" dirty="0" smtClean="0"/>
              <a:t>Nearest 1/100mm</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3055625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Calipers</a:t>
            </a:r>
            <a:endParaRPr lang="en-US" dirty="0"/>
          </a:p>
        </p:txBody>
      </p:sp>
      <p:sp>
        <p:nvSpPr>
          <p:cNvPr id="3" name="Content Placeholder 2"/>
          <p:cNvSpPr>
            <a:spLocks noGrp="1"/>
          </p:cNvSpPr>
          <p:nvPr>
            <p:ph sz="half" idx="1"/>
          </p:nvPr>
        </p:nvSpPr>
        <p:spPr/>
        <p:txBody>
          <a:bodyPr/>
          <a:lstStyle/>
          <a:p>
            <a:pPr marL="0" indent="0" algn="ctr">
              <a:buNone/>
            </a:pPr>
            <a:r>
              <a:rPr lang="en-US" dirty="0" smtClean="0"/>
              <a:t>Digital Caliper</a:t>
            </a:r>
            <a:endParaRPr lang="en-US" dirty="0"/>
          </a:p>
        </p:txBody>
      </p:sp>
      <p:sp>
        <p:nvSpPr>
          <p:cNvPr id="4" name="Content Placeholder 3"/>
          <p:cNvSpPr>
            <a:spLocks noGrp="1"/>
          </p:cNvSpPr>
          <p:nvPr>
            <p:ph sz="half" idx="2"/>
          </p:nvPr>
        </p:nvSpPr>
        <p:spPr/>
        <p:txBody>
          <a:bodyPr/>
          <a:lstStyle/>
          <a:p>
            <a:pPr marL="0" indent="0" algn="ctr">
              <a:buNone/>
            </a:pPr>
            <a:r>
              <a:rPr lang="en-US" dirty="0" smtClean="0"/>
              <a:t>Dial Caliper</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3925" y="2398712"/>
            <a:ext cx="2886075" cy="3848100"/>
          </a:xfrm>
          <a:prstGeom prst="rect">
            <a:avLst/>
          </a:prstGeom>
        </p:spPr>
      </p:pic>
      <p:sp>
        <p:nvSpPr>
          <p:cNvPr id="10" name="Line Callout 1 9"/>
          <p:cNvSpPr/>
          <p:nvPr/>
        </p:nvSpPr>
        <p:spPr>
          <a:xfrm>
            <a:off x="2855755" y="3344808"/>
            <a:ext cx="1552575" cy="556419"/>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Zero button</a:t>
            </a:r>
            <a:endParaRPr lang="en-US" dirty="0"/>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5000" contrast="23000"/>
                    </a14:imgEffect>
                  </a14:imgLayer>
                </a14:imgProps>
              </a:ext>
              <a:ext uri="{28A0092B-C50C-407E-A947-70E740481C1C}">
                <a14:useLocalDpi xmlns:a14="http://schemas.microsoft.com/office/drawing/2010/main" val="0"/>
              </a:ext>
            </a:extLst>
          </a:blip>
          <a:stretch>
            <a:fillRect/>
          </a:stretch>
        </p:blipFill>
        <p:spPr>
          <a:xfrm rot="5400000">
            <a:off x="4780387" y="2870490"/>
            <a:ext cx="3774226" cy="2830670"/>
          </a:xfrm>
          <a:prstGeom prst="rect">
            <a:avLst/>
          </a:prstGeom>
        </p:spPr>
      </p:pic>
      <p:sp>
        <p:nvSpPr>
          <p:cNvPr id="11" name="Line Callout 1 10"/>
          <p:cNvSpPr/>
          <p:nvPr/>
        </p:nvSpPr>
        <p:spPr>
          <a:xfrm>
            <a:off x="7620000" y="2514600"/>
            <a:ext cx="1447800" cy="609600"/>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Dial</a:t>
            </a:r>
            <a:endParaRPr lang="en-US" dirty="0"/>
          </a:p>
        </p:txBody>
      </p:sp>
    </p:spTree>
    <p:extLst>
      <p:ext uri="{BB962C8B-B14F-4D97-AF65-F5344CB8AC3E}">
        <p14:creationId xmlns:p14="http://schemas.microsoft.com/office/powerpoint/2010/main" val="3248151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of a Caliper</a:t>
            </a:r>
            <a:endParaRPr lang="en-US" dirty="0"/>
          </a:p>
        </p:txBody>
      </p:sp>
      <p:pic>
        <p:nvPicPr>
          <p:cNvPr id="6" name="Content Placeholder 5"/>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20139" r="19251" b="2018"/>
          <a:stretch/>
        </p:blipFill>
        <p:spPr>
          <a:xfrm rot="16200000">
            <a:off x="2626239" y="755945"/>
            <a:ext cx="3860343" cy="8320881"/>
          </a:xfrm>
        </p:spPr>
      </p:pic>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
        <p:nvSpPr>
          <p:cNvPr id="14" name="Line Callout 1 13"/>
          <p:cNvSpPr/>
          <p:nvPr/>
        </p:nvSpPr>
        <p:spPr>
          <a:xfrm>
            <a:off x="2866623" y="2012946"/>
            <a:ext cx="1705377" cy="501654"/>
          </a:xfrm>
          <a:prstGeom prst="borderCallout1">
            <a:avLst>
              <a:gd name="adj1" fmla="val 59313"/>
              <a:gd name="adj2" fmla="val -394"/>
              <a:gd name="adj3" fmla="val 440480"/>
              <a:gd name="adj4" fmla="val -739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Inner dimension Jaws</a:t>
            </a:r>
            <a:endParaRPr lang="en-US" dirty="0"/>
          </a:p>
        </p:txBody>
      </p:sp>
      <p:sp>
        <p:nvSpPr>
          <p:cNvPr id="15" name="Line Callout 1 14"/>
          <p:cNvSpPr/>
          <p:nvPr/>
        </p:nvSpPr>
        <p:spPr>
          <a:xfrm>
            <a:off x="4114800" y="6096000"/>
            <a:ext cx="1828800" cy="612648"/>
          </a:xfrm>
          <a:prstGeom prst="borderCallout1">
            <a:avLst>
              <a:gd name="adj1" fmla="val 18751"/>
              <a:gd name="adj2" fmla="val 118"/>
              <a:gd name="adj3" fmla="val 20005"/>
              <a:gd name="adj4" fmla="val -1221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Outer dimension </a:t>
            </a:r>
            <a:r>
              <a:rPr lang="en-US" dirty="0"/>
              <a:t>j</a:t>
            </a:r>
            <a:r>
              <a:rPr lang="en-US" dirty="0" smtClean="0"/>
              <a:t>aws</a:t>
            </a:r>
            <a:endParaRPr lang="en-US" dirty="0"/>
          </a:p>
        </p:txBody>
      </p:sp>
      <p:sp>
        <p:nvSpPr>
          <p:cNvPr id="16" name="Line Callout 1 15"/>
          <p:cNvSpPr/>
          <p:nvPr/>
        </p:nvSpPr>
        <p:spPr>
          <a:xfrm>
            <a:off x="4533900" y="3016246"/>
            <a:ext cx="2819400" cy="304800"/>
          </a:xfrm>
          <a:prstGeom prst="borderCallout1">
            <a:avLst>
              <a:gd name="adj1" fmla="val 61003"/>
              <a:gd name="adj2" fmla="val 346"/>
              <a:gd name="adj3" fmla="val 433627"/>
              <a:gd name="adj4" fmla="val -196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Lock</a:t>
            </a:r>
            <a:endParaRPr lang="en-US" dirty="0"/>
          </a:p>
        </p:txBody>
      </p:sp>
      <p:sp>
        <p:nvSpPr>
          <p:cNvPr id="17" name="Line Callout 1 16"/>
          <p:cNvSpPr/>
          <p:nvPr/>
        </p:nvSpPr>
        <p:spPr>
          <a:xfrm>
            <a:off x="5524500" y="4022723"/>
            <a:ext cx="1828800" cy="457200"/>
          </a:xfrm>
          <a:prstGeom prst="borderCallout1">
            <a:avLst>
              <a:gd name="adj1" fmla="val 44102"/>
              <a:gd name="adj2" fmla="val -587"/>
              <a:gd name="adj3" fmla="val 326585"/>
              <a:gd name="adj4" fmla="val -488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Guide</a:t>
            </a:r>
            <a:endParaRPr lang="en-US" dirty="0"/>
          </a:p>
        </p:txBody>
      </p:sp>
      <p:sp>
        <p:nvSpPr>
          <p:cNvPr id="18" name="Line Callout 1 17"/>
          <p:cNvSpPr/>
          <p:nvPr/>
        </p:nvSpPr>
        <p:spPr>
          <a:xfrm>
            <a:off x="6758725" y="5594350"/>
            <a:ext cx="1143000" cy="762000"/>
          </a:xfrm>
          <a:prstGeom prst="borderCallout1">
            <a:avLst>
              <a:gd name="adj1" fmla="val -75898"/>
              <a:gd name="adj2" fmla="val 115611"/>
              <a:gd name="adj3" fmla="val -739"/>
              <a:gd name="adj4" fmla="val 540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Stem to measure depths</a:t>
            </a:r>
            <a:endParaRPr lang="en-US" dirty="0"/>
          </a:p>
        </p:txBody>
      </p:sp>
      <p:sp>
        <p:nvSpPr>
          <p:cNvPr id="3" name="Line Callout 1 2"/>
          <p:cNvSpPr/>
          <p:nvPr/>
        </p:nvSpPr>
        <p:spPr>
          <a:xfrm>
            <a:off x="2769329" y="3491839"/>
            <a:ext cx="1143000" cy="533400"/>
          </a:xfrm>
          <a:prstGeom prst="borderCallout1">
            <a:avLst>
              <a:gd name="adj1" fmla="val 18750"/>
              <a:gd name="adj2" fmla="val -8333"/>
              <a:gd name="adj3" fmla="val 245505"/>
              <a:gd name="adj4" fmla="val -424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Scale</a:t>
            </a:r>
            <a:endParaRPr lang="en-US" dirty="0"/>
          </a:p>
        </p:txBody>
      </p:sp>
      <p:sp>
        <p:nvSpPr>
          <p:cNvPr id="4" name="Line Callout 1 3"/>
          <p:cNvSpPr/>
          <p:nvPr/>
        </p:nvSpPr>
        <p:spPr>
          <a:xfrm>
            <a:off x="7620000" y="4097946"/>
            <a:ext cx="1066800" cy="381000"/>
          </a:xfrm>
          <a:prstGeom prst="borderCallout1">
            <a:avLst>
              <a:gd name="adj1" fmla="val 18750"/>
              <a:gd name="adj2" fmla="val -8333"/>
              <a:gd name="adj3" fmla="val 224224"/>
              <a:gd name="adj4" fmla="val -427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Bar</a:t>
            </a:r>
            <a:endParaRPr lang="en-US" dirty="0"/>
          </a:p>
        </p:txBody>
      </p:sp>
    </p:spTree>
    <p:extLst>
      <p:ext uri="{BB962C8B-B14F-4D97-AF65-F5344CB8AC3E}">
        <p14:creationId xmlns:p14="http://schemas.microsoft.com/office/powerpoint/2010/main" val="4215071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Jaw Placement</a:t>
            </a:r>
            <a:endParaRPr lang="en-US" dirty="0"/>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57200" y="2577306"/>
            <a:ext cx="4038600" cy="3028950"/>
          </a:xfrm>
        </p:spPr>
      </p:pic>
      <p:pic>
        <p:nvPicPr>
          <p:cNvPr id="7" name="Content Placeholder 6"/>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48200" y="2577306"/>
            <a:ext cx="4038600" cy="3028949"/>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
        <p:nvSpPr>
          <p:cNvPr id="8" name="TextBox 7"/>
          <p:cNvSpPr txBox="1"/>
          <p:nvPr/>
        </p:nvSpPr>
        <p:spPr>
          <a:xfrm>
            <a:off x="990600" y="2089666"/>
            <a:ext cx="2971800" cy="369332"/>
          </a:xfrm>
          <a:prstGeom prst="rect">
            <a:avLst/>
          </a:prstGeom>
          <a:noFill/>
        </p:spPr>
        <p:txBody>
          <a:bodyPr wrap="square" rtlCol="0">
            <a:spAutoFit/>
          </a:bodyPr>
          <a:lstStyle/>
          <a:p>
            <a:pPr algn="ctr"/>
            <a:r>
              <a:rPr lang="en-US" dirty="0" smtClean="0">
                <a:latin typeface="Arial" panose="020B0604020202020204" pitchFamily="34" charset="0"/>
                <a:cs typeface="Arial" panose="020B0604020202020204" pitchFamily="34" charset="0"/>
              </a:rPr>
              <a:t>Outer Dimension</a:t>
            </a:r>
            <a:endParaRPr lang="en-US" dirty="0">
              <a:latin typeface="Arial" panose="020B0604020202020204" pitchFamily="34" charset="0"/>
              <a:cs typeface="Arial" panose="020B0604020202020204" pitchFamily="34" charset="0"/>
            </a:endParaRPr>
          </a:p>
        </p:txBody>
      </p:sp>
      <p:sp>
        <p:nvSpPr>
          <p:cNvPr id="9" name="TextBox 8"/>
          <p:cNvSpPr txBox="1"/>
          <p:nvPr/>
        </p:nvSpPr>
        <p:spPr>
          <a:xfrm>
            <a:off x="5219700" y="2089666"/>
            <a:ext cx="2895600" cy="369332"/>
          </a:xfrm>
          <a:prstGeom prst="rect">
            <a:avLst/>
          </a:prstGeom>
          <a:noFill/>
        </p:spPr>
        <p:txBody>
          <a:bodyPr wrap="square" rtlCol="0">
            <a:spAutoFit/>
          </a:bodyPr>
          <a:lstStyle/>
          <a:p>
            <a:pPr algn="ctr"/>
            <a:r>
              <a:rPr lang="en-US" dirty="0" smtClean="0">
                <a:latin typeface="Arial" panose="020B0604020202020204" pitchFamily="34" charset="0"/>
                <a:cs typeface="Arial" panose="020B0604020202020204" pitchFamily="34" charset="0"/>
              </a:rPr>
              <a:t>Inner Dimension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9945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a Dial Caliper</a:t>
            </a:r>
            <a:endParaRPr lang="en-US" dirty="0"/>
          </a:p>
        </p:txBody>
      </p:sp>
      <p:sp>
        <p:nvSpPr>
          <p:cNvPr id="3" name="Content Placeholder 2"/>
          <p:cNvSpPr>
            <a:spLocks noGrp="1"/>
          </p:cNvSpPr>
          <p:nvPr>
            <p:ph sz="half" idx="1"/>
          </p:nvPr>
        </p:nvSpPr>
        <p:spPr/>
        <p:txBody>
          <a:bodyPr/>
          <a:lstStyle/>
          <a:p>
            <a:r>
              <a:rPr lang="en-US" dirty="0" smtClean="0"/>
              <a:t>Calibrate the caliper by turning the dial so the needle is aligned with the zero on the gauge when the jaws are closed.</a:t>
            </a:r>
            <a:endParaRPr lang="en-US" dirty="0"/>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24388" t="12453" r="30330" b="9056"/>
          <a:stretch/>
        </p:blipFill>
        <p:spPr>
          <a:xfrm>
            <a:off x="7417037" y="2514600"/>
            <a:ext cx="1734846" cy="2255300"/>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pic>
        <p:nvPicPr>
          <p:cNvPr id="9" name="Picture 8"/>
          <p:cNvPicPr>
            <a:picLocks noChangeAspect="1"/>
          </p:cNvPicPr>
          <p:nvPr/>
        </p:nvPicPr>
        <p:blipFill rotWithShape="1">
          <a:blip r:embed="rId4" cstate="print">
            <a:lum contrast="15000"/>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rcRect l="28674" t="10306" r="27815" b="19465"/>
          <a:stretch/>
        </p:blipFill>
        <p:spPr>
          <a:xfrm>
            <a:off x="4801914" y="2448671"/>
            <a:ext cx="1972003" cy="2387158"/>
          </a:xfrm>
          <a:prstGeom prst="rect">
            <a:avLst/>
          </a:prstGeom>
        </p:spPr>
      </p:pic>
      <p:sp>
        <p:nvSpPr>
          <p:cNvPr id="10" name="Right Arrow 9"/>
          <p:cNvSpPr/>
          <p:nvPr/>
        </p:nvSpPr>
        <p:spPr>
          <a:xfrm>
            <a:off x="6400480" y="3606390"/>
            <a:ext cx="1295400" cy="17527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809797" y="2537268"/>
            <a:ext cx="1714500" cy="381000"/>
          </a:xfrm>
          <a:prstGeom prst="rect">
            <a:avLst/>
          </a:prstGeom>
          <a:noFill/>
        </p:spPr>
        <p:txBody>
          <a:bodyPr wrap="square" rtlCol="0">
            <a:spAutoFit/>
          </a:bodyPr>
          <a:lstStyle/>
          <a:p>
            <a:pPr algn="ctr"/>
            <a:r>
              <a:rPr lang="en-US" dirty="0" smtClean="0"/>
              <a:t>Incorrect</a:t>
            </a:r>
            <a:endParaRPr lang="en-US" dirty="0"/>
          </a:p>
        </p:txBody>
      </p:sp>
      <p:sp>
        <p:nvSpPr>
          <p:cNvPr id="12" name="TextBox 11"/>
          <p:cNvSpPr txBox="1"/>
          <p:nvPr/>
        </p:nvSpPr>
        <p:spPr>
          <a:xfrm>
            <a:off x="7451196" y="2514600"/>
            <a:ext cx="1714500" cy="381000"/>
          </a:xfrm>
          <a:prstGeom prst="rect">
            <a:avLst/>
          </a:prstGeom>
          <a:noFill/>
        </p:spPr>
        <p:txBody>
          <a:bodyPr wrap="square" rtlCol="0">
            <a:spAutoFit/>
          </a:bodyPr>
          <a:lstStyle/>
          <a:p>
            <a:pPr algn="ctr"/>
            <a:r>
              <a:rPr lang="en-US" dirty="0"/>
              <a:t>C</a:t>
            </a:r>
            <a:r>
              <a:rPr lang="en-US" dirty="0" smtClean="0"/>
              <a:t>orrect</a:t>
            </a:r>
            <a:endParaRPr lang="en-US" dirty="0"/>
          </a:p>
        </p:txBody>
      </p:sp>
    </p:spTree>
    <p:extLst>
      <p:ext uri="{BB962C8B-B14F-4D97-AF65-F5344CB8AC3E}">
        <p14:creationId xmlns:p14="http://schemas.microsoft.com/office/powerpoint/2010/main" val="1345646886"/>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255</TotalTime>
  <Words>885</Words>
  <Application>Microsoft Office PowerPoint</Application>
  <PresentationFormat>On-screen Show (4:3)</PresentationFormat>
  <Paragraphs>126</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NRE_PowerPoint_Template</vt:lpstr>
      <vt:lpstr>PowerPoint Presentation</vt:lpstr>
      <vt:lpstr>Measurement Tools</vt:lpstr>
      <vt:lpstr>Parts of a Combination Square</vt:lpstr>
      <vt:lpstr>Combination Square</vt:lpstr>
      <vt:lpstr>Caliper</vt:lpstr>
      <vt:lpstr>Types of Calipers</vt:lpstr>
      <vt:lpstr>Parts of a Caliper</vt:lpstr>
      <vt:lpstr>Jaw Placement</vt:lpstr>
      <vt:lpstr>Reading a Dial Caliper</vt:lpstr>
      <vt:lpstr>Reading a Dial Caliper</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Measurement Tools</dc:title>
  <dc:subject>APT - Lesson 2.2 Tools of Measurement</dc:subject>
  <dc:creator>Carl Aakre</dc:creator>
  <cp:lastModifiedBy>Carl Aakre</cp:lastModifiedBy>
  <cp:revision>33</cp:revision>
  <dcterms:created xsi:type="dcterms:W3CDTF">2014-10-14T14:53:31Z</dcterms:created>
  <dcterms:modified xsi:type="dcterms:W3CDTF">2015-11-13T16:55:05Z</dcterms:modified>
</cp:coreProperties>
</file>