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8" r:id="rId4"/>
    <p:sldId id="271" r:id="rId5"/>
    <p:sldId id="277" r:id="rId6"/>
    <p:sldId id="281" r:id="rId7"/>
    <p:sldId id="272" r:id="rId8"/>
    <p:sldId id="273" r:id="rId9"/>
    <p:sldId id="274" r:id="rId10"/>
    <p:sldId id="275" r:id="rId11"/>
    <p:sldId id="280" r:id="rId12"/>
    <p:sldId id="276" r:id="rId13"/>
    <p:sldId id="25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3"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82765" autoAdjust="0"/>
  </p:normalViewPr>
  <p:slideViewPr>
    <p:cSldViewPr>
      <p:cViewPr varScale="1">
        <p:scale>
          <a:sx n="58" d="100"/>
          <a:sy n="58" d="100"/>
        </p:scale>
        <p:origin x="176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4" d="100"/>
          <a:sy n="54" d="100"/>
        </p:scale>
        <p:origin x="289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Energy</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dirty="0">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Energy</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Agriculture Power and Technology    Unit 1– Lesson 1.2 Mechanical Basics</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Energy</a:t>
            </a:r>
            <a:endParaRPr lang="en-US" dirty="0"/>
          </a:p>
        </p:txBody>
      </p:sp>
      <p:sp>
        <p:nvSpPr>
          <p:cNvPr id="7" name="Date Placeholder 6"/>
          <p:cNvSpPr>
            <a:spLocks noGrp="1"/>
          </p:cNvSpPr>
          <p:nvPr>
            <p:ph type="dt" idx="13"/>
          </p:nvPr>
        </p:nvSpPr>
        <p:spPr>
          <a:xfrm>
            <a:off x="3962400" y="0"/>
            <a:ext cx="2894013" cy="457200"/>
          </a:xfrm>
        </p:spPr>
        <p:txBody>
          <a:bodyPr/>
          <a:lstStyle/>
          <a:p>
            <a:r>
              <a:rPr lang="en-US" dirty="0" smtClean="0">
                <a:latin typeface="Arial" pitchFamily="34" charset="0"/>
                <a:cs typeface="Arial" pitchFamily="34" charset="0"/>
              </a:rPr>
              <a:t>Agriculture Power and Technology</a:t>
            </a:r>
          </a:p>
          <a:p>
            <a:r>
              <a:rPr lang="en-US" dirty="0" smtClean="0">
                <a:latin typeface="Arial" pitchFamily="34" charset="0"/>
                <a:cs typeface="Arial" pitchFamily="34" charset="0"/>
              </a:rPr>
              <a:t>Unit 1 – Lesson 1.2 Mechanical Basics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Thermal energy is also</a:t>
            </a:r>
            <a:r>
              <a:rPr lang="en-US" baseline="0" dirty="0" smtClean="0"/>
              <a:t> known as heat energy. </a:t>
            </a:r>
            <a:r>
              <a:rPr lang="en-US" dirty="0" smtClean="0"/>
              <a:t>Fuels that</a:t>
            </a:r>
            <a:r>
              <a:rPr lang="en-US" baseline="0" dirty="0" smtClean="0"/>
              <a:t> we use to power our vehicles starts out as potential energy. Once it burns or explodes, thermal energy is released. Thermal energy is lost every time energy is transferred. That is why no machine is 100% efficient. Energy is lost in the form of heat.</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dirty="0"/>
          </a:p>
        </p:txBody>
      </p:sp>
    </p:spTree>
    <p:extLst>
      <p:ext uri="{BB962C8B-B14F-4D97-AF65-F5344CB8AC3E}">
        <p14:creationId xmlns:p14="http://schemas.microsoft.com/office/powerpoint/2010/main" val="530072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Gravitational energy</a:t>
            </a:r>
            <a:r>
              <a:rPr lang="en-US" baseline="0" dirty="0" smtClean="0"/>
              <a:t> is what keeps everything on the ground. Gravitational force is what gives different masses it weight. The greater the mass, the greater the weight or attractive force there is to Earth. </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dirty="0"/>
          </a:p>
        </p:txBody>
      </p:sp>
    </p:spTree>
    <p:extLst>
      <p:ext uri="{BB962C8B-B14F-4D97-AF65-F5344CB8AC3E}">
        <p14:creationId xmlns:p14="http://schemas.microsoft.com/office/powerpoint/2010/main" val="3002278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Sound energy</a:t>
            </a:r>
            <a:r>
              <a:rPr lang="en-US" baseline="0" dirty="0" smtClean="0"/>
              <a:t> is not often used in agriculture, but is a safety concern. In agricultural work environments, loud sounds can be damaging to a person’s ear resulting in loss of hearing.</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dirty="0"/>
          </a:p>
        </p:txBody>
      </p:sp>
    </p:spTree>
    <p:extLst>
      <p:ext uri="{BB962C8B-B14F-4D97-AF65-F5344CB8AC3E}">
        <p14:creationId xmlns:p14="http://schemas.microsoft.com/office/powerpoint/2010/main" val="2216752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a:t>
            </a:r>
            <a:r>
              <a:rPr lang="en-US" smtClean="0">
                <a:latin typeface="Arial" pitchFamily="34" charset="0"/>
                <a:cs typeface="Arial" pitchFamily="34" charset="0"/>
              </a:rPr>
              <a:t>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Energy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Energy</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Agriculture Power and Technology </a:t>
            </a:r>
            <a:r>
              <a:rPr lang="en-US" dirty="0" smtClean="0">
                <a:latin typeface="Arial" pitchFamily="34" charset="0"/>
                <a:cs typeface="Arial" pitchFamily="34" charset="0"/>
              </a:rPr>
              <a:t>             </a:t>
            </a:r>
          </a:p>
          <a:p>
            <a:r>
              <a:rPr lang="en-US" dirty="0" smtClean="0">
                <a:latin typeface="Arial" pitchFamily="34" charset="0"/>
                <a:cs typeface="Arial" pitchFamily="34" charset="0"/>
              </a:rPr>
              <a:t>Unit 1 – </a:t>
            </a:r>
            <a:r>
              <a:rPr lang="en-US" dirty="0">
                <a:latin typeface="Arial" pitchFamily="34" charset="0"/>
                <a:cs typeface="Arial" pitchFamily="34" charset="0"/>
              </a:rPr>
              <a:t>Lesson 1.2 Mechanical Basics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Energy</a:t>
            </a:r>
            <a:r>
              <a:rPr lang="en-US" baseline="0" dirty="0" smtClean="0"/>
              <a:t> is found all around us and is harnessed to perform work. For work to be completed, an object must be moved or its position changed. Work is seen in all areas of agriculture from tilling a field to milking a cow to transporting food.</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Tree>
    <p:extLst>
      <p:ext uri="{BB962C8B-B14F-4D97-AF65-F5344CB8AC3E}">
        <p14:creationId xmlns:p14="http://schemas.microsoft.com/office/powerpoint/2010/main" val="2641142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Energy</a:t>
            </a:r>
            <a:r>
              <a:rPr lang="en-US" baseline="0" dirty="0" smtClean="0"/>
              <a:t> can be broken down into two different types. Potential energy is energy that is stored. This energy is capable of doing work but is currently not being used. A wagon sitting at the top of a hill has potential energy. Once it begins rolling down the hill it becomes kinetic energy. Kinetic energy is energy being used to perform work.</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Chemical</a:t>
            </a:r>
            <a:r>
              <a:rPr lang="en-US" baseline="0" dirty="0" smtClean="0"/>
              <a:t> energy is stored energy. An example of chemically stored energy is food. Food has potential energy, once we digest the food we use that energy to move, which is kinetic energy. Gravitational energy is form of potential and kinetic energy. The force of gravity has a potential to pull an object down a hill. Once gravity starts pulling the object, the energy becomes kinetic. </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dirty="0"/>
          </a:p>
        </p:txBody>
      </p:sp>
    </p:spTree>
    <p:extLst>
      <p:ext uri="{BB962C8B-B14F-4D97-AF65-F5344CB8AC3E}">
        <p14:creationId xmlns:p14="http://schemas.microsoft.com/office/powerpoint/2010/main" val="729855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Potential energy is found</a:t>
            </a:r>
            <a:r>
              <a:rPr lang="en-US" baseline="0" dirty="0" smtClean="0"/>
              <a:t> in renewable and non-renewable forms. Renewable energy can be replaced within a span of time. Non-renewable energy is available in limited quantities and will eventually be depleted. Both sources of energy can be used to produce kinetic energy.</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a:xfrm>
            <a:off x="4038600" y="0"/>
            <a:ext cx="2817813" cy="457200"/>
          </a:xfrm>
        </p:spPr>
        <p:txBody>
          <a:bodyPr/>
          <a:lstStyle/>
          <a:p>
            <a:r>
              <a:rPr lang="en-US" dirty="0" smtClean="0">
                <a:latin typeface="Arial" pitchFamily="34" charset="0"/>
                <a:cs typeface="Arial" pitchFamily="34" charset="0"/>
              </a:rPr>
              <a:t>Agriculture Power and Technology    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dirty="0"/>
          </a:p>
        </p:txBody>
      </p:sp>
    </p:spTree>
    <p:extLst>
      <p:ext uri="{BB962C8B-B14F-4D97-AF65-F5344CB8AC3E}">
        <p14:creationId xmlns:p14="http://schemas.microsoft.com/office/powerpoint/2010/main" val="240116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forms of kinetic energy. These are some common forms that must be understood when working with agricultural power.</a:t>
            </a:r>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dirty="0"/>
          </a:p>
        </p:txBody>
      </p:sp>
    </p:spTree>
    <p:extLst>
      <p:ext uri="{BB962C8B-B14F-4D97-AF65-F5344CB8AC3E}">
        <p14:creationId xmlns:p14="http://schemas.microsoft.com/office/powerpoint/2010/main" val="1288559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most common type</a:t>
            </a:r>
            <a:r>
              <a:rPr lang="en-US" baseline="0" dirty="0" smtClean="0"/>
              <a:t> of energy we use is electrical energy. From the time we get up in the morning to cook breakfast and check the messages on our phones until we go to bed and set our alarm clock, we are using electricity.</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dirty="0"/>
          </a:p>
        </p:txBody>
      </p:sp>
    </p:spTree>
    <p:extLst>
      <p:ext uri="{BB962C8B-B14F-4D97-AF65-F5344CB8AC3E}">
        <p14:creationId xmlns:p14="http://schemas.microsoft.com/office/powerpoint/2010/main" val="3407116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energy</a:t>
            </a:r>
            <a:r>
              <a:rPr lang="en-US" baseline="0" dirty="0" smtClean="0"/>
              <a:t> of movement is mechanical energy. This is the energy that we can see. The wheel of a tractor moving, a windmill blade spinning, and a hydraulic cylinder lifting are all examples of mechanical energy.</a:t>
            </a:r>
            <a:endParaRPr lang="en-US" dirty="0"/>
          </a:p>
        </p:txBody>
      </p:sp>
      <p:sp>
        <p:nvSpPr>
          <p:cNvPr id="4" name="Header Placeholder 3"/>
          <p:cNvSpPr>
            <a:spLocks noGrp="1"/>
          </p:cNvSpPr>
          <p:nvPr>
            <p:ph type="hdr" sz="quarter" idx="10"/>
          </p:nvPr>
        </p:nvSpPr>
        <p:spPr/>
        <p:txBody>
          <a:bodyPr/>
          <a:lstStyle/>
          <a:p>
            <a:r>
              <a:rPr lang="en-US" smtClean="0"/>
              <a:t>Energy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1 – Lesson 1.2 Mechanical Basics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dirty="0"/>
          </a:p>
        </p:txBody>
      </p:sp>
    </p:spTree>
    <p:extLst>
      <p:ext uri="{BB962C8B-B14F-4D97-AF65-F5344CB8AC3E}">
        <p14:creationId xmlns:p14="http://schemas.microsoft.com/office/powerpoint/2010/main" val="4079972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dirty="0"/>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dirty="0"/>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dirty="0"/>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dirty="0"/>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dirty="0"/>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Thermal Energy</a:t>
            </a:r>
            <a:endParaRPr lang="en-US" dirty="0"/>
          </a:p>
        </p:txBody>
      </p:sp>
      <p:sp>
        <p:nvSpPr>
          <p:cNvPr id="3" name="Content Placeholder 2"/>
          <p:cNvSpPr>
            <a:spLocks noGrp="1"/>
          </p:cNvSpPr>
          <p:nvPr>
            <p:ph sz="half" idx="1"/>
          </p:nvPr>
        </p:nvSpPr>
        <p:spPr>
          <a:xfrm>
            <a:off x="457200" y="2012949"/>
            <a:ext cx="4343400" cy="4525963"/>
          </a:xfrm>
        </p:spPr>
        <p:txBody>
          <a:bodyPr>
            <a:normAutofit/>
          </a:bodyPr>
          <a:lstStyle/>
          <a:p>
            <a:r>
              <a:rPr lang="en-US" dirty="0" smtClean="0"/>
              <a:t>Heat energy produced by the movement of atoms.</a:t>
            </a:r>
          </a:p>
          <a:p>
            <a:r>
              <a:rPr lang="en-US" dirty="0" smtClean="0"/>
              <a:t>When fuels are burned, energy is released in the form of heat.</a:t>
            </a:r>
            <a:endParaRPr lang="en-US" dirty="0"/>
          </a:p>
          <a:p>
            <a:r>
              <a:rPr lang="en-US" dirty="0" smtClean="0"/>
              <a:t>Thermal energy is released every time energy is transferred.</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692400"/>
            <a:ext cx="4038600" cy="2692400"/>
          </a:xfrm>
        </p:spPr>
      </p:pic>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dirty="0"/>
          </a:p>
        </p:txBody>
      </p:sp>
    </p:spTree>
    <p:extLst>
      <p:ext uri="{BB962C8B-B14F-4D97-AF65-F5344CB8AC3E}">
        <p14:creationId xmlns:p14="http://schemas.microsoft.com/office/powerpoint/2010/main" val="2344365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Gravitational Energy</a:t>
            </a:r>
            <a:endParaRPr lang="en-US" dirty="0"/>
          </a:p>
        </p:txBody>
      </p:sp>
      <p:sp>
        <p:nvSpPr>
          <p:cNvPr id="3" name="Content Placeholder 2"/>
          <p:cNvSpPr>
            <a:spLocks noGrp="1"/>
          </p:cNvSpPr>
          <p:nvPr>
            <p:ph sz="half" idx="1"/>
          </p:nvPr>
        </p:nvSpPr>
        <p:spPr>
          <a:xfrm>
            <a:off x="457200" y="1828800"/>
            <a:ext cx="5105400" cy="4525963"/>
          </a:xfrm>
        </p:spPr>
        <p:txBody>
          <a:bodyPr>
            <a:normAutofit/>
          </a:bodyPr>
          <a:lstStyle/>
          <a:p>
            <a:r>
              <a:rPr lang="en-US" sz="3200" dirty="0" smtClean="0"/>
              <a:t>Attractive force that all objects have toward one another</a:t>
            </a:r>
          </a:p>
          <a:p>
            <a:r>
              <a:rPr lang="en-US" sz="3200" dirty="0" smtClean="0"/>
              <a:t>Dependent upon the mass of the object</a:t>
            </a:r>
          </a:p>
          <a:p>
            <a:r>
              <a:rPr lang="en-US" sz="3200" dirty="0" smtClean="0"/>
              <a:t>Gravitational force keeping us grounded to Earth</a:t>
            </a:r>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562600" y="2743200"/>
            <a:ext cx="2457450" cy="2457450"/>
          </a:xfrm>
        </p:spPr>
      </p:pic>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dirty="0"/>
          </a:p>
        </p:txBody>
      </p:sp>
    </p:spTree>
    <p:extLst>
      <p:ext uri="{BB962C8B-B14F-4D97-AF65-F5344CB8AC3E}">
        <p14:creationId xmlns:p14="http://schemas.microsoft.com/office/powerpoint/2010/main" val="4213665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Sound Energy</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Travels in the form of waves.</a:t>
            </a:r>
          </a:p>
          <a:p>
            <a:r>
              <a:rPr lang="en-US" dirty="0" smtClean="0"/>
              <a:t>Sound waves must travel through some form of matter.</a:t>
            </a:r>
          </a:p>
          <a:p>
            <a:r>
              <a:rPr lang="en-US" dirty="0" smtClean="0"/>
              <a:t>Some sounds can be damaging to the ear.</a:t>
            </a:r>
          </a:p>
          <a:p>
            <a:pPr lvl="1"/>
            <a:r>
              <a:rPr lang="en-US" dirty="0" smtClean="0"/>
              <a:t>Important energy to understand when assessing a tool or workplace for safety.</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779160" y="3254959"/>
            <a:ext cx="1776679" cy="1567282"/>
          </a:xfrm>
        </p:spPr>
      </p:pic>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dirty="0"/>
          </a:p>
        </p:txBody>
      </p:sp>
    </p:spTree>
    <p:extLst>
      <p:ext uri="{BB962C8B-B14F-4D97-AF65-F5344CB8AC3E}">
        <p14:creationId xmlns:p14="http://schemas.microsoft.com/office/powerpoint/2010/main" val="3340294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smtClean="0"/>
              <a:t>Butz</a:t>
            </a:r>
            <a:r>
              <a:rPr lang="en-US" dirty="0"/>
              <a:t>, S. D. (2015). The Laws of Thermodynamics. </a:t>
            </a:r>
            <a:r>
              <a:rPr lang="en-US" i="1" dirty="0"/>
              <a:t>Energy and agriculture.</a:t>
            </a:r>
            <a:r>
              <a:rPr lang="en-US" dirty="0"/>
              <a:t> (1st ed.). Stamford, CT: Cengage Learning</a:t>
            </a:r>
            <a:r>
              <a:rPr lang="en-US" dirty="0" smtClean="0"/>
              <a: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dirty="0"/>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Energy</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1 – Lesson </a:t>
            </a:r>
            <a:r>
              <a:rPr lang="en-US" sz="3200" kern="0" noProof="0" dirty="0" smtClean="0">
                <a:solidFill>
                  <a:sysClr val="windowText" lastClr="000000"/>
                </a:solidFill>
                <a:latin typeface="Arial" pitchFamily="34" charset="0"/>
                <a:cs typeface="Arial" pitchFamily="34" charset="0"/>
              </a:rPr>
              <a:t>1</a:t>
            </a:r>
            <a:r>
              <a:rPr lang="en-US" sz="3200" kern="0" dirty="0" smtClean="0">
                <a:solidFill>
                  <a:sysClr val="windowText" lastClr="000000"/>
                </a:solidFill>
                <a:latin typeface="Arial" pitchFamily="34" charset="0"/>
                <a:cs typeface="Arial" pitchFamily="34" charset="0"/>
              </a:rPr>
              <a:t>.2 Mechanical Basics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dirty="0"/>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Energy?</a:t>
            </a:r>
            <a:endParaRPr lang="en-US" dirty="0"/>
          </a:p>
        </p:txBody>
      </p:sp>
      <p:sp>
        <p:nvSpPr>
          <p:cNvPr id="3" name="Content Placeholder 2"/>
          <p:cNvSpPr>
            <a:spLocks noGrp="1"/>
          </p:cNvSpPr>
          <p:nvPr>
            <p:ph idx="1"/>
          </p:nvPr>
        </p:nvSpPr>
        <p:spPr/>
        <p:txBody>
          <a:bodyPr>
            <a:normAutofit lnSpcReduction="10000"/>
          </a:bodyPr>
          <a:lstStyle/>
          <a:p>
            <a:endParaRPr lang="en-US" dirty="0" smtClean="0"/>
          </a:p>
          <a:p>
            <a:r>
              <a:rPr lang="en-US" dirty="0"/>
              <a:t>E</a:t>
            </a:r>
            <a:r>
              <a:rPr lang="en-US" dirty="0" smtClean="0"/>
              <a:t>nergy </a:t>
            </a:r>
            <a:r>
              <a:rPr lang="en-US" dirty="0"/>
              <a:t>is </a:t>
            </a:r>
            <a:r>
              <a:rPr lang="en-US" dirty="0" smtClean="0"/>
              <a:t>the ability to perform work or cause change.</a:t>
            </a:r>
          </a:p>
          <a:p>
            <a:r>
              <a:rPr lang="en-US" dirty="0" smtClean="0"/>
              <a:t>Work </a:t>
            </a:r>
            <a:r>
              <a:rPr lang="en-US" dirty="0"/>
              <a:t>is a change in a position caused by a </a:t>
            </a:r>
            <a:r>
              <a:rPr lang="en-US" dirty="0" smtClean="0"/>
              <a:t>force.</a:t>
            </a:r>
          </a:p>
          <a:p>
            <a:pPr lvl="1"/>
            <a:r>
              <a:rPr lang="en-US" dirty="0" smtClean="0"/>
              <a:t>Moving a pencil, opening a door, and carrying a backpack are examples of work.</a:t>
            </a:r>
          </a:p>
          <a:p>
            <a:pPr lvl="1"/>
            <a:r>
              <a:rPr lang="en-US" dirty="0" smtClean="0"/>
              <a:t>What are some agricultural examples of work?</a:t>
            </a:r>
            <a:endParaRPr lang="en-US" dirty="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dirty="0"/>
          </a:p>
        </p:txBody>
      </p:sp>
    </p:spTree>
    <p:extLst>
      <p:ext uri="{BB962C8B-B14F-4D97-AF65-F5344CB8AC3E}">
        <p14:creationId xmlns:p14="http://schemas.microsoft.com/office/powerpoint/2010/main" val="1939389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Energy</a:t>
            </a:r>
            <a:endParaRPr lang="en-US" dirty="0"/>
          </a:p>
        </p:txBody>
      </p:sp>
      <p:sp>
        <p:nvSpPr>
          <p:cNvPr id="3" name="Content Placeholder 2"/>
          <p:cNvSpPr>
            <a:spLocks noGrp="1"/>
          </p:cNvSpPr>
          <p:nvPr>
            <p:ph idx="1"/>
          </p:nvPr>
        </p:nvSpPr>
        <p:spPr/>
        <p:txBody>
          <a:bodyPr>
            <a:normAutofit/>
          </a:bodyPr>
          <a:lstStyle/>
          <a:p>
            <a:r>
              <a:rPr lang="en-US" dirty="0" smtClean="0"/>
              <a:t>Potential</a:t>
            </a:r>
          </a:p>
          <a:p>
            <a:pPr lvl="1"/>
            <a:r>
              <a:rPr lang="en-US" dirty="0" smtClean="0"/>
              <a:t>Stored Energy</a:t>
            </a:r>
          </a:p>
          <a:p>
            <a:pPr lvl="2"/>
            <a:r>
              <a:rPr lang="en-US" dirty="0" smtClean="0"/>
              <a:t>Water behind a dam.</a:t>
            </a:r>
          </a:p>
          <a:p>
            <a:pPr lvl="2"/>
            <a:r>
              <a:rPr lang="en-US" dirty="0" smtClean="0"/>
              <a:t>Wagon on top of a hill.</a:t>
            </a:r>
          </a:p>
          <a:p>
            <a:pPr lvl="2"/>
            <a:r>
              <a:rPr lang="en-US" dirty="0" smtClean="0"/>
              <a:t>Gasoline ready to combust.</a:t>
            </a:r>
          </a:p>
          <a:p>
            <a:r>
              <a:rPr lang="en-US" dirty="0" smtClean="0"/>
              <a:t>Kinetic</a:t>
            </a:r>
          </a:p>
          <a:p>
            <a:pPr lvl="1"/>
            <a:r>
              <a:rPr lang="en-US" dirty="0" smtClean="0"/>
              <a:t>Energy being used to perform work</a:t>
            </a:r>
            <a:endParaRPr lang="en-US" dirty="0"/>
          </a:p>
          <a:p>
            <a:pPr lvl="2"/>
            <a:r>
              <a:rPr lang="en-US" dirty="0" smtClean="0"/>
              <a:t>Gasoline combusting to run an engine.</a:t>
            </a:r>
          </a:p>
          <a:p>
            <a:pPr lvl="2"/>
            <a:r>
              <a:rPr lang="en-US" dirty="0" smtClean="0"/>
              <a:t>Engine powering a tractor in a field.</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dirty="0"/>
          </a:p>
        </p:txBody>
      </p:sp>
    </p:spTree>
    <p:extLst>
      <p:ext uri="{BB962C8B-B14F-4D97-AF65-F5344CB8AC3E}">
        <p14:creationId xmlns:p14="http://schemas.microsoft.com/office/powerpoint/2010/main" val="3540303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Potential Energy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Chemical Energy</a:t>
            </a:r>
          </a:p>
          <a:p>
            <a:pPr lvl="1"/>
            <a:r>
              <a:rPr lang="en-US" dirty="0" smtClean="0"/>
              <a:t>Energy stored between bonds of atoms</a:t>
            </a:r>
          </a:p>
          <a:p>
            <a:pPr lvl="2"/>
            <a:r>
              <a:rPr lang="en-US" dirty="0" smtClean="0"/>
              <a:t>Food has potential energy that can be digested.</a:t>
            </a:r>
          </a:p>
          <a:p>
            <a:pPr lvl="2"/>
            <a:r>
              <a:rPr lang="en-US" dirty="0" smtClean="0"/>
              <a:t>Batteries have chemical energy stored to power everything from tools to toys.</a:t>
            </a:r>
          </a:p>
          <a:p>
            <a:pPr lvl="2"/>
            <a:r>
              <a:rPr lang="en-US" dirty="0" smtClean="0"/>
              <a:t>Fuel has potential energy to combust and cause movement.</a:t>
            </a:r>
          </a:p>
          <a:p>
            <a:r>
              <a:rPr lang="en-US" dirty="0" smtClean="0"/>
              <a:t>Gravitational Energy</a:t>
            </a:r>
          </a:p>
          <a:p>
            <a:pPr lvl="1"/>
            <a:r>
              <a:rPr lang="en-US" dirty="0" smtClean="0"/>
              <a:t>The attractive force all objects have towards each other.</a:t>
            </a:r>
          </a:p>
          <a:p>
            <a:pPr lvl="2"/>
            <a:r>
              <a:rPr lang="en-US" dirty="0" smtClean="0"/>
              <a:t>An object on top of the hill has potential for gravity to pull it to the bottom.</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dirty="0"/>
          </a:p>
        </p:txBody>
      </p:sp>
    </p:spTree>
    <p:extLst>
      <p:ext uri="{BB962C8B-B14F-4D97-AF65-F5344CB8AC3E}">
        <p14:creationId xmlns:p14="http://schemas.microsoft.com/office/powerpoint/2010/main" val="2574925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Renewable and Non-renewable Energy</a:t>
            </a:r>
            <a:endParaRPr lang="en-US" dirty="0"/>
          </a:p>
        </p:txBody>
      </p:sp>
      <p:sp>
        <p:nvSpPr>
          <p:cNvPr id="3" name="Content Placeholder 2"/>
          <p:cNvSpPr>
            <a:spLocks noGrp="1"/>
          </p:cNvSpPr>
          <p:nvPr>
            <p:ph sz="half" idx="1"/>
          </p:nvPr>
        </p:nvSpPr>
        <p:spPr>
          <a:xfrm>
            <a:off x="457200" y="1797842"/>
            <a:ext cx="8382000" cy="760413"/>
          </a:xfrm>
        </p:spPr>
        <p:txBody>
          <a:bodyPr>
            <a:normAutofit fontScale="92500"/>
          </a:bodyPr>
          <a:lstStyle/>
          <a:p>
            <a:pPr marL="0" indent="0">
              <a:buNone/>
            </a:pPr>
            <a:r>
              <a:rPr lang="en-US" dirty="0" smtClean="0"/>
              <a:t>Potential energy can be </a:t>
            </a:r>
            <a:r>
              <a:rPr lang="en-US" dirty="0"/>
              <a:t>r</a:t>
            </a:r>
            <a:r>
              <a:rPr lang="en-US" dirty="0" smtClean="0"/>
              <a:t>enewable or non-renewable.</a:t>
            </a:r>
            <a:endParaRPr lang="en-US" dirty="0"/>
          </a:p>
        </p:txBody>
      </p:sp>
      <p:sp>
        <p:nvSpPr>
          <p:cNvPr id="4" name="Content Placeholder 3"/>
          <p:cNvSpPr>
            <a:spLocks noGrp="1"/>
          </p:cNvSpPr>
          <p:nvPr>
            <p:ph sz="half" idx="2"/>
          </p:nvPr>
        </p:nvSpPr>
        <p:spPr>
          <a:xfrm>
            <a:off x="4648200" y="2558255"/>
            <a:ext cx="4038600" cy="3690145"/>
          </a:xfrm>
        </p:spPr>
        <p:txBody>
          <a:bodyPr>
            <a:normAutofit fontScale="92500"/>
          </a:bodyPr>
          <a:lstStyle/>
          <a:p>
            <a:pPr marL="0" indent="0" algn="ctr">
              <a:buNone/>
            </a:pPr>
            <a:r>
              <a:rPr lang="en-US" dirty="0" smtClean="0"/>
              <a:t>Non-renewable</a:t>
            </a:r>
          </a:p>
          <a:p>
            <a:r>
              <a:rPr lang="en-US" sz="2600" dirty="0" smtClean="0"/>
              <a:t>Fossil Fuels</a:t>
            </a:r>
          </a:p>
          <a:p>
            <a:pPr lvl="1"/>
            <a:r>
              <a:rPr lang="en-US" sz="2200" dirty="0" smtClean="0"/>
              <a:t>Gasoline to power vehicles</a:t>
            </a:r>
            <a:r>
              <a:rPr lang="en-US" dirty="0" smtClean="0"/>
              <a:t>.</a:t>
            </a:r>
          </a:p>
          <a:p>
            <a:r>
              <a:rPr lang="en-US" sz="2600" dirty="0" smtClean="0"/>
              <a:t>Coal</a:t>
            </a:r>
          </a:p>
          <a:p>
            <a:pPr lvl="1"/>
            <a:r>
              <a:rPr lang="en-US" sz="2200" dirty="0" smtClean="0"/>
              <a:t>Burned to produce steam that is converted to electricity.</a:t>
            </a:r>
            <a:endParaRPr lang="en-US" sz="2200" dirty="0"/>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dirty="0"/>
          </a:p>
        </p:txBody>
      </p:sp>
      <p:sp>
        <p:nvSpPr>
          <p:cNvPr id="9" name="Content Placeholder 3"/>
          <p:cNvSpPr txBox="1">
            <a:spLocks/>
          </p:cNvSpPr>
          <p:nvPr/>
        </p:nvSpPr>
        <p:spPr>
          <a:xfrm>
            <a:off x="457200" y="2558254"/>
            <a:ext cx="4038600" cy="36901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dirty="0" smtClean="0"/>
              <a:t>Renewable</a:t>
            </a:r>
          </a:p>
          <a:p>
            <a:r>
              <a:rPr lang="en-US" sz="2600" dirty="0" smtClean="0"/>
              <a:t>Air</a:t>
            </a:r>
          </a:p>
          <a:p>
            <a:pPr lvl="1"/>
            <a:r>
              <a:rPr lang="en-US" sz="2200" dirty="0" smtClean="0"/>
              <a:t>Wind energy to produce electricity.</a:t>
            </a:r>
            <a:endParaRPr lang="en-US" sz="2200" dirty="0"/>
          </a:p>
          <a:p>
            <a:r>
              <a:rPr lang="en-US" sz="2600" dirty="0" smtClean="0"/>
              <a:t>Ethanol</a:t>
            </a:r>
          </a:p>
          <a:p>
            <a:pPr lvl="1"/>
            <a:r>
              <a:rPr lang="en-US" sz="2200" dirty="0" smtClean="0"/>
              <a:t>Biofuel to power vehicles.</a:t>
            </a:r>
          </a:p>
          <a:p>
            <a:r>
              <a:rPr lang="en-US" sz="2600" dirty="0" smtClean="0"/>
              <a:t>Water</a:t>
            </a:r>
          </a:p>
          <a:p>
            <a:pPr lvl="1"/>
            <a:r>
              <a:rPr lang="en-US" sz="2200" dirty="0" smtClean="0"/>
              <a:t>Dams produce electricity.</a:t>
            </a:r>
          </a:p>
          <a:p>
            <a:pPr lvl="1"/>
            <a:endParaRPr lang="en-US" sz="2200" dirty="0" smtClean="0"/>
          </a:p>
          <a:p>
            <a:endParaRPr lang="en-US" sz="2600" dirty="0" smtClean="0"/>
          </a:p>
          <a:p>
            <a:endParaRPr lang="en-US" sz="2600" dirty="0"/>
          </a:p>
        </p:txBody>
      </p:sp>
    </p:spTree>
    <p:extLst>
      <p:ext uri="{BB962C8B-B14F-4D97-AF65-F5344CB8AC3E}">
        <p14:creationId xmlns:p14="http://schemas.microsoft.com/office/powerpoint/2010/main" val="2046700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Kinetic Energy</a:t>
            </a:r>
            <a:endParaRPr lang="en-US" dirty="0"/>
          </a:p>
        </p:txBody>
      </p:sp>
      <p:sp>
        <p:nvSpPr>
          <p:cNvPr id="3" name="Content Placeholder 2"/>
          <p:cNvSpPr>
            <a:spLocks noGrp="1"/>
          </p:cNvSpPr>
          <p:nvPr>
            <p:ph idx="1"/>
          </p:nvPr>
        </p:nvSpPr>
        <p:spPr>
          <a:xfrm>
            <a:off x="457200" y="2320918"/>
            <a:ext cx="8229600" cy="3859164"/>
          </a:xfrm>
        </p:spPr>
        <p:txBody>
          <a:bodyPr/>
          <a:lstStyle/>
          <a:p>
            <a:r>
              <a:rPr lang="en-US" dirty="0" smtClean="0"/>
              <a:t>Electrical</a:t>
            </a:r>
          </a:p>
          <a:p>
            <a:r>
              <a:rPr lang="en-US" dirty="0" smtClean="0"/>
              <a:t>Mechanical</a:t>
            </a:r>
          </a:p>
          <a:p>
            <a:r>
              <a:rPr lang="en-US" dirty="0" smtClean="0"/>
              <a:t>Thermal</a:t>
            </a:r>
          </a:p>
          <a:p>
            <a:r>
              <a:rPr lang="en-US" dirty="0" smtClean="0"/>
              <a:t>Gravitational</a:t>
            </a:r>
          </a:p>
          <a:p>
            <a:r>
              <a:rPr lang="en-US" dirty="0" smtClean="0"/>
              <a:t>Sound</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2514599"/>
            <a:ext cx="2743200" cy="2879733"/>
          </a:xfrm>
          <a:prstGeom prst="rect">
            <a:avLst/>
          </a:prstGeom>
        </p:spPr>
      </p:pic>
    </p:spTree>
    <p:extLst>
      <p:ext uri="{BB962C8B-B14F-4D97-AF65-F5344CB8AC3E}">
        <p14:creationId xmlns:p14="http://schemas.microsoft.com/office/powerpoint/2010/main" val="3078283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Electrical Energy</a:t>
            </a:r>
            <a:endParaRPr lang="en-US" dirty="0"/>
          </a:p>
        </p:txBody>
      </p:sp>
      <p:sp>
        <p:nvSpPr>
          <p:cNvPr id="3" name="Content Placeholder 2"/>
          <p:cNvSpPr>
            <a:spLocks noGrp="1"/>
          </p:cNvSpPr>
          <p:nvPr>
            <p:ph sz="half" idx="1"/>
          </p:nvPr>
        </p:nvSpPr>
        <p:spPr>
          <a:xfrm>
            <a:off x="457200" y="2057400"/>
            <a:ext cx="5181600" cy="4297363"/>
          </a:xfrm>
        </p:spPr>
        <p:txBody>
          <a:bodyPr>
            <a:normAutofit/>
          </a:bodyPr>
          <a:lstStyle/>
          <a:p>
            <a:r>
              <a:rPr lang="en-US" sz="3200" dirty="0" smtClean="0"/>
              <a:t>Movement of electrons through a conductor.</a:t>
            </a:r>
          </a:p>
          <a:p>
            <a:r>
              <a:rPr lang="en-US" sz="3200" dirty="0" smtClean="0"/>
              <a:t>Most common source of energy.</a:t>
            </a:r>
          </a:p>
          <a:p>
            <a:r>
              <a:rPr lang="en-US" sz="3200" dirty="0" smtClean="0"/>
              <a:t>Powers lights, appliances, and hand held tools.</a:t>
            </a:r>
            <a:endParaRPr lang="en-US" sz="32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524643" y="2895743"/>
            <a:ext cx="2285714" cy="2285714"/>
          </a:xfrm>
        </p:spPr>
      </p:pic>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dirty="0"/>
          </a:p>
        </p:txBody>
      </p:sp>
    </p:spTree>
    <p:extLst>
      <p:ext uri="{BB962C8B-B14F-4D97-AF65-F5344CB8AC3E}">
        <p14:creationId xmlns:p14="http://schemas.microsoft.com/office/powerpoint/2010/main" val="1470695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Mechanical Energy</a:t>
            </a:r>
            <a:endParaRPr lang="en-US" dirty="0"/>
          </a:p>
        </p:txBody>
      </p:sp>
      <p:sp>
        <p:nvSpPr>
          <p:cNvPr id="3" name="Content Placeholder 2"/>
          <p:cNvSpPr>
            <a:spLocks noGrp="1"/>
          </p:cNvSpPr>
          <p:nvPr>
            <p:ph sz="half" idx="1"/>
          </p:nvPr>
        </p:nvSpPr>
        <p:spPr>
          <a:xfrm>
            <a:off x="457200" y="2209800"/>
            <a:ext cx="4800600" cy="4144963"/>
          </a:xfrm>
        </p:spPr>
        <p:txBody>
          <a:bodyPr>
            <a:normAutofit/>
          </a:bodyPr>
          <a:lstStyle/>
          <a:p>
            <a:r>
              <a:rPr lang="en-US" sz="3200" dirty="0" smtClean="0"/>
              <a:t>Energy produced from physical movement.</a:t>
            </a:r>
          </a:p>
          <a:p>
            <a:r>
              <a:rPr lang="en-US" sz="3200" dirty="0" smtClean="0"/>
              <a:t>Turbine moved by wind.</a:t>
            </a:r>
          </a:p>
          <a:p>
            <a:r>
              <a:rPr lang="en-US" sz="3200" dirty="0" smtClean="0"/>
              <a:t>Skid steer lifting a load.</a:t>
            </a:r>
          </a:p>
          <a:p>
            <a:r>
              <a:rPr lang="en-US" sz="3200" dirty="0" smtClean="0"/>
              <a:t>Piston moving up or down.</a:t>
            </a:r>
            <a:endParaRPr lang="en-US" sz="3200"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486400" y="2547802"/>
            <a:ext cx="1892503" cy="2388739"/>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dirty="0"/>
          </a:p>
        </p:txBody>
      </p:sp>
    </p:spTree>
    <p:extLst>
      <p:ext uri="{BB962C8B-B14F-4D97-AF65-F5344CB8AC3E}">
        <p14:creationId xmlns:p14="http://schemas.microsoft.com/office/powerpoint/2010/main" val="181044341"/>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nergyA" id="{DCA701E8-82A0-4A15-989A-7D1DEF3DFF8C}" vid="{0BEEE89F-47D3-4BC3-95DF-ADFE816486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EnergyA</Template>
  <TotalTime>173</TotalTime>
  <Words>1178</Words>
  <Application>Microsoft Office PowerPoint</Application>
  <PresentationFormat>On-screen Show (4:3)</PresentationFormat>
  <Paragraphs>159</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Energy</vt:lpstr>
      <vt:lpstr>What is Energy?</vt:lpstr>
      <vt:lpstr>Two Types of Energy</vt:lpstr>
      <vt:lpstr>Forms of Potential Energy</vt:lpstr>
      <vt:lpstr>Renewable and Non-renewable Energy</vt:lpstr>
      <vt:lpstr>Forms of Kinetic Energy</vt:lpstr>
      <vt:lpstr>Electrical Energy</vt:lpstr>
      <vt:lpstr>Mechanical Energy</vt:lpstr>
      <vt:lpstr>Thermal Energy</vt:lpstr>
      <vt:lpstr>Gravitational Energy</vt:lpstr>
      <vt:lpstr>Sound Energy</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dc:title>
  <dc:subject>APT - Lesson 1.2 Mechanical Basics</dc:subject>
  <dc:creator>Carl Aakre</dc:creator>
  <cp:lastModifiedBy>Carl Aakre</cp:lastModifiedBy>
  <cp:revision>29</cp:revision>
  <dcterms:created xsi:type="dcterms:W3CDTF">2014-07-22T15:38:18Z</dcterms:created>
  <dcterms:modified xsi:type="dcterms:W3CDTF">2016-01-08T15:05:14Z</dcterms:modified>
</cp:coreProperties>
</file>