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handoutMasterIdLst>
    <p:handoutMasterId r:id="rId18"/>
  </p:handoutMasterIdLst>
  <p:sldIdLst>
    <p:sldId id="256" r:id="rId2"/>
    <p:sldId id="258" r:id="rId3"/>
    <p:sldId id="271" r:id="rId4"/>
    <p:sldId id="275" r:id="rId5"/>
    <p:sldId id="276" r:id="rId6"/>
    <p:sldId id="285" r:id="rId7"/>
    <p:sldId id="277" r:id="rId8"/>
    <p:sldId id="278" r:id="rId9"/>
    <p:sldId id="279" r:id="rId10"/>
    <p:sldId id="281" r:id="rId11"/>
    <p:sldId id="280" r:id="rId12"/>
    <p:sldId id="282" r:id="rId13"/>
    <p:sldId id="283" r:id="rId14"/>
    <p:sldId id="284" r:id="rId15"/>
    <p:sldId id="25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6"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077" autoAdjust="0"/>
    <p:restoredTop sz="63734" autoAdjust="0"/>
  </p:normalViewPr>
  <p:slideViewPr>
    <p:cSldViewPr>
      <p:cViewPr varScale="1">
        <p:scale>
          <a:sx n="59" d="100"/>
          <a:sy n="59" d="100"/>
        </p:scale>
        <p:origin x="1902"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Operating Procedure</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2.2 Tool Operation</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Operating Procedure</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2 – Lesson 2.2 Tool Operation</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Operating Procedure</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2.2 Tool Operation</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type</a:t>
            </a:r>
            <a:r>
              <a:rPr lang="en-US" baseline="0" dirty="0" smtClean="0"/>
              <a:t> of material, size, and shape will determine the settings on the machine. The operator needs to know when and how to make those settings.</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540575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machine has power, it becomes much more dangerous even if it is off. The power supply should be inspected for damage to avoid electrocution and the machine should be checked to see that it is in the off position before plugging it in.</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1310978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operator</a:t>
            </a:r>
            <a:r>
              <a:rPr lang="en-US" baseline="0" dirty="0" smtClean="0"/>
              <a:t> should be in the correct position to avoid being struck by material worked on by the machine or the machine itself. Others should be warned and out of harms way before the machine is used.</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1910762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Proper use</a:t>
            </a:r>
            <a:r>
              <a:rPr lang="en-US" baseline="0" dirty="0" smtClean="0"/>
              <a:t> of the tool includes the speed it should be </a:t>
            </a:r>
            <a:r>
              <a:rPr lang="en-US" baseline="0" smtClean="0"/>
              <a:t>operated at and </a:t>
            </a:r>
            <a:r>
              <a:rPr lang="en-US" baseline="0" dirty="0" smtClean="0"/>
              <a:t>the amount of work that the operator needs to do while operating the machine. Tools should never be forced through the material it is working on.</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3338905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a:t>
            </a:r>
            <a:r>
              <a:rPr lang="en-US" baseline="0" dirty="0" smtClean="0"/>
              <a:t> job is complete, the proper shut down procedure should be completed. This includes disconnection from power, cleaning the tool, inspection for wear, and proper storage.</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14</a:t>
            </a:fld>
            <a:endParaRPr lang="en-US"/>
          </a:p>
        </p:txBody>
      </p:sp>
    </p:spTree>
    <p:extLst>
      <p:ext uri="{BB962C8B-B14F-4D97-AF65-F5344CB8AC3E}">
        <p14:creationId xmlns:p14="http://schemas.microsoft.com/office/powerpoint/2010/main" val="4042120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15</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a:t>Operating Procedure</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a:latin typeface="Arial" pitchFamily="34" charset="0"/>
                <a:cs typeface="Arial" pitchFamily="34" charset="0"/>
              </a:rPr>
              <a:t>Unit 2 – Lesson 2.2 Tool Operation</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Operating Procedure</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tools have</a:t>
            </a:r>
            <a:r>
              <a:rPr lang="en-US" baseline="0" dirty="0" smtClean="0"/>
              <a:t> similar operating procedures. If you can identify the steps to a standard procedure, understanding detailed steps for specific tools becomes much easier.</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you can operate a power tool, be sure you have the proper PPE.</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003256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Certain</a:t>
            </a:r>
            <a:r>
              <a:rPr lang="en-US" baseline="0" dirty="0" smtClean="0"/>
              <a:t> types of clothing and grooming could impact your safety as well. Clothing and hair can catch fire or be caught in equipment.</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056973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typ</a:t>
            </a:r>
            <a:r>
              <a:rPr lang="en-US" baseline="0" dirty="0" smtClean="0"/>
              <a:t>e and size of the material will determine the environmental controls, attachments, fastening, and procedures for using a tool.</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138468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a:t>
            </a:r>
            <a:r>
              <a:rPr lang="en-US" baseline="0" dirty="0" smtClean="0"/>
              <a:t>e are many environmental controls that may need to be in place to protect you and the people around you while you are using the tool. Proper ventilation may be needed to remove dust and fumes. Proper ear protection may be needed because of high noise levels. Curtains may need to be in place to protect </a:t>
            </a:r>
            <a:r>
              <a:rPr lang="en-US" baseline="0" dirty="0" smtClean="0"/>
              <a:t>other’s </a:t>
            </a:r>
            <a:r>
              <a:rPr lang="en-US" baseline="0" dirty="0" smtClean="0"/>
              <a:t>eyes.</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2847035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a:t>
            </a:r>
            <a:r>
              <a:rPr lang="en-US" baseline="0" dirty="0" smtClean="0"/>
              <a:t> tools have multiple purposes. This means that attachments and/or accessories may be needed when using the tool for a certain purpose.</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4015255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material that</a:t>
            </a:r>
            <a:r>
              <a:rPr lang="en-US" baseline="0" dirty="0" smtClean="0"/>
              <a:t> the tool will be working on must be prepared properly and fastened to prevent injury to the operator and others.</a:t>
            </a:r>
            <a:endParaRPr lang="en-US" dirty="0"/>
          </a:p>
        </p:txBody>
      </p:sp>
      <p:sp>
        <p:nvSpPr>
          <p:cNvPr id="4" name="Header Placeholder 3"/>
          <p:cNvSpPr>
            <a:spLocks noGrp="1"/>
          </p:cNvSpPr>
          <p:nvPr>
            <p:ph type="hdr" sz="quarter" idx="10"/>
          </p:nvPr>
        </p:nvSpPr>
        <p:spPr/>
        <p:txBody>
          <a:bodyPr/>
          <a:lstStyle/>
          <a:p>
            <a:r>
              <a:rPr lang="en-US" dirty="0"/>
              <a:t>Operating Procedure</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2 – Lesson 2.2 Tool Operation</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3010578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Settings</a:t>
            </a:r>
            <a:endParaRPr lang="en-US" dirty="0"/>
          </a:p>
        </p:txBody>
      </p:sp>
      <p:sp>
        <p:nvSpPr>
          <p:cNvPr id="3" name="Content Placeholder 2"/>
          <p:cNvSpPr>
            <a:spLocks noGrp="1"/>
          </p:cNvSpPr>
          <p:nvPr>
            <p:ph sz="half" idx="1"/>
          </p:nvPr>
        </p:nvSpPr>
        <p:spPr>
          <a:xfrm>
            <a:off x="457200" y="1828800"/>
            <a:ext cx="4838700" cy="4525963"/>
          </a:xfrm>
        </p:spPr>
        <p:txBody>
          <a:bodyPr anchor="ctr">
            <a:normAutofit/>
          </a:bodyPr>
          <a:lstStyle/>
          <a:p>
            <a:r>
              <a:rPr lang="en-US" sz="3200" dirty="0" smtClean="0"/>
              <a:t>What are the settings on the tool?</a:t>
            </a:r>
          </a:p>
          <a:p>
            <a:r>
              <a:rPr lang="en-US" sz="3200" dirty="0" smtClean="0"/>
              <a:t>How should the settings be adjusted based upon the material that is going to be used?</a:t>
            </a: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295900" y="2667000"/>
            <a:ext cx="2743200" cy="2743200"/>
          </a:xfrm>
        </p:spPr>
      </p:pic>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459683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Supply</a:t>
            </a:r>
            <a:endParaRPr lang="en-US" dirty="0"/>
          </a:p>
        </p:txBody>
      </p:sp>
      <p:sp>
        <p:nvSpPr>
          <p:cNvPr id="3" name="Content Placeholder 2"/>
          <p:cNvSpPr>
            <a:spLocks noGrp="1"/>
          </p:cNvSpPr>
          <p:nvPr>
            <p:ph sz="half" idx="1"/>
          </p:nvPr>
        </p:nvSpPr>
        <p:spPr/>
        <p:txBody>
          <a:bodyPr>
            <a:noAutofit/>
          </a:bodyPr>
          <a:lstStyle/>
          <a:p>
            <a:pPr marL="0" indent="0" algn="ctr">
              <a:buNone/>
            </a:pPr>
            <a:r>
              <a:rPr lang="en-US" sz="3200" u="sng" dirty="0" smtClean="0"/>
              <a:t>Power Supply</a:t>
            </a:r>
          </a:p>
          <a:p>
            <a:r>
              <a:rPr lang="en-US" sz="3200" dirty="0" smtClean="0"/>
              <a:t>Inspect the cord for nicks or loose fittings.</a:t>
            </a:r>
          </a:p>
          <a:p>
            <a:r>
              <a:rPr lang="en-US" sz="3200" dirty="0" smtClean="0"/>
              <a:t>Be sure that the tool is grounded or UL protected to prevent electrical shock.</a:t>
            </a:r>
            <a:endParaRPr lang="en-US" sz="3200" dirty="0"/>
          </a:p>
        </p:txBody>
      </p:sp>
      <p:sp>
        <p:nvSpPr>
          <p:cNvPr id="4" name="Content Placeholder 3"/>
          <p:cNvSpPr>
            <a:spLocks noGrp="1"/>
          </p:cNvSpPr>
          <p:nvPr>
            <p:ph sz="half" idx="2"/>
          </p:nvPr>
        </p:nvSpPr>
        <p:spPr/>
        <p:txBody>
          <a:bodyPr>
            <a:normAutofit/>
          </a:bodyPr>
          <a:lstStyle/>
          <a:p>
            <a:pPr marL="0" indent="0" algn="ctr">
              <a:buNone/>
            </a:pPr>
            <a:r>
              <a:rPr lang="en-US" sz="3200" u="sng" dirty="0" smtClean="0"/>
              <a:t>On/Off Switch</a:t>
            </a:r>
          </a:p>
          <a:p>
            <a:r>
              <a:rPr lang="en-US" sz="3200" dirty="0" smtClean="0"/>
              <a:t>Locate the on/off switch.</a:t>
            </a:r>
          </a:p>
          <a:p>
            <a:r>
              <a:rPr lang="en-US" sz="3200" dirty="0" smtClean="0"/>
              <a:t>Identify the off </a:t>
            </a:r>
            <a:r>
              <a:rPr lang="en-US" sz="3200" dirty="0"/>
              <a:t>p</a:t>
            </a:r>
            <a:r>
              <a:rPr lang="en-US" sz="3200" dirty="0" smtClean="0"/>
              <a:t>osition.</a:t>
            </a:r>
          </a:p>
          <a:p>
            <a:r>
              <a:rPr lang="en-US" sz="3200" dirty="0" smtClean="0"/>
              <a:t>Be sure machine is off before being plugged in.</a:t>
            </a:r>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1930018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Positioning</a:t>
            </a:r>
            <a:endParaRPr lang="en-US" dirty="0"/>
          </a:p>
        </p:txBody>
      </p:sp>
      <p:sp>
        <p:nvSpPr>
          <p:cNvPr id="3" name="Content Placeholder 2"/>
          <p:cNvSpPr>
            <a:spLocks noGrp="1"/>
          </p:cNvSpPr>
          <p:nvPr>
            <p:ph sz="half" idx="1"/>
          </p:nvPr>
        </p:nvSpPr>
        <p:spPr>
          <a:xfrm>
            <a:off x="4152900" y="1828799"/>
            <a:ext cx="4800600" cy="4525963"/>
          </a:xfrm>
        </p:spPr>
        <p:txBody>
          <a:bodyPr>
            <a:noAutofit/>
          </a:bodyPr>
          <a:lstStyle/>
          <a:p>
            <a:r>
              <a:rPr lang="en-US" sz="3200" dirty="0" smtClean="0"/>
              <a:t>Where do you stand while turning on the machine?</a:t>
            </a:r>
          </a:p>
          <a:p>
            <a:r>
              <a:rPr lang="en-US" sz="3200" dirty="0" smtClean="0"/>
              <a:t>Where do you stand while operating the machine?</a:t>
            </a:r>
          </a:p>
          <a:p>
            <a:r>
              <a:rPr lang="en-US" sz="3200" dirty="0" smtClean="0"/>
              <a:t>Where should others be while you are operating the machine?</a:t>
            </a:r>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95300" y="2441924"/>
            <a:ext cx="3657600" cy="2609088"/>
          </a:xfrm>
        </p:spPr>
      </p:pic>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489084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a:t>
            </a:r>
            <a:endParaRPr lang="en-US" dirty="0"/>
          </a:p>
        </p:txBody>
      </p:sp>
      <p:sp>
        <p:nvSpPr>
          <p:cNvPr id="3" name="Content Placeholder 2"/>
          <p:cNvSpPr>
            <a:spLocks noGrp="1"/>
          </p:cNvSpPr>
          <p:nvPr>
            <p:ph sz="half" idx="1"/>
          </p:nvPr>
        </p:nvSpPr>
        <p:spPr>
          <a:xfrm>
            <a:off x="457200" y="1828800"/>
            <a:ext cx="6096000" cy="4525963"/>
          </a:xfrm>
        </p:spPr>
        <p:txBody>
          <a:bodyPr>
            <a:normAutofit lnSpcReduction="10000"/>
          </a:bodyPr>
          <a:lstStyle/>
          <a:p>
            <a:r>
              <a:rPr lang="en-US" dirty="0" smtClean="0"/>
              <a:t>What is the procedure for operating the machine on the material?</a:t>
            </a:r>
          </a:p>
          <a:p>
            <a:r>
              <a:rPr lang="en-US" dirty="0" smtClean="0"/>
              <a:t>What speed should the machine be set to?</a:t>
            </a:r>
          </a:p>
          <a:p>
            <a:r>
              <a:rPr lang="en-US" dirty="0" smtClean="0"/>
              <a:t>Do not force the machine through the material.</a:t>
            </a:r>
          </a:p>
          <a:p>
            <a:r>
              <a:rPr lang="en-US" dirty="0" smtClean="0"/>
              <a:t>How could the machine damage the material if not operated correctly?</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792129" y="1845129"/>
            <a:ext cx="1894671" cy="4165782"/>
          </a:xfrm>
        </p:spPr>
      </p:pic>
      <p:sp>
        <p:nvSpPr>
          <p:cNvPr id="5" name="Slide Number Placeholder 4"/>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1100781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Shut Down</a:t>
            </a:r>
            <a:endParaRPr lang="en-US" dirty="0"/>
          </a:p>
        </p:txBody>
      </p:sp>
      <p:sp>
        <p:nvSpPr>
          <p:cNvPr id="3" name="Content Placeholder 2"/>
          <p:cNvSpPr>
            <a:spLocks noGrp="1"/>
          </p:cNvSpPr>
          <p:nvPr>
            <p:ph sz="half" idx="1"/>
          </p:nvPr>
        </p:nvSpPr>
        <p:spPr>
          <a:xfrm>
            <a:off x="457200" y="1828800"/>
            <a:ext cx="4905756" cy="4525963"/>
          </a:xfrm>
        </p:spPr>
        <p:txBody>
          <a:bodyPr>
            <a:normAutofit/>
          </a:bodyPr>
          <a:lstStyle/>
          <a:p>
            <a:r>
              <a:rPr lang="en-US" sz="3200" dirty="0" smtClean="0"/>
              <a:t>How is the machine shut down?</a:t>
            </a:r>
          </a:p>
          <a:p>
            <a:r>
              <a:rPr lang="en-US" sz="3200" dirty="0" smtClean="0"/>
              <a:t>Does it have to be cleaned?</a:t>
            </a:r>
          </a:p>
          <a:p>
            <a:r>
              <a:rPr lang="en-US" sz="3200" dirty="0" smtClean="0"/>
              <a:t>Where should it be inspected for damage?</a:t>
            </a:r>
          </a:p>
          <a:p>
            <a:r>
              <a:rPr lang="en-US" sz="3200" dirty="0" smtClean="0"/>
              <a:t>How is it properly stored?</a:t>
            </a:r>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62956" y="2209800"/>
            <a:ext cx="2609088" cy="3657600"/>
          </a:xfrm>
        </p:spPr>
      </p:pic>
      <p:sp>
        <p:nvSpPr>
          <p:cNvPr id="5" name="Slide Number Placeholder 4"/>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2649449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a:t>Herren</a:t>
            </a:r>
            <a:r>
              <a:rPr lang="en-US" dirty="0"/>
              <a:t>, R. (2006). </a:t>
            </a:r>
            <a:r>
              <a:rPr lang="en-US" i="1" dirty="0"/>
              <a:t>Agricultural mechanics fundamentals and applications</a:t>
            </a:r>
            <a:r>
              <a:rPr lang="en-US" dirty="0"/>
              <a:t>. (5th ed.). </a:t>
            </a:r>
            <a:r>
              <a:rPr lang="en-US"/>
              <a:t>Clifton Park, NY: Thomson Delmar Learning.</a:t>
            </a:r>
          </a:p>
          <a:p>
            <a:r>
              <a:rPr lang="en-US" smtClean="0"/>
              <a:t>Koel</a:t>
            </a:r>
            <a:r>
              <a:rPr lang="en-US" dirty="0"/>
              <a:t>, L., &amp; Mazur, G. A. (2013). </a:t>
            </a:r>
            <a:r>
              <a:rPr lang="en-US" i="1" dirty="0"/>
              <a:t>Agricultural technical systems and mechanics</a:t>
            </a:r>
            <a:r>
              <a:rPr lang="en-US" dirty="0"/>
              <a:t>. Orland Park, IL: American Technical Publishers.</a:t>
            </a:r>
          </a:p>
        </p:txBody>
      </p:sp>
      <p:sp>
        <p:nvSpPr>
          <p:cNvPr id="4" name="Slide Number Placeholder 3"/>
          <p:cNvSpPr>
            <a:spLocks noGrp="1"/>
          </p:cNvSpPr>
          <p:nvPr>
            <p:ph type="sldNum" sz="quarter" idx="12"/>
          </p:nvPr>
        </p:nvSpPr>
        <p:spPr/>
        <p:txBody>
          <a:bodyPr/>
          <a:lstStyle/>
          <a:p>
            <a:fld id="{4B98D9DB-9F03-49E4-BBAA-20DA05506B06}" type="slidenum">
              <a:rPr lang="en-US" smtClean="0"/>
              <a:t>15</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smtClean="0">
                <a:solidFill>
                  <a:sysClr val="windowText" lastClr="000000"/>
                </a:solidFill>
              </a:rPr>
              <a:t>Operating Procedure</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2 – Lesson </a:t>
            </a:r>
            <a:r>
              <a:rPr lang="en-US" sz="3200" kern="0" noProof="0" dirty="0" smtClean="0">
                <a:solidFill>
                  <a:sysClr val="windowText" lastClr="000000"/>
                </a:solidFill>
                <a:latin typeface="Arial" pitchFamily="34" charset="0"/>
                <a:cs typeface="Arial" pitchFamily="34" charset="0"/>
              </a:rPr>
              <a:t>2</a:t>
            </a:r>
            <a:r>
              <a:rPr lang="en-US" sz="3200" kern="0" dirty="0" smtClean="0">
                <a:solidFill>
                  <a:sysClr val="windowText" lastClr="000000"/>
                </a:solidFill>
                <a:latin typeface="Arial" pitchFamily="34" charset="0"/>
                <a:cs typeface="Arial" pitchFamily="34" charset="0"/>
              </a:rPr>
              <a:t>.2 Safe Operation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Tool Operation</a:t>
            </a:r>
            <a:endParaRPr lang="en-US" dirty="0"/>
          </a:p>
        </p:txBody>
      </p:sp>
      <p:sp>
        <p:nvSpPr>
          <p:cNvPr id="3" name="Content Placeholder 2"/>
          <p:cNvSpPr>
            <a:spLocks noGrp="1"/>
          </p:cNvSpPr>
          <p:nvPr>
            <p:ph idx="1"/>
          </p:nvPr>
        </p:nvSpPr>
        <p:spPr/>
        <p:txBody>
          <a:bodyPr anchor="ctr"/>
          <a:lstStyle/>
          <a:p>
            <a:r>
              <a:rPr lang="en-US" dirty="0" smtClean="0"/>
              <a:t>All tools have basic operational steps to follow.</a:t>
            </a:r>
          </a:p>
          <a:p>
            <a:r>
              <a:rPr lang="en-US" dirty="0" smtClean="0"/>
              <a:t>Those steps begin with handling the tool</a:t>
            </a:r>
            <a:r>
              <a:rPr lang="en-US" dirty="0"/>
              <a:t> </a:t>
            </a:r>
            <a:r>
              <a:rPr lang="en-US" dirty="0" smtClean="0"/>
              <a:t>and end with putting the tool away.</a:t>
            </a:r>
          </a:p>
          <a:p>
            <a:r>
              <a:rPr lang="en-US" dirty="0" smtClean="0"/>
              <a:t>A basic procedure can be applied to any power tool.</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PPE Requirements</a:t>
            </a:r>
            <a:endParaRPr lang="en-US" dirty="0"/>
          </a:p>
        </p:txBody>
      </p:sp>
      <p:sp>
        <p:nvSpPr>
          <p:cNvPr id="3" name="Content Placeholder 2"/>
          <p:cNvSpPr>
            <a:spLocks noGrp="1"/>
          </p:cNvSpPr>
          <p:nvPr>
            <p:ph sz="half" idx="1"/>
          </p:nvPr>
        </p:nvSpPr>
        <p:spPr>
          <a:xfrm>
            <a:off x="3581400" y="1830387"/>
            <a:ext cx="5105400" cy="4525963"/>
          </a:xfrm>
        </p:spPr>
        <p:txBody>
          <a:bodyPr anchor="ctr">
            <a:normAutofit/>
          </a:bodyPr>
          <a:lstStyle/>
          <a:p>
            <a:r>
              <a:rPr lang="en-US" sz="3600" dirty="0" smtClean="0"/>
              <a:t>Identify the potential hazards.</a:t>
            </a:r>
          </a:p>
          <a:p>
            <a:r>
              <a:rPr lang="en-US" sz="3600" dirty="0" smtClean="0"/>
              <a:t>Determine the type of PPE needed to protect yourself from those hazards.</a:t>
            </a:r>
            <a:endParaRPr lang="en-US" sz="36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143000" y="2151310"/>
            <a:ext cx="1773022" cy="1848002"/>
          </a:xfrm>
        </p:spPr>
      </p:pic>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443927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Clothing and Grooming</a:t>
            </a:r>
            <a:endParaRPr lang="en-US" dirty="0"/>
          </a:p>
        </p:txBody>
      </p:sp>
      <p:sp>
        <p:nvSpPr>
          <p:cNvPr id="3" name="Content Placeholder 2"/>
          <p:cNvSpPr>
            <a:spLocks noGrp="1"/>
          </p:cNvSpPr>
          <p:nvPr>
            <p:ph sz="half" idx="1"/>
          </p:nvPr>
        </p:nvSpPr>
        <p:spPr/>
        <p:txBody>
          <a:bodyPr/>
          <a:lstStyle/>
          <a:p>
            <a:r>
              <a:rPr lang="en-US" dirty="0" smtClean="0"/>
              <a:t>What type of clothing should or should not be </a:t>
            </a:r>
            <a:r>
              <a:rPr lang="en-US" dirty="0" smtClean="0"/>
              <a:t>worn?</a:t>
            </a:r>
            <a:endParaRPr lang="en-US" dirty="0" smtClean="0"/>
          </a:p>
          <a:p>
            <a:pPr lvl="1"/>
            <a:r>
              <a:rPr lang="en-US" dirty="0" smtClean="0"/>
              <a:t>Loose fitted</a:t>
            </a:r>
          </a:p>
          <a:p>
            <a:pPr lvl="1"/>
            <a:r>
              <a:rPr lang="en-US" dirty="0" smtClean="0"/>
              <a:t>Torn</a:t>
            </a:r>
          </a:p>
          <a:p>
            <a:pPr lvl="1"/>
            <a:r>
              <a:rPr lang="en-US" dirty="0" smtClean="0"/>
              <a:t>Flammable</a:t>
            </a:r>
          </a:p>
          <a:p>
            <a:pPr lvl="1"/>
            <a:r>
              <a:rPr lang="en-US" dirty="0" smtClean="0"/>
              <a:t>Rings</a:t>
            </a:r>
            <a:endParaRPr lang="en-US" dirty="0"/>
          </a:p>
          <a:p>
            <a:r>
              <a:rPr lang="en-US" dirty="0" smtClean="0"/>
              <a:t>Does hair need to be tied back to prevent entanglement?</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087036" y="2057400"/>
            <a:ext cx="2932328" cy="2641592"/>
          </a:xfrm>
        </p:spPr>
      </p:pic>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3038725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a:t>
            </a:r>
            <a:endParaRPr lang="en-US" dirty="0"/>
          </a:p>
        </p:txBody>
      </p:sp>
      <p:sp>
        <p:nvSpPr>
          <p:cNvPr id="3" name="Content Placeholder 2"/>
          <p:cNvSpPr>
            <a:spLocks noGrp="1"/>
          </p:cNvSpPr>
          <p:nvPr>
            <p:ph sz="half" idx="1"/>
          </p:nvPr>
        </p:nvSpPr>
        <p:spPr>
          <a:xfrm>
            <a:off x="457200" y="1828801"/>
            <a:ext cx="8534400" cy="2590800"/>
          </a:xfrm>
        </p:spPr>
        <p:txBody>
          <a:bodyPr anchor="ctr">
            <a:noAutofit/>
          </a:bodyPr>
          <a:lstStyle/>
          <a:p>
            <a:r>
              <a:rPr lang="en-US" sz="3600" dirty="0" smtClean="0"/>
              <a:t>What type of material should the tool work on?</a:t>
            </a:r>
          </a:p>
          <a:p>
            <a:r>
              <a:rPr lang="en-US" sz="3600" dirty="0" smtClean="0"/>
              <a:t>Size and shape of material will determine how the tool will be used.</a:t>
            </a:r>
            <a:endParaRPr lang="en-US" sz="36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571695" y="4620489"/>
            <a:ext cx="2981505" cy="1534973"/>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3530999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t>
            </a:r>
            <a:endParaRPr lang="en-US" dirty="0"/>
          </a:p>
        </p:txBody>
      </p:sp>
      <p:sp>
        <p:nvSpPr>
          <p:cNvPr id="3" name="Content Placeholder 2"/>
          <p:cNvSpPr>
            <a:spLocks noGrp="1"/>
          </p:cNvSpPr>
          <p:nvPr>
            <p:ph sz="half" idx="1"/>
          </p:nvPr>
        </p:nvSpPr>
        <p:spPr>
          <a:xfrm>
            <a:off x="457200" y="1828800"/>
            <a:ext cx="4572000" cy="4525963"/>
          </a:xfrm>
        </p:spPr>
        <p:txBody>
          <a:bodyPr anchor="ctr"/>
          <a:lstStyle/>
          <a:p>
            <a:r>
              <a:rPr lang="en-US" dirty="0" smtClean="0"/>
              <a:t>What are the environmental conditions needed for operating the tool?</a:t>
            </a:r>
          </a:p>
          <a:p>
            <a:pPr lvl="1"/>
            <a:r>
              <a:rPr lang="en-US" dirty="0" smtClean="0"/>
              <a:t>Ventilation</a:t>
            </a:r>
          </a:p>
          <a:p>
            <a:pPr lvl="1"/>
            <a:r>
              <a:rPr lang="en-US" dirty="0" smtClean="0"/>
              <a:t>Noise protection for </a:t>
            </a:r>
            <a:r>
              <a:rPr lang="en-US" dirty="0" smtClean="0"/>
              <a:t>others</a:t>
            </a:r>
            <a:endParaRPr lang="en-US" dirty="0" smtClean="0"/>
          </a:p>
          <a:p>
            <a:pPr lvl="1"/>
            <a:r>
              <a:rPr lang="en-US" dirty="0" smtClean="0"/>
              <a:t>Curtains to protect </a:t>
            </a:r>
            <a:r>
              <a:rPr lang="en-US" dirty="0" smtClean="0"/>
              <a:t>others</a:t>
            </a:r>
            <a:endParaRPr lang="en-US" dirty="0" smtClean="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823762" y="2667000"/>
            <a:ext cx="3842718" cy="1699108"/>
          </a:xfrm>
        </p:spPr>
      </p:pic>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1676750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Attachments and Accessories</a:t>
            </a:r>
            <a:endParaRPr lang="en-US" dirty="0"/>
          </a:p>
        </p:txBody>
      </p:sp>
      <p:sp>
        <p:nvSpPr>
          <p:cNvPr id="3" name="Content Placeholder 2"/>
          <p:cNvSpPr>
            <a:spLocks noGrp="1"/>
          </p:cNvSpPr>
          <p:nvPr>
            <p:ph sz="half" idx="1"/>
          </p:nvPr>
        </p:nvSpPr>
        <p:spPr>
          <a:xfrm>
            <a:off x="3962400" y="1920875"/>
            <a:ext cx="4724400" cy="4435475"/>
          </a:xfrm>
        </p:spPr>
        <p:txBody>
          <a:bodyPr>
            <a:normAutofit lnSpcReduction="10000"/>
          </a:bodyPr>
          <a:lstStyle/>
          <a:p>
            <a:r>
              <a:rPr lang="en-US" sz="3200" dirty="0" smtClean="0"/>
              <a:t>What are the attachment and accessories appropriate for this tool?</a:t>
            </a:r>
          </a:p>
          <a:p>
            <a:pPr lvl="1"/>
            <a:r>
              <a:rPr lang="en-US" sz="2800" dirty="0" smtClean="0"/>
              <a:t>Blades for a saw</a:t>
            </a:r>
          </a:p>
          <a:p>
            <a:pPr lvl="1"/>
            <a:r>
              <a:rPr lang="en-US" sz="2800" dirty="0" smtClean="0"/>
              <a:t>Cooling liquids or lubricants</a:t>
            </a:r>
          </a:p>
          <a:p>
            <a:pPr lvl="1"/>
            <a:r>
              <a:rPr lang="en-US" sz="2800" dirty="0" smtClean="0"/>
              <a:t>Bits for a drill</a:t>
            </a:r>
          </a:p>
          <a:p>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90600" y="2309812"/>
            <a:ext cx="2609088" cy="3657600"/>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1209110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Fastening</a:t>
            </a:r>
            <a:endParaRPr lang="en-US" dirty="0"/>
          </a:p>
        </p:txBody>
      </p:sp>
      <p:sp>
        <p:nvSpPr>
          <p:cNvPr id="3" name="Content Placeholder 2"/>
          <p:cNvSpPr>
            <a:spLocks noGrp="1"/>
          </p:cNvSpPr>
          <p:nvPr>
            <p:ph sz="half" idx="1"/>
          </p:nvPr>
        </p:nvSpPr>
        <p:spPr>
          <a:xfrm>
            <a:off x="457200" y="1828800"/>
            <a:ext cx="4675414" cy="4525963"/>
          </a:xfrm>
        </p:spPr>
        <p:txBody>
          <a:bodyPr anchor="ctr">
            <a:noAutofit/>
          </a:bodyPr>
          <a:lstStyle/>
          <a:p>
            <a:r>
              <a:rPr lang="en-US" sz="3600" dirty="0" smtClean="0"/>
              <a:t>How is the material going to be </a:t>
            </a:r>
            <a:r>
              <a:rPr lang="en-US" sz="3600" dirty="0" smtClean="0"/>
              <a:t>fastened safely</a:t>
            </a:r>
            <a:r>
              <a:rPr lang="en-US" sz="3600" dirty="0"/>
              <a:t>?</a:t>
            </a:r>
            <a:endParaRPr lang="en-US" sz="3600" dirty="0" smtClean="0"/>
          </a:p>
          <a:p>
            <a:r>
              <a:rPr lang="en-US" sz="3600" dirty="0" smtClean="0"/>
              <a:t>What tools </a:t>
            </a:r>
            <a:r>
              <a:rPr lang="en-US" sz="3600" dirty="0" smtClean="0"/>
              <a:t>are needed </a:t>
            </a:r>
            <a:r>
              <a:rPr lang="en-US" sz="3600" dirty="0" smtClean="0"/>
              <a:t>to fasten </a:t>
            </a:r>
            <a:r>
              <a:rPr lang="en-US" sz="3600" dirty="0" smtClean="0"/>
              <a:t>the </a:t>
            </a:r>
            <a:r>
              <a:rPr lang="en-US" sz="3600" dirty="0" smtClean="0"/>
              <a:t>material?</a:t>
            </a:r>
            <a:endParaRPr lang="en-US" sz="36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32614" y="2553081"/>
            <a:ext cx="3657600" cy="2609088"/>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182533745"/>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119</TotalTime>
  <Words>1154</Words>
  <Application>Microsoft Office PowerPoint</Application>
  <PresentationFormat>On-screen Show (4:3)</PresentationFormat>
  <Paragraphs>162</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NRE_PowerPoint_Template</vt:lpstr>
      <vt:lpstr>PowerPoint Presentation</vt:lpstr>
      <vt:lpstr>Operating Procedure</vt:lpstr>
      <vt:lpstr>Power Tool Operation</vt:lpstr>
      <vt:lpstr>PPE Requirements</vt:lpstr>
      <vt:lpstr>Clothing and Grooming</vt:lpstr>
      <vt:lpstr>Material</vt:lpstr>
      <vt:lpstr>Environment</vt:lpstr>
      <vt:lpstr>Attachments and Accessories</vt:lpstr>
      <vt:lpstr>Fastening</vt:lpstr>
      <vt:lpstr>Settings</vt:lpstr>
      <vt:lpstr>Power Supply</vt:lpstr>
      <vt:lpstr>Personal Positioning</vt:lpstr>
      <vt:lpstr>Use</vt:lpstr>
      <vt:lpstr>Shut Down</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Operating Procedure</dc:title>
  <dc:subject>APT - Lesson 2.2 Safe Operation</dc:subject>
  <dc:creator>Carl Aakre</dc:creator>
  <cp:lastModifiedBy>Marlene Jansen</cp:lastModifiedBy>
  <cp:revision>26</cp:revision>
  <dcterms:created xsi:type="dcterms:W3CDTF">2014-08-06T19:53:04Z</dcterms:created>
  <dcterms:modified xsi:type="dcterms:W3CDTF">2015-11-05T18:31:47Z</dcterms:modified>
</cp:coreProperties>
</file>