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8" r:id="rId3"/>
    <p:sldId id="271" r:id="rId4"/>
    <p:sldId id="274" r:id="rId5"/>
    <p:sldId id="272" r:id="rId6"/>
    <p:sldId id="273" r:id="rId7"/>
    <p:sldId id="275" r:id="rId8"/>
    <p:sldId id="278" r:id="rId9"/>
    <p:sldId id="276" r:id="rId10"/>
    <p:sldId id="257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lene Mensch" initials="MM" lastIdx="2" clrIdx="0">
    <p:extLst>
      <p:ext uri="{19B8F6BF-5375-455C-9EA6-DF929625EA0E}">
        <p15:presenceInfo xmlns:p15="http://schemas.microsoft.com/office/powerpoint/2012/main" userId="e1c724a07b98bdc4" providerId="Windows Live"/>
      </p:ext>
    </p:extLst>
  </p:cmAuthor>
  <p:cmAuthor id="2" name="Marlene Jansen" initials="MJJ" lastIdx="2" clrIdx="1">
    <p:extLst>
      <p:ext uri="{19B8F6BF-5375-455C-9EA6-DF929625EA0E}">
        <p15:presenceInfo xmlns:p15="http://schemas.microsoft.com/office/powerpoint/2012/main" userId="Marlene Jansen" providerId="None"/>
      </p:ext>
    </p:extLst>
  </p:cmAuthor>
  <p:cmAuthor id="3" name="Melanie Bloom" initials="MB" lastIdx="2" clrIdx="2">
    <p:extLst>
      <p:ext uri="{19B8F6BF-5375-455C-9EA6-DF929625EA0E}">
        <p15:presenceInfo xmlns:p15="http://schemas.microsoft.com/office/powerpoint/2012/main" userId="Melanie Bloo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E571"/>
    <a:srgbClr val="9966FF"/>
    <a:srgbClr val="FF05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61" autoAdjust="0"/>
    <p:restoredTop sz="72545" autoAdjust="0"/>
  </p:normalViewPr>
  <p:slideViewPr>
    <p:cSldViewPr>
      <p:cViewPr varScale="1">
        <p:scale>
          <a:sx n="49" d="100"/>
          <a:sy n="49" d="100"/>
        </p:scale>
        <p:origin x="1728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2844" y="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>
                <a:latin typeface="Arial" pitchFamily="34" charset="0"/>
                <a:cs typeface="Arial" pitchFamily="34" charset="0"/>
              </a:rPr>
              <a:t>Culturing Carrots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3352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51402E-0581-4045-9571-3EE683493364}" type="slidenum">
              <a:rPr lang="en-US" smtClean="0">
                <a:latin typeface="Arial" pitchFamily="34" charset="0"/>
                <a:cs typeface="Arial" pitchFamily="34" charset="0"/>
              </a:rPr>
              <a:t>‹#›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0513" y="8685213"/>
            <a:ext cx="1066892" cy="420660"/>
          </a:xfrm>
          <a:prstGeom prst="rect">
            <a:avLst/>
          </a:prstGeom>
        </p:spPr>
      </p:pic>
      <p:sp>
        <p:nvSpPr>
          <p:cNvPr id="7" name="Date Placeholder 2"/>
          <p:cNvSpPr>
            <a:spLocks noGrp="1"/>
          </p:cNvSpPr>
          <p:nvPr>
            <p:ph type="dt" idx="1"/>
          </p:nvPr>
        </p:nvSpPr>
        <p:spPr>
          <a:xfrm>
            <a:off x="3200400" y="0"/>
            <a:ext cx="3656013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>
                <a:latin typeface="Arial" pitchFamily="34" charset="0"/>
                <a:cs typeface="Arial" pitchFamily="34" charset="0"/>
              </a:rPr>
              <a:t>Animal and Plant Biotechnology  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4 – Lesson 4.2 Performance Enhanced Plants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490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Culturing Carrots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200400" y="0"/>
            <a:ext cx="3656013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>
                <a:latin typeface="Arial" pitchFamily="34" charset="0"/>
                <a:cs typeface="Arial" pitchFamily="34" charset="0"/>
              </a:rPr>
              <a:t>Animal and Plant Biotechnology  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4 – Lesson 4.2 Performance Enhanced Plants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32766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fld id="{36C789E7-B821-4804-81D0-B1DDBDB5FEC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0513" y="8685213"/>
            <a:ext cx="1066892" cy="42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57138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789E7-B821-4804-81D0-B1DDBDB5FECC}" type="slidenum">
              <a:rPr lang="en-US" smtClean="0">
                <a:latin typeface="Arial" pitchFamily="34" charset="0"/>
                <a:cs typeface="Arial" pitchFamily="34" charset="0"/>
              </a:rPr>
              <a:t>1</a:t>
            </a:fld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dirty="0"/>
              <a:t>Culturing Carrots</a:t>
            </a:r>
          </a:p>
        </p:txBody>
      </p:sp>
      <p:sp>
        <p:nvSpPr>
          <p:cNvPr id="10" name="Date Placeholder 2"/>
          <p:cNvSpPr>
            <a:spLocks noGrp="1"/>
          </p:cNvSpPr>
          <p:nvPr>
            <p:ph type="dt" idx="1"/>
          </p:nvPr>
        </p:nvSpPr>
        <p:spPr>
          <a:xfrm>
            <a:off x="3200400" y="0"/>
            <a:ext cx="3656013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>
                <a:latin typeface="Arial" pitchFamily="34" charset="0"/>
                <a:cs typeface="Arial" pitchFamily="34" charset="0"/>
              </a:rPr>
              <a:t>Animal and Plant Biotechnology  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4 – Lesson 4.2 Performance Enhanced Plants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63265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789E7-B821-4804-81D0-B1DDBDB5FECC}" type="slidenum">
              <a:rPr lang="en-US" smtClean="0">
                <a:latin typeface="Arial" pitchFamily="34" charset="0"/>
                <a:cs typeface="Arial" pitchFamily="34" charset="0"/>
              </a:rPr>
              <a:t>10</a:t>
            </a:fld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dirty="0"/>
              <a:t>Culturing Carrots</a:t>
            </a:r>
          </a:p>
        </p:txBody>
      </p:sp>
      <p:sp>
        <p:nvSpPr>
          <p:cNvPr id="8" name="Date Placeholder 2"/>
          <p:cNvSpPr>
            <a:spLocks noGrp="1"/>
          </p:cNvSpPr>
          <p:nvPr>
            <p:ph type="dt" idx="1"/>
          </p:nvPr>
        </p:nvSpPr>
        <p:spPr>
          <a:xfrm>
            <a:off x="3200400" y="0"/>
            <a:ext cx="3656013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>
                <a:latin typeface="Arial" pitchFamily="34" charset="0"/>
                <a:cs typeface="Arial" pitchFamily="34" charset="0"/>
              </a:rPr>
              <a:t>Animal and Plant Biotechnology  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4 – Lesson 4.2 Performance Enhanced Plants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4366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789E7-B821-4804-81D0-B1DDBDB5FECC}" type="slidenum">
              <a:rPr lang="en-US" smtClean="0">
                <a:latin typeface="Arial" pitchFamily="34" charset="0"/>
                <a:cs typeface="Arial" pitchFamily="34" charset="0"/>
              </a:rPr>
              <a:t>2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dirty="0"/>
              <a:t>Culturing Carrots</a:t>
            </a:r>
          </a:p>
        </p:txBody>
      </p:sp>
      <p:sp>
        <p:nvSpPr>
          <p:cNvPr id="8" name="Date Placeholder 2"/>
          <p:cNvSpPr>
            <a:spLocks noGrp="1"/>
          </p:cNvSpPr>
          <p:nvPr>
            <p:ph type="dt" idx="1"/>
          </p:nvPr>
        </p:nvSpPr>
        <p:spPr>
          <a:xfrm>
            <a:off x="3200400" y="0"/>
            <a:ext cx="3656013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>
                <a:latin typeface="Arial" pitchFamily="34" charset="0"/>
                <a:cs typeface="Arial" pitchFamily="34" charset="0"/>
              </a:rPr>
              <a:t>Animal and Plant Biotechnology  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4 – Lesson 4.2 Performance Enhanced Plants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14524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diagram provided by Carolina Biological gives a good overview of the basic steps involved in the carrot culture process.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Culturing Carrots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8" name="Date Placeholder 2"/>
          <p:cNvSpPr txBox="1">
            <a:spLocks/>
          </p:cNvSpPr>
          <p:nvPr/>
        </p:nvSpPr>
        <p:spPr>
          <a:xfrm>
            <a:off x="3177654" y="0"/>
            <a:ext cx="3656013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Arial" pitchFamily="34" charset="0"/>
                <a:cs typeface="Arial" pitchFamily="34" charset="0"/>
              </a:rPr>
              <a:t>Animal and Plant Biotechnology  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4 – Lesson 4.2 Performance Enhanced Plants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21095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Culturing Carrots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Animal and Plant Biotechnology    </a:t>
            </a:r>
          </a:p>
          <a:p>
            <a:r>
              <a:rPr lang="en-US">
                <a:latin typeface="Arial" pitchFamily="34" charset="0"/>
                <a:cs typeface="Arial" pitchFamily="34" charset="0"/>
              </a:rPr>
              <a:t>Unit 4 – Lesson 4.2 Performance Enhanced Plants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9297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callus can take up to 2-6 weeks to develop.  After that time the callus can be transferred into rooting medium containing auxins for root and shoot development.  After another 6-8 weeks tiny roots and shoots will form. 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Culturing Carrots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Animal and Plant Biotechnology    </a:t>
            </a:r>
          </a:p>
          <a:p>
            <a:r>
              <a:rPr lang="en-US">
                <a:latin typeface="Arial" pitchFamily="34" charset="0"/>
                <a:cs typeface="Arial" pitchFamily="34" charset="0"/>
              </a:rPr>
              <a:t>Unit 4 – Lesson 4.2 Performance Enhanced Plants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3992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Review the information provided in the Carrot Tissue Culture Kit: Teacher’s Manual (Carolina Biological, 2004).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Culturing Carrots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Animal and Plant Biotechnology    </a:t>
            </a:r>
          </a:p>
          <a:p>
            <a:r>
              <a:rPr lang="en-US">
                <a:latin typeface="Arial" pitchFamily="34" charset="0"/>
                <a:cs typeface="Arial" pitchFamily="34" charset="0"/>
              </a:rPr>
              <a:t>Unit 4 – Lesson 4.2 Performance Enhanced Plants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0393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Students should record these vitals so they can monitor the growth chamber during the course of the development process.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Culturing Carrots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Animal and Plant Biotechnology    </a:t>
            </a:r>
          </a:p>
          <a:p>
            <a:r>
              <a:rPr lang="en-US">
                <a:latin typeface="Arial" pitchFamily="34" charset="0"/>
                <a:cs typeface="Arial" pitchFamily="34" charset="0"/>
              </a:rPr>
              <a:t>Unit 4 – Lesson 4.2 Performance Enhanced Plants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8689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These are the ingredients supporting plant cell formation and growth. As discussed in a previous presentation, the</a:t>
            </a:r>
            <a:r>
              <a:rPr lang="en-US" baseline="0" dirty="0"/>
              <a:t> culture media</a:t>
            </a:r>
            <a:r>
              <a:rPr lang="en-US" dirty="0"/>
              <a:t> must supply all necessary requirements because very little plant tissue is used in tissue culture.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Sucrose</a:t>
            </a:r>
            <a:r>
              <a:rPr lang="en-US" baseline="0" dirty="0"/>
              <a:t> is a</a:t>
            </a:r>
            <a:r>
              <a:rPr lang="en-US" dirty="0"/>
              <a:t> sugar source, provides carbon for tissue growth.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Vitamin B</a:t>
            </a:r>
            <a:r>
              <a:rPr lang="en-US" baseline="0" dirty="0"/>
              <a:t> is</a:t>
            </a:r>
            <a:r>
              <a:rPr lang="en-US" dirty="0"/>
              <a:t> naturally produced in vegetative growth of plants;</a:t>
            </a:r>
            <a:r>
              <a:rPr lang="en-US" baseline="0" dirty="0"/>
              <a:t> it’s necessary </a:t>
            </a:r>
            <a:r>
              <a:rPr lang="en-US" dirty="0"/>
              <a:t>for plantlet health.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Auxins</a:t>
            </a:r>
            <a:r>
              <a:rPr lang="en-US" baseline="0" dirty="0"/>
              <a:t> are</a:t>
            </a:r>
            <a:r>
              <a:rPr lang="en-US" dirty="0"/>
              <a:t> plant hormones that promote cell division and enlargement.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Agar</a:t>
            </a:r>
            <a:r>
              <a:rPr lang="en-US" baseline="0" dirty="0"/>
              <a:t> is a</a:t>
            </a:r>
            <a:r>
              <a:rPr lang="en-US" dirty="0"/>
              <a:t> sugar substance used to gel liquids. 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Culturing Carrots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Animal and Plant Biotechnology    </a:t>
            </a:r>
          </a:p>
          <a:p>
            <a:r>
              <a:rPr lang="en-US">
                <a:latin typeface="Arial" pitchFamily="34" charset="0"/>
                <a:cs typeface="Arial" pitchFamily="34" charset="0"/>
              </a:rPr>
              <a:t>Unit 4 – Lesson 4.2 Performance Enhanced Plants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1910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Reinforce safety and sterile work spaces.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Culturing Carrots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Animal and Plant Biotechnology    </a:t>
            </a:r>
          </a:p>
          <a:p>
            <a:r>
              <a:rPr lang="en-US">
                <a:latin typeface="Arial" pitchFamily="34" charset="0"/>
                <a:cs typeface="Arial" pitchFamily="34" charset="0"/>
              </a:rPr>
              <a:t>Unit 4 – Lesson 4.2 Performance Enhanced Plants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109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0"/>
          <p:cNvGrpSpPr>
            <a:grpSpLocks/>
          </p:cNvGrpSpPr>
          <p:nvPr userDrawn="1"/>
        </p:nvGrpSpPr>
        <p:grpSpPr bwMode="auto">
          <a:xfrm>
            <a:off x="838200" y="228600"/>
            <a:ext cx="8305800" cy="5480050"/>
            <a:chOff x="528" y="144"/>
            <a:chExt cx="5232" cy="3452"/>
          </a:xfrm>
        </p:grpSpPr>
        <p:pic>
          <p:nvPicPr>
            <p:cNvPr id="8" name="Picture 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00" y="144"/>
              <a:ext cx="3452" cy="34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 Box 8"/>
            <p:cNvSpPr txBox="1">
              <a:spLocks noChangeArrowheads="1"/>
            </p:cNvSpPr>
            <p:nvPr/>
          </p:nvSpPr>
          <p:spPr bwMode="auto">
            <a:xfrm>
              <a:off x="528" y="3072"/>
              <a:ext cx="5232" cy="330"/>
            </a:xfrm>
            <a:prstGeom prst="rect">
              <a:avLst/>
            </a:prstGeom>
            <a:solidFill>
              <a:srgbClr val="F5E57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Animal and Plant Biotechnology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42685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872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29386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8801"/>
            <a:ext cx="40386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361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581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041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842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0776"/>
            <a:ext cx="8229600" cy="44093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838200" y="1396180"/>
            <a:ext cx="8305800" cy="366713"/>
          </a:xfrm>
          <a:prstGeom prst="rect">
            <a:avLst/>
          </a:prstGeom>
          <a:solidFill>
            <a:srgbClr val="F5E57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328582"/>
            <a:ext cx="1066892" cy="42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115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93259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35128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en-US" dirty="0"/>
              <a:t>Carolina Biological Supply Company. (2004). </a:t>
            </a:r>
            <a:r>
              <a:rPr lang="en-US" i="1" dirty="0"/>
              <a:t>Carrot tissue culture kit: Teacher’s manual</a:t>
            </a:r>
            <a:r>
              <a:rPr lang="en-US" dirty="0"/>
              <a:t> [Brochure]. Burlington, NC: Author.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dirty="0"/>
          </a:p>
          <a:p>
            <a:pPr>
              <a:lnSpc>
                <a:spcPct val="90000"/>
              </a:lnSpc>
              <a:buFontTx/>
              <a:buNone/>
            </a:pPr>
            <a:r>
              <a:rPr lang="en-US" dirty="0"/>
              <a:t>Chang, C., &amp; Chang, W. C. (1998). Regenerating </a:t>
            </a:r>
            <a:r>
              <a:rPr lang="en-US" i="1" dirty="0" err="1"/>
              <a:t>Calli</a:t>
            </a:r>
            <a:r>
              <a:rPr lang="en-US" dirty="0"/>
              <a:t> from root explants of </a:t>
            </a:r>
            <a:r>
              <a:rPr lang="en-US" i="1" dirty="0"/>
              <a:t>Cymbidium </a:t>
            </a:r>
            <a:r>
              <a:rPr lang="en-US" i="1" dirty="0" err="1"/>
              <a:t>ensifolium</a:t>
            </a:r>
            <a:r>
              <a:rPr lang="en-US" dirty="0"/>
              <a:t>. </a:t>
            </a:r>
            <a:r>
              <a:rPr lang="en-US" i="1" dirty="0"/>
              <a:t>Plant Cell Reports, 17</a:t>
            </a:r>
            <a:r>
              <a:rPr lang="en-US" dirty="0"/>
              <a:t>, 251-255.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8453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762000" y="1295400"/>
            <a:ext cx="8382000" cy="523220"/>
          </a:xfrm>
          <a:prstGeom prst="rect">
            <a:avLst/>
          </a:prstGeom>
          <a:solidFill>
            <a:srgbClr val="F5E57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Animal and Plant Biotechnology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title"/>
          </p:nvPr>
        </p:nvSpPr>
        <p:spPr>
          <a:xfrm>
            <a:off x="533400" y="2667000"/>
            <a:ext cx="8229600" cy="1173163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0" kern="0" cap="none" dirty="0">
                <a:solidFill>
                  <a:sysClr val="windowText" lastClr="000000"/>
                </a:solidFill>
              </a:rPr>
              <a:t>Culturing Carrots</a:t>
            </a:r>
            <a:endParaRPr kumimoji="0" lang="en-US" sz="4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4328359"/>
            <a:ext cx="8077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Unit 4 – Lesson </a:t>
            </a:r>
            <a:r>
              <a:rPr lang="en-US" sz="3200" kern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4.2 Performance Enhanced Plants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4B98D9DB-9F03-49E4-BBAA-20DA05506B0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766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65"/>
          <a:stretch>
            <a:fillRect/>
          </a:stretch>
        </p:blipFill>
        <p:spPr bwMode="auto">
          <a:xfrm>
            <a:off x="1743123" y="2092389"/>
            <a:ext cx="5657754" cy="424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Carrot Callus Culture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3033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Tissue Culture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28801"/>
            <a:ext cx="3581400" cy="243840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/>
              <a:t>Tissue obtained from the </a:t>
            </a:r>
            <a:r>
              <a:rPr lang="en-US" b="1" dirty="0"/>
              <a:t>taproot</a:t>
            </a:r>
            <a:r>
              <a:rPr lang="en-US" dirty="0"/>
              <a:t> of a carrot can be used to produce a </a:t>
            </a:r>
            <a:r>
              <a:rPr lang="en-US" b="1" dirty="0"/>
              <a:t>clone</a:t>
            </a:r>
            <a:r>
              <a:rPr lang="en-US" dirty="0"/>
              <a:t> using </a:t>
            </a:r>
            <a:r>
              <a:rPr lang="en-US" b="1" i="1" dirty="0"/>
              <a:t>in vitro</a:t>
            </a:r>
            <a:r>
              <a:rPr lang="en-US" i="1" dirty="0"/>
              <a:t> </a:t>
            </a:r>
            <a:r>
              <a:rPr lang="en-US" dirty="0"/>
              <a:t>methods.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en-US" u="sng" dirty="0"/>
              <a:t>Terms</a:t>
            </a:r>
          </a:p>
          <a:p>
            <a:r>
              <a:rPr lang="en-US" b="1" dirty="0"/>
              <a:t>Clone: </a:t>
            </a:r>
            <a:r>
              <a:rPr lang="en-US" dirty="0"/>
              <a:t>An identical plant produced by asexual methods</a:t>
            </a:r>
          </a:p>
          <a:p>
            <a:r>
              <a:rPr lang="en-US" b="1" i="1" dirty="0"/>
              <a:t>In vitro: </a:t>
            </a:r>
            <a:r>
              <a:rPr lang="en-US" dirty="0"/>
              <a:t>Latin term meaning in glass or test tube</a:t>
            </a:r>
          </a:p>
          <a:p>
            <a:r>
              <a:rPr lang="en-US" b="1" dirty="0"/>
              <a:t>Taproot: </a:t>
            </a:r>
            <a:r>
              <a:rPr lang="en-US" dirty="0"/>
              <a:t>Underground portion of the plant – type of root 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4</a:t>
            </a:fld>
            <a:endParaRPr lang="en-US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4267201"/>
            <a:ext cx="15240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96572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Subculture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0776"/>
            <a:ext cx="4267200" cy="4409306"/>
          </a:xfrm>
        </p:spPr>
        <p:txBody>
          <a:bodyPr>
            <a:normAutofit fontScale="92500"/>
          </a:bodyPr>
          <a:lstStyle/>
          <a:p>
            <a:r>
              <a:rPr lang="en-US" dirty="0"/>
              <a:t>A callus must be sub-cultured to produce roots and shoots.</a:t>
            </a:r>
            <a:br>
              <a:rPr lang="en-US" dirty="0"/>
            </a:br>
            <a:endParaRPr lang="en-US" dirty="0"/>
          </a:p>
          <a:p>
            <a:r>
              <a:rPr lang="en-US" dirty="0"/>
              <a:t>Once roots and shoots are established, the new growth is called a plantlet.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5</a:t>
            </a:fld>
            <a:endParaRPr lang="en-US"/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118054"/>
            <a:ext cx="3810000" cy="3714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28517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Transplanting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Because plantlets will grow into a cluster, division may be necessary to separate individual plantlets.</a:t>
            </a:r>
          </a:p>
          <a:p>
            <a:r>
              <a:rPr lang="en-US" dirty="0"/>
              <a:t>Once plantlets have been hardened off they can be transplanted into soil-less media.</a:t>
            </a:r>
          </a:p>
          <a:p>
            <a:r>
              <a:rPr lang="en-US" b="1" dirty="0"/>
              <a:t>Plantlets should be 2.5 to 5 cm tall for successful division and transplanting.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4516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Vitals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47044"/>
            <a:ext cx="8229600" cy="4610918"/>
          </a:xfrm>
        </p:spPr>
        <p:txBody>
          <a:bodyPr>
            <a:noAutofit/>
          </a:bodyPr>
          <a:lstStyle/>
          <a:p>
            <a:r>
              <a:rPr lang="en-US" dirty="0"/>
              <a:t>Culture temperature: </a:t>
            </a:r>
            <a:r>
              <a:rPr lang="en-US" sz="2400" dirty="0"/>
              <a:t>75-80°F</a:t>
            </a:r>
          </a:p>
          <a:p>
            <a:pPr marL="0" indent="0">
              <a:buNone/>
            </a:pPr>
            <a:endParaRPr lang="en-US" sz="1400" dirty="0"/>
          </a:p>
          <a:p>
            <a:r>
              <a:rPr lang="en-US" dirty="0"/>
              <a:t>pH: </a:t>
            </a:r>
            <a:r>
              <a:rPr lang="en-US" sz="2400" dirty="0"/>
              <a:t>5.7</a:t>
            </a:r>
            <a:endParaRPr lang="en-US" sz="1400" dirty="0"/>
          </a:p>
          <a:p>
            <a:pPr marL="0" indent="0">
              <a:buNone/>
            </a:pPr>
            <a:endParaRPr lang="en-US" sz="1400" dirty="0"/>
          </a:p>
          <a:p>
            <a:r>
              <a:rPr lang="en-US" dirty="0"/>
              <a:t>Photoperiod: </a:t>
            </a:r>
            <a:r>
              <a:rPr lang="en-US" sz="2400" dirty="0"/>
              <a:t>16 hours light; 8 hours of darkness</a:t>
            </a:r>
          </a:p>
          <a:p>
            <a:pPr lvl="1"/>
            <a:r>
              <a:rPr lang="en-US" sz="2400" dirty="0"/>
              <a:t>Note: direct sunlight will kill cultures – use artificial lighting.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5839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Culture Media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81400" y="1828800"/>
            <a:ext cx="5334000" cy="452754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/>
              <a:t>Mixture Contents:</a:t>
            </a:r>
          </a:p>
          <a:p>
            <a:r>
              <a:rPr lang="en-US" sz="3200" b="1" dirty="0"/>
              <a:t>Sucrose</a:t>
            </a:r>
            <a:r>
              <a:rPr lang="en-US" sz="3200" dirty="0"/>
              <a:t> provides carbon for tissue growth</a:t>
            </a:r>
          </a:p>
          <a:p>
            <a:r>
              <a:rPr lang="en-US" sz="3200" b="1" dirty="0"/>
              <a:t>Vitamin B </a:t>
            </a:r>
            <a:r>
              <a:rPr lang="en-US" sz="3200" dirty="0"/>
              <a:t>needed for plantlet health</a:t>
            </a:r>
          </a:p>
          <a:p>
            <a:r>
              <a:rPr lang="en-US" sz="3200" b="1" dirty="0"/>
              <a:t>Auxins</a:t>
            </a:r>
            <a:r>
              <a:rPr lang="en-US" sz="3200" dirty="0"/>
              <a:t> promote cell division and enlargement</a:t>
            </a:r>
          </a:p>
          <a:p>
            <a:r>
              <a:rPr lang="en-US" sz="3200" b="1" dirty="0"/>
              <a:t>Agar</a:t>
            </a:r>
            <a:r>
              <a:rPr lang="en-US" sz="3200" dirty="0"/>
              <a:t> used to gel liquids</a:t>
            </a:r>
          </a:p>
          <a:p>
            <a:endParaRPr lang="en-US" sz="3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8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600" y="2379039"/>
            <a:ext cx="3092196" cy="284922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62381" y="5228263"/>
            <a:ext cx="20806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Image from Wikipedia.org</a:t>
            </a:r>
          </a:p>
        </p:txBody>
      </p:sp>
    </p:spTree>
    <p:extLst>
      <p:ext uri="{BB962C8B-B14F-4D97-AF65-F5344CB8AC3E}">
        <p14:creationId xmlns:p14="http://schemas.microsoft.com/office/powerpoint/2010/main" val="18350287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Sterile Environment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u="sng" dirty="0"/>
              <a:t>Remember</a:t>
            </a:r>
            <a:r>
              <a:rPr lang="en-US" dirty="0"/>
              <a:t> – harmful bacteria and fungus require the same conditions as plant cultures.  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/>
              <a:t>Cultures must be done in sterile environments to prevent non-target microbial growth!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566677"/>
      </p:ext>
    </p:extLst>
  </p:cSld>
  <p:clrMapOvr>
    <a:masterClrMapping/>
  </p:clrMapOvr>
</p:sld>
</file>

<file path=ppt/theme/theme1.xml><?xml version="1.0" encoding="utf-8"?>
<a:theme xmlns:a="http://schemas.openxmlformats.org/drawingml/2006/main" name="NRE_PowerPoint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PB_Template" id="{B16D8EF6-143E-4346-9EE9-86693D38CCC5}" vid="{325CDA02-15B4-4A84-B4F3-CD4C7CFEC6F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APB_PPT_Template</Template>
  <TotalTime>108</TotalTime>
  <Words>700</Words>
  <Application>Microsoft Office PowerPoint</Application>
  <PresentationFormat>On-screen Show (4:3)</PresentationFormat>
  <Paragraphs>109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NRE_PowerPoint_Template</vt:lpstr>
      <vt:lpstr>PowerPoint Presentation</vt:lpstr>
      <vt:lpstr>Culturing Carrots</vt:lpstr>
      <vt:lpstr>Carrot Callus Culture</vt:lpstr>
      <vt:lpstr>Tissue Culture</vt:lpstr>
      <vt:lpstr>Subculture</vt:lpstr>
      <vt:lpstr>Transplanting</vt:lpstr>
      <vt:lpstr>The Vitals</vt:lpstr>
      <vt:lpstr>Culture Media</vt:lpstr>
      <vt:lpstr>Sterile Environment</vt:lpstr>
      <vt:lpstr>References</vt:lpstr>
    </vt:vector>
  </TitlesOfParts>
  <Manager>Dan Jansen</Manager>
  <Company>Curriculum for Agricultural Science Education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APB - Lesson X.X Name</dc:subject>
  <dc:creator>Melanie Bloom</dc:creator>
  <cp:lastModifiedBy>Melanie Bloom</cp:lastModifiedBy>
  <cp:revision>8</cp:revision>
  <dcterms:created xsi:type="dcterms:W3CDTF">2015-11-05T14:37:52Z</dcterms:created>
  <dcterms:modified xsi:type="dcterms:W3CDTF">2016-03-01T03:35:27Z</dcterms:modified>
</cp:coreProperties>
</file>