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6"/>
  </p:notesMasterIdLst>
  <p:handoutMasterIdLst>
    <p:handoutMasterId r:id="rId17"/>
  </p:handoutMasterIdLst>
  <p:sldIdLst>
    <p:sldId id="256" r:id="rId2"/>
    <p:sldId id="258" r:id="rId3"/>
    <p:sldId id="271" r:id="rId4"/>
    <p:sldId id="282" r:id="rId5"/>
    <p:sldId id="272" r:id="rId6"/>
    <p:sldId id="273" r:id="rId7"/>
    <p:sldId id="274" r:id="rId8"/>
    <p:sldId id="275" r:id="rId9"/>
    <p:sldId id="276" r:id="rId10"/>
    <p:sldId id="277" r:id="rId11"/>
    <p:sldId id="278" r:id="rId12"/>
    <p:sldId id="279" r:id="rId13"/>
    <p:sldId id="280" r:id="rId14"/>
    <p:sldId id="257"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lene Mensch" initials="MM" lastIdx="2" clrIdx="0">
    <p:extLst>
      <p:ext uri="{19B8F6BF-5375-455C-9EA6-DF929625EA0E}">
        <p15:presenceInfo xmlns:p15="http://schemas.microsoft.com/office/powerpoint/2012/main" userId="e1c724a07b98bdc4" providerId="Windows Live"/>
      </p:ext>
    </p:extLst>
  </p:cmAuthor>
  <p:cmAuthor id="2" name="Marlene Jansen" initials="MJJ" lastIdx="4" clrIdx="1">
    <p:extLst>
      <p:ext uri="{19B8F6BF-5375-455C-9EA6-DF929625EA0E}">
        <p15:presenceInfo xmlns:p15="http://schemas.microsoft.com/office/powerpoint/2012/main" userId="Marlene Jansen" providerId="None"/>
      </p:ext>
    </p:extLst>
  </p:cmAuthor>
  <p:cmAuthor id="3" name="Melanie Bloom" initials="MB" lastIdx="1" clrIdx="2">
    <p:extLst>
      <p:ext uri="{19B8F6BF-5375-455C-9EA6-DF929625EA0E}">
        <p15:presenceInfo xmlns:p15="http://schemas.microsoft.com/office/powerpoint/2012/main" userId="Melanie Bloo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E571"/>
    <a:srgbClr val="9966FF"/>
    <a:srgbClr val="FF05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61" autoAdjust="0"/>
    <p:restoredTop sz="66545" autoAdjust="0"/>
  </p:normalViewPr>
  <p:slideViewPr>
    <p:cSldViewPr>
      <p:cViewPr varScale="1">
        <p:scale>
          <a:sx n="44" d="100"/>
          <a:sy n="44" d="100"/>
        </p:scale>
        <p:origin x="1878" y="6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p:scale>
          <a:sx n="70" d="100"/>
          <a:sy n="70" d="100"/>
        </p:scale>
        <p:origin x="3240" y="4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latin typeface="Arial" pitchFamily="34" charset="0"/>
                <a:cs typeface="Arial" pitchFamily="34" charset="0"/>
              </a:rPr>
              <a:t>Plant Cloning</a:t>
            </a:r>
          </a:p>
        </p:txBody>
      </p:sp>
      <p:sp>
        <p:nvSpPr>
          <p:cNvPr id="4" name="Footer Placeholder 3"/>
          <p:cNvSpPr>
            <a:spLocks noGrp="1"/>
          </p:cNvSpPr>
          <p:nvPr>
            <p:ph type="ftr" sz="quarter" idx="2"/>
          </p:nvPr>
        </p:nvSpPr>
        <p:spPr>
          <a:xfrm>
            <a:off x="0" y="8685213"/>
            <a:ext cx="3352800" cy="457200"/>
          </a:xfrm>
          <a:prstGeom prst="rect">
            <a:avLst/>
          </a:prstGeom>
        </p:spPr>
        <p:txBody>
          <a:bodyPr vert="horz" lIns="91440" tIns="45720" rIns="91440" bIns="45720" rtlCol="0" anchor="b"/>
          <a:lstStyle>
            <a:lvl1pPr algn="l">
              <a:defRPr sz="1200"/>
            </a:lvl1pPr>
          </a:lstStyle>
          <a:p>
            <a:r>
              <a:rPr lang="en-US" dirty="0">
                <a:latin typeface="Arial" pitchFamily="34" charset="0"/>
                <a:cs typeface="Arial" pitchFamily="34" charset="0"/>
              </a:rPr>
              <a:t>Curriculum for Agricultural Science Education Copyright 2016</a:t>
            </a: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251402E-0581-4045-9571-3EE683493364}" type="slidenum">
              <a:rPr lang="en-US" smtClean="0">
                <a:latin typeface="Arial" pitchFamily="34" charset="0"/>
                <a:cs typeface="Arial" pitchFamily="34" charset="0"/>
              </a:rPr>
              <a:t>‹#›</a:t>
            </a:fld>
            <a:endParaRPr lang="en-US">
              <a:latin typeface="Arial" pitchFamily="34" charset="0"/>
              <a:cs typeface="Arial" pitchFamily="34"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
        <p:nvSpPr>
          <p:cNvPr id="7" name="Date Placeholder 2"/>
          <p:cNvSpPr txBox="1">
            <a:spLocks/>
          </p:cNvSpPr>
          <p:nvPr/>
        </p:nvSpPr>
        <p:spPr>
          <a:xfrm>
            <a:off x="3200400" y="5687"/>
            <a:ext cx="3656013" cy="457200"/>
          </a:xfrm>
          <a:prstGeom prst="rect">
            <a:avLst/>
          </a:prstGeom>
        </p:spPr>
        <p:txBody>
          <a:bodyPr vert="horz" lIns="91440" tIns="45720" rIns="91440" bIns="45720" rtlCol="0"/>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latin typeface="Arial" pitchFamily="34" charset="0"/>
                <a:cs typeface="Arial" pitchFamily="34" charset="0"/>
              </a:rPr>
              <a:t>Animal and Plant Biotechnology    </a:t>
            </a:r>
          </a:p>
          <a:p>
            <a:r>
              <a:rPr lang="en-US" dirty="0">
                <a:latin typeface="Arial" pitchFamily="34" charset="0"/>
                <a:cs typeface="Arial" pitchFamily="34" charset="0"/>
              </a:rPr>
              <a:t>Unit 4 – Lesson 4.2 Performance Enhanced Plants</a:t>
            </a:r>
            <a:endParaRPr lang="en-US" dirty="0"/>
          </a:p>
        </p:txBody>
      </p:sp>
    </p:spTree>
    <p:extLst>
      <p:ext uri="{BB962C8B-B14F-4D97-AF65-F5344CB8AC3E}">
        <p14:creationId xmlns:p14="http://schemas.microsoft.com/office/powerpoint/2010/main" val="2481490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a:t>Plant Cloning</a:t>
            </a:r>
          </a:p>
        </p:txBody>
      </p:sp>
      <p:sp>
        <p:nvSpPr>
          <p:cNvPr id="3" name="Date Placeholder 2"/>
          <p:cNvSpPr>
            <a:spLocks noGrp="1"/>
          </p:cNvSpPr>
          <p:nvPr>
            <p:ph type="dt" idx="1"/>
          </p:nvPr>
        </p:nvSpPr>
        <p:spPr>
          <a:xfrm>
            <a:off x="3200400" y="0"/>
            <a:ext cx="3656013" cy="457200"/>
          </a:xfrm>
          <a:prstGeom prst="rect">
            <a:avLst/>
          </a:prstGeom>
        </p:spPr>
        <p:txBody>
          <a:bodyPr vert="horz" lIns="91440" tIns="45720" rIns="91440" bIns="45720" rtlCol="0"/>
          <a:lstStyle>
            <a:lvl1pPr algn="r">
              <a:defRPr sz="1200"/>
            </a:lvl1pPr>
          </a:lstStyle>
          <a:p>
            <a:r>
              <a:rPr lang="en-US" dirty="0">
                <a:latin typeface="Arial" pitchFamily="34" charset="0"/>
                <a:cs typeface="Arial" pitchFamily="34" charset="0"/>
              </a:rPr>
              <a:t>Animal and Plant Biotechnology    </a:t>
            </a:r>
          </a:p>
          <a:p>
            <a:r>
              <a:rPr lang="en-US" dirty="0">
                <a:latin typeface="Arial" pitchFamily="34" charset="0"/>
                <a:cs typeface="Arial" pitchFamily="34" charset="0"/>
              </a:rPr>
              <a:t>Unit 4 – Lesson 4.2 Performance Enhanced Plants</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3276600" cy="457200"/>
          </a:xfrm>
          <a:prstGeom prst="rect">
            <a:avLst/>
          </a:prstGeom>
        </p:spPr>
        <p:txBody>
          <a:bodyPr vert="horz" lIns="91440" tIns="45720" rIns="91440" bIns="45720" rtlCol="0" anchor="b"/>
          <a:lstStyle>
            <a:lvl1pPr algn="l">
              <a:defRPr sz="1200"/>
            </a:lvl1pPr>
          </a:lstStyle>
          <a:p>
            <a:r>
              <a:rPr lang="en-US" dirty="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cs typeface="Arial" pitchFamily="34" charset="0"/>
              </a:defRPr>
            </a:lvl1pPr>
          </a:lstStyle>
          <a:p>
            <a:fld id="{36C789E7-B821-4804-81D0-B1DDBDB5FECC}" type="slidenum">
              <a:rPr lang="en-US" smtClean="0"/>
              <a:pPr/>
              <a:t>‹#›</a:t>
            </a:fld>
            <a:endParaRPr lang="en-US"/>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1043571385"/>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Arial" pitchFamily="34" charset="0"/>
        <a:ea typeface="+mn-ea"/>
        <a:cs typeface="Arial" pitchFamily="34" charset="0"/>
      </a:defRPr>
    </a:lvl1pPr>
    <a:lvl2pPr marL="457200" algn="l" defTabSz="914400" rtl="0" eaLnBrk="1" latinLnBrk="0" hangingPunct="1">
      <a:defRPr sz="1200" kern="1200">
        <a:solidFill>
          <a:schemeClr val="tx1"/>
        </a:solidFill>
        <a:latin typeface="Arial" pitchFamily="34" charset="0"/>
        <a:ea typeface="+mn-ea"/>
        <a:cs typeface="Arial" pitchFamily="34" charset="0"/>
      </a:defRPr>
    </a:lvl2pPr>
    <a:lvl3pPr marL="914400" algn="l" defTabSz="914400" rtl="0" eaLnBrk="1" latinLnBrk="0" hangingPunct="1">
      <a:defRPr sz="1200" kern="1200">
        <a:solidFill>
          <a:schemeClr val="tx1"/>
        </a:solidFill>
        <a:latin typeface="Arial" pitchFamily="34" charset="0"/>
        <a:ea typeface="+mn-ea"/>
        <a:cs typeface="Arial" pitchFamily="34" charset="0"/>
      </a:defRPr>
    </a:lvl3pPr>
    <a:lvl4pPr marL="1371600" algn="l" defTabSz="914400" rtl="0" eaLnBrk="1" latinLnBrk="0" hangingPunct="1">
      <a:defRPr sz="1200" kern="1200">
        <a:solidFill>
          <a:schemeClr val="tx1"/>
        </a:solidFill>
        <a:latin typeface="Arial" pitchFamily="34" charset="0"/>
        <a:ea typeface="+mn-ea"/>
        <a:cs typeface="Arial" pitchFamily="34" charset="0"/>
      </a:defRPr>
    </a:lvl4pPr>
    <a:lvl5pPr marL="1828800" algn="l" defTabSz="914400" rtl="0" eaLnBrk="1" latinLnBrk="0" hangingPunct="1">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a:latin typeface="Arial" pitchFamily="34" charset="0"/>
                <a:cs typeface="Arial" pitchFamily="34" charset="0"/>
              </a:rPr>
              <a:t>Curriculum for Agricultural Science Education Copyright 2016</a:t>
            </a:r>
          </a:p>
        </p:txBody>
      </p:sp>
      <p:sp>
        <p:nvSpPr>
          <p:cNvPr id="6" name="Header Placeholder 5"/>
          <p:cNvSpPr>
            <a:spLocks noGrp="1"/>
          </p:cNvSpPr>
          <p:nvPr>
            <p:ph type="hdr" sz="quarter" idx="12"/>
          </p:nvPr>
        </p:nvSpPr>
        <p:spPr/>
        <p:txBody>
          <a:bodyPr/>
          <a:lstStyle/>
          <a:p>
            <a:r>
              <a:rPr lang="en-US" dirty="0"/>
              <a:t>Plant Cloning	</a:t>
            </a:r>
          </a:p>
        </p:txBody>
      </p:sp>
      <p:sp>
        <p:nvSpPr>
          <p:cNvPr id="8" name="Date Placeholder 2"/>
          <p:cNvSpPr>
            <a:spLocks noGrp="1"/>
          </p:cNvSpPr>
          <p:nvPr>
            <p:ph type="dt" idx="1"/>
          </p:nvPr>
        </p:nvSpPr>
        <p:spPr>
          <a:xfrm>
            <a:off x="3200400" y="0"/>
            <a:ext cx="3656013" cy="457200"/>
          </a:xfrm>
          <a:prstGeom prst="rect">
            <a:avLst/>
          </a:prstGeom>
        </p:spPr>
        <p:txBody>
          <a:bodyPr vert="horz" lIns="91440" tIns="45720" rIns="91440" bIns="45720" rtlCol="0"/>
          <a:lstStyle>
            <a:lvl1pPr algn="r">
              <a:defRPr sz="1200"/>
            </a:lvl1pPr>
          </a:lstStyle>
          <a:p>
            <a:r>
              <a:rPr lang="en-US" dirty="0">
                <a:latin typeface="Arial" pitchFamily="34" charset="0"/>
                <a:cs typeface="Arial" pitchFamily="34" charset="0"/>
              </a:rPr>
              <a:t>Animal and Plant Biotechnology    </a:t>
            </a:r>
          </a:p>
          <a:p>
            <a:r>
              <a:rPr lang="en-US" dirty="0">
                <a:latin typeface="Arial" pitchFamily="34" charset="0"/>
                <a:cs typeface="Arial" pitchFamily="34" charset="0"/>
              </a:rPr>
              <a:t>Unit 4 – Lesson 4.2 Performance Enhanced Plants</a:t>
            </a:r>
            <a:endParaRPr lang="en-US" dirty="0"/>
          </a:p>
        </p:txBody>
      </p:sp>
    </p:spTree>
    <p:extLst>
      <p:ext uri="{BB962C8B-B14F-4D97-AF65-F5344CB8AC3E}">
        <p14:creationId xmlns:p14="http://schemas.microsoft.com/office/powerpoint/2010/main" val="42663265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Still susceptible to disease, young plantlets are grown in controlled environments until they can survive in normal growing conditions.</a:t>
            </a:r>
          </a:p>
        </p:txBody>
      </p:sp>
      <p:sp>
        <p:nvSpPr>
          <p:cNvPr id="4" name="Header Placeholder 3"/>
          <p:cNvSpPr>
            <a:spLocks noGrp="1"/>
          </p:cNvSpPr>
          <p:nvPr>
            <p:ph type="hdr" sz="quarter" idx="10"/>
          </p:nvPr>
        </p:nvSpPr>
        <p:spPr/>
        <p:txBody>
          <a:bodyPr/>
          <a:lstStyle/>
          <a:p>
            <a:r>
              <a:rPr lang="en-US"/>
              <a:t>Plant Cloning</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Animal and Plant Biotechnology    </a:t>
            </a:r>
          </a:p>
          <a:p>
            <a:r>
              <a:rPr lang="en-US">
                <a:latin typeface="Arial" pitchFamily="34" charset="0"/>
                <a:cs typeface="Arial" pitchFamily="34" charset="0"/>
              </a:rPr>
              <a:t>Unit 4 – Lesson 4.2 Performance Enhanced Plants</a:t>
            </a:r>
            <a:endParaRPr lang="en-US" dirty="0"/>
          </a:p>
        </p:txBody>
      </p:sp>
      <p:sp>
        <p:nvSpPr>
          <p:cNvPr id="6" name="Footer Placeholder 5"/>
          <p:cNvSpPr>
            <a:spLocks noGrp="1"/>
          </p:cNvSpPr>
          <p:nvPr>
            <p:ph type="ftr" sz="quarter" idx="12"/>
          </p:nvPr>
        </p:nvSpPr>
        <p:spPr/>
        <p:txBody>
          <a:bodyPr/>
          <a:lstStyle/>
          <a:p>
            <a:r>
              <a:rPr lang="en-US">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10</a:t>
            </a:fld>
            <a:endParaRPr lang="en-US"/>
          </a:p>
        </p:txBody>
      </p:sp>
    </p:spTree>
    <p:extLst>
      <p:ext uri="{BB962C8B-B14F-4D97-AF65-F5344CB8AC3E}">
        <p14:creationId xmlns:p14="http://schemas.microsoft.com/office/powerpoint/2010/main" val="27485644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Certain requirements must be met for optimal culturing.  These essential needs of the plant cells in tissue culture is  no different than normal growing plants, they are altered to met the requirements of young tender cells.</a:t>
            </a:r>
          </a:p>
          <a:p>
            <a:endParaRPr lang="en-US" dirty="0"/>
          </a:p>
        </p:txBody>
      </p:sp>
      <p:sp>
        <p:nvSpPr>
          <p:cNvPr id="4" name="Header Placeholder 3"/>
          <p:cNvSpPr>
            <a:spLocks noGrp="1"/>
          </p:cNvSpPr>
          <p:nvPr>
            <p:ph type="hdr" sz="quarter" idx="10"/>
          </p:nvPr>
        </p:nvSpPr>
        <p:spPr/>
        <p:txBody>
          <a:bodyPr/>
          <a:lstStyle/>
          <a:p>
            <a:r>
              <a:rPr lang="en-US"/>
              <a:t>Plant Cloning</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Animal and Plant Biotechnology    </a:t>
            </a:r>
          </a:p>
          <a:p>
            <a:r>
              <a:rPr lang="en-US">
                <a:latin typeface="Arial" pitchFamily="34" charset="0"/>
                <a:cs typeface="Arial" pitchFamily="34" charset="0"/>
              </a:rPr>
              <a:t>Unit 4 – Lesson 4.2 Performance Enhanced Plants</a:t>
            </a:r>
            <a:endParaRPr lang="en-US" dirty="0"/>
          </a:p>
        </p:txBody>
      </p:sp>
      <p:sp>
        <p:nvSpPr>
          <p:cNvPr id="6" name="Footer Placeholder 5"/>
          <p:cNvSpPr>
            <a:spLocks noGrp="1"/>
          </p:cNvSpPr>
          <p:nvPr>
            <p:ph type="ftr" sz="quarter" idx="12"/>
          </p:nvPr>
        </p:nvSpPr>
        <p:spPr/>
        <p:txBody>
          <a:bodyPr/>
          <a:lstStyle/>
          <a:p>
            <a:r>
              <a:rPr lang="en-US">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11</a:t>
            </a:fld>
            <a:endParaRPr lang="en-US"/>
          </a:p>
        </p:txBody>
      </p:sp>
    </p:spTree>
    <p:extLst>
      <p:ext uri="{BB962C8B-B14F-4D97-AF65-F5344CB8AC3E}">
        <p14:creationId xmlns:p14="http://schemas.microsoft.com/office/powerpoint/2010/main" val="17160226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Advantages to tissue culture make it a great tool for mass propagation of desirable plants.  In most species, multiplication of plants using micropropagation is faster than sexual propagation.  This process is especially useful when only a small amount of plant material is available for a desirable plant.  Several offspring can be generated from just a few cells.</a:t>
            </a:r>
          </a:p>
        </p:txBody>
      </p:sp>
      <p:sp>
        <p:nvSpPr>
          <p:cNvPr id="4" name="Header Placeholder 3"/>
          <p:cNvSpPr>
            <a:spLocks noGrp="1"/>
          </p:cNvSpPr>
          <p:nvPr>
            <p:ph type="hdr" sz="quarter" idx="10"/>
          </p:nvPr>
        </p:nvSpPr>
        <p:spPr/>
        <p:txBody>
          <a:bodyPr/>
          <a:lstStyle/>
          <a:p>
            <a:r>
              <a:rPr lang="en-US"/>
              <a:t>Plant Cloning</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Animal and Plant Biotechnology    </a:t>
            </a:r>
          </a:p>
          <a:p>
            <a:r>
              <a:rPr lang="en-US">
                <a:latin typeface="Arial" pitchFamily="34" charset="0"/>
                <a:cs typeface="Arial" pitchFamily="34" charset="0"/>
              </a:rPr>
              <a:t>Unit 4 – Lesson 4.2 Performance Enhanced Plants</a:t>
            </a:r>
            <a:endParaRPr lang="en-US" dirty="0"/>
          </a:p>
        </p:txBody>
      </p:sp>
      <p:sp>
        <p:nvSpPr>
          <p:cNvPr id="6" name="Footer Placeholder 5"/>
          <p:cNvSpPr>
            <a:spLocks noGrp="1"/>
          </p:cNvSpPr>
          <p:nvPr>
            <p:ph type="ftr" sz="quarter" idx="12"/>
          </p:nvPr>
        </p:nvSpPr>
        <p:spPr/>
        <p:txBody>
          <a:bodyPr/>
          <a:lstStyle/>
          <a:p>
            <a:r>
              <a:rPr lang="en-US">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12</a:t>
            </a:fld>
            <a:endParaRPr lang="en-US"/>
          </a:p>
        </p:txBody>
      </p:sp>
    </p:spTree>
    <p:extLst>
      <p:ext uri="{BB962C8B-B14F-4D97-AF65-F5344CB8AC3E}">
        <p14:creationId xmlns:p14="http://schemas.microsoft.com/office/powerpoint/2010/main" val="115480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There is special equipment and skills needed to perform tissue culture with great success.  The plants are very vulnerable to injury and death in the early stages of development.</a:t>
            </a:r>
          </a:p>
          <a:p>
            <a:endParaRPr lang="en-US" dirty="0"/>
          </a:p>
        </p:txBody>
      </p:sp>
      <p:sp>
        <p:nvSpPr>
          <p:cNvPr id="4" name="Header Placeholder 3"/>
          <p:cNvSpPr>
            <a:spLocks noGrp="1"/>
          </p:cNvSpPr>
          <p:nvPr>
            <p:ph type="hdr" sz="quarter" idx="10"/>
          </p:nvPr>
        </p:nvSpPr>
        <p:spPr/>
        <p:txBody>
          <a:bodyPr/>
          <a:lstStyle/>
          <a:p>
            <a:r>
              <a:rPr lang="en-US"/>
              <a:t>Plant Cloning</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Animal and Plant Biotechnology    </a:t>
            </a:r>
          </a:p>
          <a:p>
            <a:r>
              <a:rPr lang="en-US">
                <a:latin typeface="Arial" pitchFamily="34" charset="0"/>
                <a:cs typeface="Arial" pitchFamily="34" charset="0"/>
              </a:rPr>
              <a:t>Unit 4 – Lesson 4.2 Performance Enhanced Plants</a:t>
            </a:r>
            <a:endParaRPr lang="en-US" dirty="0"/>
          </a:p>
        </p:txBody>
      </p:sp>
      <p:sp>
        <p:nvSpPr>
          <p:cNvPr id="6" name="Footer Placeholder 5"/>
          <p:cNvSpPr>
            <a:spLocks noGrp="1"/>
          </p:cNvSpPr>
          <p:nvPr>
            <p:ph type="ftr" sz="quarter" idx="12"/>
          </p:nvPr>
        </p:nvSpPr>
        <p:spPr/>
        <p:txBody>
          <a:bodyPr/>
          <a:lstStyle/>
          <a:p>
            <a:r>
              <a:rPr lang="en-US">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13</a:t>
            </a:fld>
            <a:endParaRPr lang="en-US"/>
          </a:p>
        </p:txBody>
      </p:sp>
    </p:spTree>
    <p:extLst>
      <p:ext uri="{BB962C8B-B14F-4D97-AF65-F5344CB8AC3E}">
        <p14:creationId xmlns:p14="http://schemas.microsoft.com/office/powerpoint/2010/main" val="38884498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14</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a:latin typeface="Arial" pitchFamily="34" charset="0"/>
                <a:cs typeface="Arial" pitchFamily="34" charset="0"/>
              </a:rPr>
              <a:t>Curriculum for Agricultural Science Education Copyright 2016</a:t>
            </a:r>
          </a:p>
        </p:txBody>
      </p:sp>
      <p:sp>
        <p:nvSpPr>
          <p:cNvPr id="6" name="Header Placeholder 5"/>
          <p:cNvSpPr>
            <a:spLocks noGrp="1"/>
          </p:cNvSpPr>
          <p:nvPr>
            <p:ph type="hdr" sz="quarter" idx="12"/>
          </p:nvPr>
        </p:nvSpPr>
        <p:spPr/>
        <p:txBody>
          <a:bodyPr/>
          <a:lstStyle/>
          <a:p>
            <a:r>
              <a:rPr lang="en-US" dirty="0"/>
              <a:t>Plant Cloning</a:t>
            </a:r>
          </a:p>
        </p:txBody>
      </p:sp>
      <p:sp>
        <p:nvSpPr>
          <p:cNvPr id="8" name="Date Placeholder 2"/>
          <p:cNvSpPr>
            <a:spLocks noGrp="1"/>
          </p:cNvSpPr>
          <p:nvPr>
            <p:ph type="dt" idx="1"/>
          </p:nvPr>
        </p:nvSpPr>
        <p:spPr>
          <a:xfrm>
            <a:off x="3200400" y="0"/>
            <a:ext cx="3656013" cy="457200"/>
          </a:xfrm>
          <a:prstGeom prst="rect">
            <a:avLst/>
          </a:prstGeom>
        </p:spPr>
        <p:txBody>
          <a:bodyPr vert="horz" lIns="91440" tIns="45720" rIns="91440" bIns="45720" rtlCol="0"/>
          <a:lstStyle>
            <a:lvl1pPr algn="r">
              <a:defRPr sz="1200"/>
            </a:lvl1pPr>
          </a:lstStyle>
          <a:p>
            <a:r>
              <a:rPr lang="en-US" dirty="0">
                <a:latin typeface="Arial" pitchFamily="34" charset="0"/>
                <a:cs typeface="Arial" pitchFamily="34" charset="0"/>
              </a:rPr>
              <a:t>Animal and Plant Biotechnology    </a:t>
            </a:r>
          </a:p>
          <a:p>
            <a:r>
              <a:rPr lang="en-US" dirty="0">
                <a:latin typeface="Arial" pitchFamily="34" charset="0"/>
                <a:cs typeface="Arial" pitchFamily="34" charset="0"/>
              </a:rPr>
              <a:t>Unit 4 – Lesson 4.2 Performance Enhanced Plants</a:t>
            </a:r>
            <a:endParaRPr lang="en-US" dirty="0"/>
          </a:p>
        </p:txBody>
      </p:sp>
    </p:spTree>
    <p:extLst>
      <p:ext uri="{BB962C8B-B14F-4D97-AF65-F5344CB8AC3E}">
        <p14:creationId xmlns:p14="http://schemas.microsoft.com/office/powerpoint/2010/main" val="3364366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2</a:t>
            </a:fld>
            <a:endParaRPr lang="en-US">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a:latin typeface="Arial" pitchFamily="34" charset="0"/>
                <a:cs typeface="Arial" pitchFamily="34" charset="0"/>
              </a:rPr>
              <a:t>Curriculum for Agricultural Science Education Copyright 2016</a:t>
            </a:r>
          </a:p>
        </p:txBody>
      </p:sp>
      <p:sp>
        <p:nvSpPr>
          <p:cNvPr id="6" name="Header Placeholder 5"/>
          <p:cNvSpPr>
            <a:spLocks noGrp="1"/>
          </p:cNvSpPr>
          <p:nvPr>
            <p:ph type="hdr" sz="quarter" idx="12"/>
          </p:nvPr>
        </p:nvSpPr>
        <p:spPr/>
        <p:txBody>
          <a:bodyPr/>
          <a:lstStyle/>
          <a:p>
            <a:r>
              <a:rPr lang="en-US" dirty="0"/>
              <a:t>Plant Cloning</a:t>
            </a:r>
          </a:p>
        </p:txBody>
      </p:sp>
      <p:sp>
        <p:nvSpPr>
          <p:cNvPr id="8" name="Date Placeholder 2"/>
          <p:cNvSpPr>
            <a:spLocks noGrp="1"/>
          </p:cNvSpPr>
          <p:nvPr>
            <p:ph type="dt" idx="1"/>
          </p:nvPr>
        </p:nvSpPr>
        <p:spPr>
          <a:xfrm>
            <a:off x="3200400" y="0"/>
            <a:ext cx="3656013" cy="457200"/>
          </a:xfrm>
          <a:prstGeom prst="rect">
            <a:avLst/>
          </a:prstGeom>
        </p:spPr>
        <p:txBody>
          <a:bodyPr vert="horz" lIns="91440" tIns="45720" rIns="91440" bIns="45720" rtlCol="0"/>
          <a:lstStyle>
            <a:lvl1pPr algn="r">
              <a:defRPr sz="1200"/>
            </a:lvl1pPr>
          </a:lstStyle>
          <a:p>
            <a:r>
              <a:rPr lang="en-US" dirty="0">
                <a:latin typeface="Arial" pitchFamily="34" charset="0"/>
                <a:cs typeface="Arial" pitchFamily="34" charset="0"/>
              </a:rPr>
              <a:t>Animal and Plant Biotechnology    </a:t>
            </a:r>
          </a:p>
          <a:p>
            <a:r>
              <a:rPr lang="en-US" dirty="0">
                <a:latin typeface="Arial" pitchFamily="34" charset="0"/>
                <a:cs typeface="Arial" pitchFamily="34" charset="0"/>
              </a:rPr>
              <a:t>Unit 4 – Lesson 4.2 Performance Enhanced Plants</a:t>
            </a:r>
            <a:endParaRPr lang="en-US" dirty="0"/>
          </a:p>
        </p:txBody>
      </p:sp>
    </p:spTree>
    <p:extLst>
      <p:ext uri="{BB962C8B-B14F-4D97-AF65-F5344CB8AC3E}">
        <p14:creationId xmlns:p14="http://schemas.microsoft.com/office/powerpoint/2010/main" val="3131452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In vitro means “in the test tube” (</a:t>
            </a:r>
            <a:r>
              <a:rPr lang="en-US" dirty="0" err="1"/>
              <a:t>Herren</a:t>
            </a:r>
            <a:r>
              <a:rPr lang="en-US" dirty="0"/>
              <a:t> &amp; Donahue, 2000)</a:t>
            </a:r>
          </a:p>
          <a:p>
            <a:endParaRPr lang="en-US" dirty="0"/>
          </a:p>
        </p:txBody>
      </p:sp>
      <p:sp>
        <p:nvSpPr>
          <p:cNvPr id="4" name="Header Placeholder 3"/>
          <p:cNvSpPr>
            <a:spLocks noGrp="1"/>
          </p:cNvSpPr>
          <p:nvPr>
            <p:ph type="hdr" sz="quarter" idx="10"/>
          </p:nvPr>
        </p:nvSpPr>
        <p:spPr/>
        <p:txBody>
          <a:bodyPr/>
          <a:lstStyle/>
          <a:p>
            <a:r>
              <a:rPr lang="en-US" dirty="0"/>
              <a:t>Plant Cloning</a:t>
            </a:r>
          </a:p>
        </p:txBody>
      </p:sp>
      <p:sp>
        <p:nvSpPr>
          <p:cNvPr id="6" name="Footer Placeholder 5"/>
          <p:cNvSpPr>
            <a:spLocks noGrp="1"/>
          </p:cNvSpPr>
          <p:nvPr>
            <p:ph type="ftr" sz="quarter" idx="12"/>
          </p:nvPr>
        </p:nvSpPr>
        <p:spPr/>
        <p:txBody>
          <a:bodyPr/>
          <a:lstStyle/>
          <a:p>
            <a:r>
              <a:rPr lang="en-US" dirty="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3</a:t>
            </a:fld>
            <a:endParaRPr lang="en-US" dirty="0"/>
          </a:p>
        </p:txBody>
      </p:sp>
      <p:sp>
        <p:nvSpPr>
          <p:cNvPr id="8" name="Date Placeholder 2"/>
          <p:cNvSpPr>
            <a:spLocks noGrp="1"/>
          </p:cNvSpPr>
          <p:nvPr>
            <p:ph type="dt" idx="1"/>
          </p:nvPr>
        </p:nvSpPr>
        <p:spPr>
          <a:xfrm>
            <a:off x="3200400" y="0"/>
            <a:ext cx="3656013" cy="457200"/>
          </a:xfrm>
          <a:prstGeom prst="rect">
            <a:avLst/>
          </a:prstGeom>
        </p:spPr>
        <p:txBody>
          <a:bodyPr vert="horz" lIns="91440" tIns="45720" rIns="91440" bIns="45720" rtlCol="0"/>
          <a:lstStyle>
            <a:lvl1pPr algn="r">
              <a:defRPr sz="1200"/>
            </a:lvl1pPr>
          </a:lstStyle>
          <a:p>
            <a:r>
              <a:rPr lang="en-US" dirty="0">
                <a:latin typeface="Arial" pitchFamily="34" charset="0"/>
                <a:cs typeface="Arial" pitchFamily="34" charset="0"/>
              </a:rPr>
              <a:t>Animal and Plant Biotechnology    </a:t>
            </a:r>
          </a:p>
          <a:p>
            <a:r>
              <a:rPr lang="en-US" dirty="0">
                <a:latin typeface="Arial" pitchFamily="34" charset="0"/>
                <a:cs typeface="Arial" pitchFamily="34" charset="0"/>
              </a:rPr>
              <a:t>Unit 4 – Lesson 4.2 Performance Enhanced Plants</a:t>
            </a:r>
            <a:endParaRPr lang="en-US" dirty="0"/>
          </a:p>
        </p:txBody>
      </p:sp>
    </p:spTree>
    <p:extLst>
      <p:ext uri="{BB962C8B-B14F-4D97-AF65-F5344CB8AC3E}">
        <p14:creationId xmlns:p14="http://schemas.microsoft.com/office/powerpoint/2010/main" val="20921095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Micropropagation uses a very small amount of plant tissue that may not contain enough nutrients or hormones to support cell multiplication and formation. Agar provides water and nutrients to encourage cell multiplication. Once a callus (unorganized group of cells) is formed, an agar containing nutrients and auxins (plant hormones) is used to force the tissue to develop into specialized structures, including roots and meristematic tissue.</a:t>
            </a:r>
          </a:p>
          <a:p>
            <a:endParaRPr lang="en-US" dirty="0"/>
          </a:p>
        </p:txBody>
      </p:sp>
      <p:sp>
        <p:nvSpPr>
          <p:cNvPr id="4" name="Header Placeholder 3"/>
          <p:cNvSpPr>
            <a:spLocks noGrp="1"/>
          </p:cNvSpPr>
          <p:nvPr>
            <p:ph type="hdr" sz="quarter" idx="10"/>
          </p:nvPr>
        </p:nvSpPr>
        <p:spPr/>
        <p:txBody>
          <a:bodyPr/>
          <a:lstStyle/>
          <a:p>
            <a:r>
              <a:rPr lang="en-US"/>
              <a:t>Plant Cloning</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Animal and Plant Biotechnology    </a:t>
            </a:r>
          </a:p>
          <a:p>
            <a:r>
              <a:rPr lang="en-US">
                <a:latin typeface="Arial" pitchFamily="34" charset="0"/>
                <a:cs typeface="Arial" pitchFamily="34" charset="0"/>
              </a:rPr>
              <a:t>Unit 4 – Lesson 4.2 Performance Enhanced Plants</a:t>
            </a:r>
            <a:endParaRPr lang="en-US" dirty="0"/>
          </a:p>
        </p:txBody>
      </p:sp>
      <p:sp>
        <p:nvSpPr>
          <p:cNvPr id="6" name="Footer Placeholder 5"/>
          <p:cNvSpPr>
            <a:spLocks noGrp="1"/>
          </p:cNvSpPr>
          <p:nvPr>
            <p:ph type="ftr" sz="quarter" idx="12"/>
          </p:nvPr>
        </p:nvSpPr>
        <p:spPr/>
        <p:txBody>
          <a:bodyPr/>
          <a:lstStyle/>
          <a:p>
            <a:r>
              <a:rPr lang="en-US">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4</a:t>
            </a:fld>
            <a:endParaRPr lang="en-US"/>
          </a:p>
        </p:txBody>
      </p:sp>
    </p:spTree>
    <p:extLst>
      <p:ext uri="{BB962C8B-B14F-4D97-AF65-F5344CB8AC3E}">
        <p14:creationId xmlns:p14="http://schemas.microsoft.com/office/powerpoint/2010/main" val="34392871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Plant Cloning</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Animal and Plant Biotechnology    </a:t>
            </a:r>
          </a:p>
          <a:p>
            <a:r>
              <a:rPr lang="en-US">
                <a:latin typeface="Arial" pitchFamily="34" charset="0"/>
                <a:cs typeface="Arial" pitchFamily="34" charset="0"/>
              </a:rPr>
              <a:t>Unit 4 – Lesson 4.2 Performance Enhanced Plants</a:t>
            </a:r>
            <a:endParaRPr lang="en-US" dirty="0"/>
          </a:p>
        </p:txBody>
      </p:sp>
      <p:sp>
        <p:nvSpPr>
          <p:cNvPr id="6" name="Footer Placeholder 5"/>
          <p:cNvSpPr>
            <a:spLocks noGrp="1"/>
          </p:cNvSpPr>
          <p:nvPr>
            <p:ph type="ftr" sz="quarter" idx="12"/>
          </p:nvPr>
        </p:nvSpPr>
        <p:spPr/>
        <p:txBody>
          <a:bodyPr/>
          <a:lstStyle/>
          <a:p>
            <a:r>
              <a:rPr lang="en-US">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5</a:t>
            </a:fld>
            <a:endParaRPr lang="en-US"/>
          </a:p>
        </p:txBody>
      </p:sp>
    </p:spTree>
    <p:extLst>
      <p:ext uri="{BB962C8B-B14F-4D97-AF65-F5344CB8AC3E}">
        <p14:creationId xmlns:p14="http://schemas.microsoft.com/office/powerpoint/2010/main" val="7234264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Any part of the plant can be used if the tissue is living.  A higher success rate is experienced if young aggressive growth tissue, such as meristems or new leaves are used.</a:t>
            </a:r>
          </a:p>
          <a:p>
            <a:endParaRPr lang="en-US" dirty="0"/>
          </a:p>
        </p:txBody>
      </p:sp>
      <p:sp>
        <p:nvSpPr>
          <p:cNvPr id="4" name="Header Placeholder 3"/>
          <p:cNvSpPr>
            <a:spLocks noGrp="1"/>
          </p:cNvSpPr>
          <p:nvPr>
            <p:ph type="hdr" sz="quarter" idx="10"/>
          </p:nvPr>
        </p:nvSpPr>
        <p:spPr/>
        <p:txBody>
          <a:bodyPr/>
          <a:lstStyle/>
          <a:p>
            <a:r>
              <a:rPr lang="en-US"/>
              <a:t>Plant Cloning</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Animal and Plant Biotechnology    </a:t>
            </a:r>
          </a:p>
          <a:p>
            <a:r>
              <a:rPr lang="en-US">
                <a:latin typeface="Arial" pitchFamily="34" charset="0"/>
                <a:cs typeface="Arial" pitchFamily="34" charset="0"/>
              </a:rPr>
              <a:t>Unit 4 – Lesson 4.2 Performance Enhanced Plants</a:t>
            </a:r>
            <a:endParaRPr lang="en-US" dirty="0"/>
          </a:p>
        </p:txBody>
      </p:sp>
      <p:sp>
        <p:nvSpPr>
          <p:cNvPr id="6" name="Footer Placeholder 5"/>
          <p:cNvSpPr>
            <a:spLocks noGrp="1"/>
          </p:cNvSpPr>
          <p:nvPr>
            <p:ph type="ftr" sz="quarter" idx="12"/>
          </p:nvPr>
        </p:nvSpPr>
        <p:spPr/>
        <p:txBody>
          <a:bodyPr/>
          <a:lstStyle/>
          <a:p>
            <a:r>
              <a:rPr lang="en-US">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6</a:t>
            </a:fld>
            <a:endParaRPr lang="en-US"/>
          </a:p>
        </p:txBody>
      </p:sp>
    </p:spTree>
    <p:extLst>
      <p:ext uri="{BB962C8B-B14F-4D97-AF65-F5344CB8AC3E}">
        <p14:creationId xmlns:p14="http://schemas.microsoft.com/office/powerpoint/2010/main" val="20425503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Culturing is done from parent plant that has desirable characteristics. After taking a “cutting” from the parent plant, the cutting is prepared for regeneration.</a:t>
            </a:r>
          </a:p>
        </p:txBody>
      </p:sp>
      <p:sp>
        <p:nvSpPr>
          <p:cNvPr id="4" name="Header Placeholder 3"/>
          <p:cNvSpPr>
            <a:spLocks noGrp="1"/>
          </p:cNvSpPr>
          <p:nvPr>
            <p:ph type="hdr" sz="quarter" idx="10"/>
          </p:nvPr>
        </p:nvSpPr>
        <p:spPr/>
        <p:txBody>
          <a:bodyPr/>
          <a:lstStyle/>
          <a:p>
            <a:r>
              <a:rPr lang="en-US"/>
              <a:t>Plant Cloning</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Animal and Plant Biotechnology    </a:t>
            </a:r>
          </a:p>
          <a:p>
            <a:r>
              <a:rPr lang="en-US">
                <a:latin typeface="Arial" pitchFamily="34" charset="0"/>
                <a:cs typeface="Arial" pitchFamily="34" charset="0"/>
              </a:rPr>
              <a:t>Unit 4 – Lesson 4.2 Performance Enhanced Plants</a:t>
            </a:r>
            <a:endParaRPr lang="en-US" dirty="0"/>
          </a:p>
        </p:txBody>
      </p:sp>
      <p:sp>
        <p:nvSpPr>
          <p:cNvPr id="6" name="Footer Placeholder 5"/>
          <p:cNvSpPr>
            <a:spLocks noGrp="1"/>
          </p:cNvSpPr>
          <p:nvPr>
            <p:ph type="ftr" sz="quarter" idx="12"/>
          </p:nvPr>
        </p:nvSpPr>
        <p:spPr/>
        <p:txBody>
          <a:bodyPr/>
          <a:lstStyle/>
          <a:p>
            <a:r>
              <a:rPr lang="en-US">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7</a:t>
            </a:fld>
            <a:endParaRPr lang="en-US"/>
          </a:p>
        </p:txBody>
      </p:sp>
    </p:spTree>
    <p:extLst>
      <p:ext uri="{BB962C8B-B14F-4D97-AF65-F5344CB8AC3E}">
        <p14:creationId xmlns:p14="http://schemas.microsoft.com/office/powerpoint/2010/main" val="39485113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Clusters of embryos will have to be divided just as we did with the chrysanthemums (or grasses).  In a sterile environment, the embryos will be transferred to agar containing auxin – a rooting hormone.</a:t>
            </a:r>
          </a:p>
        </p:txBody>
      </p:sp>
      <p:sp>
        <p:nvSpPr>
          <p:cNvPr id="4" name="Header Placeholder 3"/>
          <p:cNvSpPr>
            <a:spLocks noGrp="1"/>
          </p:cNvSpPr>
          <p:nvPr>
            <p:ph type="hdr" sz="quarter" idx="10"/>
          </p:nvPr>
        </p:nvSpPr>
        <p:spPr/>
        <p:txBody>
          <a:bodyPr/>
          <a:lstStyle/>
          <a:p>
            <a:r>
              <a:rPr lang="en-US"/>
              <a:t>Plant Cloning</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Animal and Plant Biotechnology    </a:t>
            </a:r>
          </a:p>
          <a:p>
            <a:r>
              <a:rPr lang="en-US">
                <a:latin typeface="Arial" pitchFamily="34" charset="0"/>
                <a:cs typeface="Arial" pitchFamily="34" charset="0"/>
              </a:rPr>
              <a:t>Unit 4 – Lesson 4.2 Performance Enhanced Plants</a:t>
            </a:r>
            <a:endParaRPr lang="en-US" dirty="0"/>
          </a:p>
        </p:txBody>
      </p:sp>
      <p:sp>
        <p:nvSpPr>
          <p:cNvPr id="6" name="Footer Placeholder 5"/>
          <p:cNvSpPr>
            <a:spLocks noGrp="1"/>
          </p:cNvSpPr>
          <p:nvPr>
            <p:ph type="ftr" sz="quarter" idx="12"/>
          </p:nvPr>
        </p:nvSpPr>
        <p:spPr/>
        <p:txBody>
          <a:bodyPr/>
          <a:lstStyle/>
          <a:p>
            <a:r>
              <a:rPr lang="en-US">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8</a:t>
            </a:fld>
            <a:endParaRPr lang="en-US"/>
          </a:p>
        </p:txBody>
      </p:sp>
    </p:spTree>
    <p:extLst>
      <p:ext uri="{BB962C8B-B14F-4D97-AF65-F5344CB8AC3E}">
        <p14:creationId xmlns:p14="http://schemas.microsoft.com/office/powerpoint/2010/main" val="11944220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Hormones cause the embryos to develop structures needed for the plant to survive.  Roots, shoots, and buds emerge to form young plantlets. </a:t>
            </a:r>
          </a:p>
        </p:txBody>
      </p:sp>
      <p:sp>
        <p:nvSpPr>
          <p:cNvPr id="4" name="Header Placeholder 3"/>
          <p:cNvSpPr>
            <a:spLocks noGrp="1"/>
          </p:cNvSpPr>
          <p:nvPr>
            <p:ph type="hdr" sz="quarter" idx="10"/>
          </p:nvPr>
        </p:nvSpPr>
        <p:spPr/>
        <p:txBody>
          <a:bodyPr/>
          <a:lstStyle/>
          <a:p>
            <a:r>
              <a:rPr lang="en-US"/>
              <a:t>Plant Cloning</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Animal and Plant Biotechnology    </a:t>
            </a:r>
          </a:p>
          <a:p>
            <a:r>
              <a:rPr lang="en-US">
                <a:latin typeface="Arial" pitchFamily="34" charset="0"/>
                <a:cs typeface="Arial" pitchFamily="34" charset="0"/>
              </a:rPr>
              <a:t>Unit 4 – Lesson 4.2 Performance Enhanced Plants</a:t>
            </a:r>
            <a:endParaRPr lang="en-US" dirty="0"/>
          </a:p>
        </p:txBody>
      </p:sp>
      <p:sp>
        <p:nvSpPr>
          <p:cNvPr id="6" name="Footer Placeholder 5"/>
          <p:cNvSpPr>
            <a:spLocks noGrp="1"/>
          </p:cNvSpPr>
          <p:nvPr>
            <p:ph type="ftr" sz="quarter" idx="12"/>
          </p:nvPr>
        </p:nvSpPr>
        <p:spPr/>
        <p:txBody>
          <a:bodyPr/>
          <a:lstStyle/>
          <a:p>
            <a:r>
              <a:rPr lang="en-US">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9</a:t>
            </a:fld>
            <a:endParaRPr lang="en-US"/>
          </a:p>
        </p:txBody>
      </p:sp>
    </p:spTree>
    <p:extLst>
      <p:ext uri="{BB962C8B-B14F-4D97-AF65-F5344CB8AC3E}">
        <p14:creationId xmlns:p14="http://schemas.microsoft.com/office/powerpoint/2010/main" val="215965396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7" name="Group 10"/>
          <p:cNvGrpSpPr>
            <a:grpSpLocks/>
          </p:cNvGrpSpPr>
          <p:nvPr userDrawn="1"/>
        </p:nvGrpSpPr>
        <p:grpSpPr bwMode="auto">
          <a:xfrm>
            <a:off x="838200" y="228600"/>
            <a:ext cx="8305800" cy="5480050"/>
            <a:chOff x="528" y="144"/>
            <a:chExt cx="5232" cy="3452"/>
          </a:xfrm>
        </p:grpSpPr>
        <p:pic>
          <p:nvPicPr>
            <p:cNvPr id="8" name="Picture 7"/>
            <p:cNvPicPr>
              <a:picLocks noChangeAspect="1" noChangeArrowheads="1"/>
            </p:cNvPicPr>
            <p:nvPr/>
          </p:nvPicPr>
          <p:blipFill>
            <a:blip r:embed="rId2" cstate="print"/>
            <a:srcRect/>
            <a:stretch>
              <a:fillRect/>
            </a:stretch>
          </p:blipFill>
          <p:spPr bwMode="auto">
            <a:xfrm>
              <a:off x="1200" y="144"/>
              <a:ext cx="3452" cy="3452"/>
            </a:xfrm>
            <a:prstGeom prst="rect">
              <a:avLst/>
            </a:prstGeom>
            <a:noFill/>
            <a:ln w="9525">
              <a:noFill/>
              <a:miter lim="800000"/>
              <a:headEnd/>
              <a:tailEnd/>
            </a:ln>
          </p:spPr>
        </p:pic>
        <p:sp>
          <p:nvSpPr>
            <p:cNvPr id="9" name="Text Box 8"/>
            <p:cNvSpPr txBox="1">
              <a:spLocks noChangeArrowheads="1"/>
            </p:cNvSpPr>
            <p:nvPr/>
          </p:nvSpPr>
          <p:spPr bwMode="auto">
            <a:xfrm>
              <a:off x="528" y="3072"/>
              <a:ext cx="5232" cy="330"/>
            </a:xfrm>
            <a:prstGeom prst="rect">
              <a:avLst/>
            </a:prstGeom>
            <a:solidFill>
              <a:srgbClr val="F5E571"/>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a:ln>
                    <a:noFill/>
                  </a:ln>
                  <a:solidFill>
                    <a:schemeClr val="tx1"/>
                  </a:solidFill>
                  <a:effectLst/>
                  <a:uLnTx/>
                  <a:uFillTx/>
                  <a:latin typeface="Arial" pitchFamily="34" charset="0"/>
                  <a:cs typeface="Arial" pitchFamily="34" charset="0"/>
                </a:rPr>
                <a:t>Animal and Plant Biotechnology</a:t>
              </a:r>
            </a:p>
          </p:txBody>
        </p:sp>
      </p:grpSp>
    </p:spTree>
    <p:extLst>
      <p:ext uri="{BB962C8B-B14F-4D97-AF65-F5344CB8AC3E}">
        <p14:creationId xmlns:p14="http://schemas.microsoft.com/office/powerpoint/2010/main" val="3742685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2588872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4129386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7200" y="18288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828801"/>
            <a:ext cx="40386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739361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309581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9590416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08426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770776"/>
            <a:ext cx="8229600" cy="44093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98D9DB-9F03-49E4-BBAA-20DA05506B06}" type="slidenum">
              <a:rPr lang="en-US" smtClean="0"/>
              <a:t>‹#›</a:t>
            </a:fld>
            <a:endParaRPr lang="en-US"/>
          </a:p>
        </p:txBody>
      </p:sp>
      <p:sp>
        <p:nvSpPr>
          <p:cNvPr id="7" name="Text Box 7"/>
          <p:cNvSpPr txBox="1">
            <a:spLocks noChangeArrowheads="1"/>
          </p:cNvSpPr>
          <p:nvPr/>
        </p:nvSpPr>
        <p:spPr bwMode="auto">
          <a:xfrm>
            <a:off x="838200" y="1396180"/>
            <a:ext cx="8305800" cy="366713"/>
          </a:xfrm>
          <a:prstGeom prst="rect">
            <a:avLst/>
          </a:prstGeom>
          <a:solidFill>
            <a:srgbClr val="F5E571"/>
          </a:solidFill>
          <a:ln w="9525">
            <a:noFill/>
            <a:miter lim="800000"/>
            <a:headEnd/>
            <a:tailEnd/>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4" name="Picture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7315200" y="6328582"/>
            <a:ext cx="1066892" cy="420660"/>
          </a:xfrm>
          <a:prstGeom prst="rect">
            <a:avLst/>
          </a:prstGeom>
        </p:spPr>
      </p:pic>
    </p:spTree>
    <p:extLst>
      <p:ext uri="{BB962C8B-B14F-4D97-AF65-F5344CB8AC3E}">
        <p14:creationId xmlns:p14="http://schemas.microsoft.com/office/powerpoint/2010/main" val="3234115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Lst>
  <p:hf hdr="0" ftr="0" dt="0"/>
  <p:txStyles>
    <p:titleStyle>
      <a:lvl1pPr algn="ctr" defTabSz="914400" rtl="0" eaLnBrk="1" latinLnBrk="0" hangingPunct="1">
        <a:spcBef>
          <a:spcPct val="0"/>
        </a:spcBef>
        <a:buNone/>
        <a:defRPr sz="4400"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93259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Tissue Culture, Step Four</a:t>
            </a:r>
          </a:p>
        </p:txBody>
      </p:sp>
      <p:sp>
        <p:nvSpPr>
          <p:cNvPr id="3" name="Content Placeholder 2"/>
          <p:cNvSpPr>
            <a:spLocks noGrp="1"/>
          </p:cNvSpPr>
          <p:nvPr>
            <p:ph idx="1"/>
          </p:nvPr>
        </p:nvSpPr>
        <p:spPr>
          <a:xfrm>
            <a:off x="457200" y="1770776"/>
            <a:ext cx="4114800" cy="4409306"/>
          </a:xfrm>
        </p:spPr>
        <p:txBody>
          <a:bodyPr/>
          <a:lstStyle/>
          <a:p>
            <a:pPr>
              <a:lnSpc>
                <a:spcPct val="90000"/>
              </a:lnSpc>
            </a:pPr>
            <a:r>
              <a:rPr lang="en-US" dirty="0"/>
              <a:t>Plantlets are grown in sealed containers</a:t>
            </a:r>
          </a:p>
          <a:p>
            <a:pPr>
              <a:lnSpc>
                <a:spcPct val="90000"/>
              </a:lnSpc>
            </a:pPr>
            <a:r>
              <a:rPr lang="en-US" dirty="0"/>
              <a:t>Once plantlets are mature enough, they can be transplanted into pots</a:t>
            </a:r>
          </a:p>
        </p:txBody>
      </p:sp>
      <p:sp>
        <p:nvSpPr>
          <p:cNvPr id="4" name="Slide Number Placeholder 3"/>
          <p:cNvSpPr>
            <a:spLocks noGrp="1"/>
          </p:cNvSpPr>
          <p:nvPr>
            <p:ph type="sldNum" sz="quarter" idx="12"/>
          </p:nvPr>
        </p:nvSpPr>
        <p:spPr/>
        <p:txBody>
          <a:bodyPr/>
          <a:lstStyle/>
          <a:p>
            <a:fld id="{4B98D9DB-9F03-49E4-BBAA-20DA05506B06}" type="slidenum">
              <a:rPr lang="en-US" smtClean="0"/>
              <a:t>10</a:t>
            </a:fld>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05400" y="1892969"/>
            <a:ext cx="3772357" cy="4274143"/>
          </a:xfrm>
          <a:prstGeom prst="rect">
            <a:avLst/>
          </a:prstGeom>
        </p:spPr>
      </p:pic>
    </p:spTree>
    <p:extLst>
      <p:ext uri="{BB962C8B-B14F-4D97-AF65-F5344CB8AC3E}">
        <p14:creationId xmlns:p14="http://schemas.microsoft.com/office/powerpoint/2010/main" val="26370815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Tissue Culture Requirements</a:t>
            </a:r>
          </a:p>
        </p:txBody>
      </p:sp>
      <p:sp>
        <p:nvSpPr>
          <p:cNvPr id="3" name="Content Placeholder 2"/>
          <p:cNvSpPr>
            <a:spLocks noGrp="1"/>
          </p:cNvSpPr>
          <p:nvPr>
            <p:ph idx="1"/>
          </p:nvPr>
        </p:nvSpPr>
        <p:spPr>
          <a:xfrm>
            <a:off x="457200" y="1770776"/>
            <a:ext cx="8077200" cy="4015358"/>
          </a:xfrm>
        </p:spPr>
        <p:txBody>
          <a:bodyPr>
            <a:normAutofit/>
          </a:bodyPr>
          <a:lstStyle/>
          <a:p>
            <a:pPr marL="0" indent="0">
              <a:buClr>
                <a:srgbClr val="00CC00"/>
              </a:buClr>
              <a:buNone/>
            </a:pPr>
            <a:r>
              <a:rPr lang="en-US" sz="3600" dirty="0"/>
              <a:t>Must regulate growing conditions:</a:t>
            </a:r>
          </a:p>
          <a:p>
            <a:pPr marL="457200" indent="-457200">
              <a:buClr>
                <a:srgbClr val="00CC00"/>
              </a:buClr>
            </a:pPr>
            <a:r>
              <a:rPr lang="en-US" sz="3600" dirty="0"/>
              <a:t>Temperature</a:t>
            </a:r>
          </a:p>
          <a:p>
            <a:pPr marL="457200" indent="-457200">
              <a:buClr>
                <a:srgbClr val="00CC00"/>
              </a:buClr>
            </a:pPr>
            <a:r>
              <a:rPr lang="en-US" sz="3600" dirty="0"/>
              <a:t>Light</a:t>
            </a:r>
          </a:p>
          <a:p>
            <a:pPr marL="457200" indent="-457200">
              <a:buClr>
                <a:srgbClr val="00CC00"/>
              </a:buClr>
            </a:pPr>
            <a:r>
              <a:rPr lang="en-US" sz="3600" dirty="0"/>
              <a:t>Nutrients</a:t>
            </a:r>
          </a:p>
          <a:p>
            <a:pPr marL="457200" indent="-457200">
              <a:buClr>
                <a:srgbClr val="00CC00"/>
              </a:buClr>
            </a:pPr>
            <a:r>
              <a:rPr lang="en-US" sz="3600" dirty="0"/>
              <a:t>Hormones</a:t>
            </a:r>
          </a:p>
        </p:txBody>
      </p:sp>
      <p:sp>
        <p:nvSpPr>
          <p:cNvPr id="4" name="Slide Number Placeholder 3"/>
          <p:cNvSpPr>
            <a:spLocks noGrp="1"/>
          </p:cNvSpPr>
          <p:nvPr>
            <p:ph type="sldNum" sz="quarter" idx="12"/>
          </p:nvPr>
        </p:nvSpPr>
        <p:spPr/>
        <p:txBody>
          <a:bodyPr/>
          <a:lstStyle/>
          <a:p>
            <a:fld id="{4B98D9DB-9F03-49E4-BBAA-20DA05506B06}" type="slidenum">
              <a:rPr lang="en-US" smtClean="0"/>
              <a:t>11</a:t>
            </a:fld>
            <a:endParaRPr lang="en-US"/>
          </a:p>
        </p:txBody>
      </p:sp>
    </p:spTree>
    <p:extLst>
      <p:ext uri="{BB962C8B-B14F-4D97-AF65-F5344CB8AC3E}">
        <p14:creationId xmlns:p14="http://schemas.microsoft.com/office/powerpoint/2010/main" val="4888328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Advantages of Tissue Culture</a:t>
            </a:r>
          </a:p>
        </p:txBody>
      </p:sp>
      <p:sp>
        <p:nvSpPr>
          <p:cNvPr id="3" name="Content Placeholder 2"/>
          <p:cNvSpPr>
            <a:spLocks noGrp="1"/>
          </p:cNvSpPr>
          <p:nvPr>
            <p:ph idx="1"/>
          </p:nvPr>
        </p:nvSpPr>
        <p:spPr>
          <a:xfrm>
            <a:off x="457200" y="1770775"/>
            <a:ext cx="8229600" cy="4950699"/>
          </a:xfrm>
        </p:spPr>
        <p:txBody>
          <a:bodyPr>
            <a:normAutofit/>
          </a:bodyPr>
          <a:lstStyle/>
          <a:p>
            <a:r>
              <a:rPr lang="en-US" dirty="0"/>
              <a:t>Produces large numbers of plants from small amounts of plant tissue</a:t>
            </a:r>
          </a:p>
          <a:p>
            <a:r>
              <a:rPr lang="en-US" dirty="0"/>
              <a:t>Alternative technique for species that are difficult to propagate by conventional methods</a:t>
            </a:r>
          </a:p>
          <a:p>
            <a:r>
              <a:rPr lang="en-US" dirty="0"/>
              <a:t>Normally disease-free plants are produced</a:t>
            </a:r>
          </a:p>
        </p:txBody>
      </p:sp>
      <p:sp>
        <p:nvSpPr>
          <p:cNvPr id="4" name="Slide Number Placeholder 3"/>
          <p:cNvSpPr>
            <a:spLocks noGrp="1"/>
          </p:cNvSpPr>
          <p:nvPr>
            <p:ph type="sldNum" sz="quarter" idx="12"/>
          </p:nvPr>
        </p:nvSpPr>
        <p:spPr/>
        <p:txBody>
          <a:bodyPr/>
          <a:lstStyle/>
          <a:p>
            <a:fld id="{4B98D9DB-9F03-49E4-BBAA-20DA05506B06}" type="slidenum">
              <a:rPr lang="en-US" smtClean="0"/>
              <a:t>12</a:t>
            </a:fld>
            <a:endParaRPr lang="en-US"/>
          </a:p>
        </p:txBody>
      </p:sp>
    </p:spTree>
    <p:extLst>
      <p:ext uri="{BB962C8B-B14F-4D97-AF65-F5344CB8AC3E}">
        <p14:creationId xmlns:p14="http://schemas.microsoft.com/office/powerpoint/2010/main" val="2211098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Disadvantages of Tissue Culture</a:t>
            </a:r>
          </a:p>
        </p:txBody>
      </p:sp>
      <p:sp>
        <p:nvSpPr>
          <p:cNvPr id="3" name="Content Placeholder 2"/>
          <p:cNvSpPr>
            <a:spLocks noGrp="1"/>
          </p:cNvSpPr>
          <p:nvPr>
            <p:ph idx="1"/>
          </p:nvPr>
        </p:nvSpPr>
        <p:spPr>
          <a:xfrm>
            <a:off x="457200" y="1770776"/>
            <a:ext cx="8229600" cy="4409306"/>
          </a:xfrm>
        </p:spPr>
        <p:txBody>
          <a:bodyPr/>
          <a:lstStyle/>
          <a:p>
            <a:r>
              <a:rPr lang="en-US" dirty="0"/>
              <a:t>Expensive – labor intensive</a:t>
            </a:r>
          </a:p>
          <a:p>
            <a:r>
              <a:rPr lang="en-US" dirty="0"/>
              <a:t>Plants may have genetic mutations</a:t>
            </a:r>
          </a:p>
          <a:p>
            <a:r>
              <a:rPr lang="en-US" dirty="0"/>
              <a:t>Plants may not adapt to normal growing environments</a:t>
            </a:r>
          </a:p>
        </p:txBody>
      </p:sp>
      <p:sp>
        <p:nvSpPr>
          <p:cNvPr id="4" name="Slide Number Placeholder 3"/>
          <p:cNvSpPr>
            <a:spLocks noGrp="1"/>
          </p:cNvSpPr>
          <p:nvPr>
            <p:ph type="sldNum" sz="quarter" idx="12"/>
          </p:nvPr>
        </p:nvSpPr>
        <p:spPr/>
        <p:txBody>
          <a:bodyPr/>
          <a:lstStyle/>
          <a:p>
            <a:fld id="{4B98D9DB-9F03-49E4-BBAA-20DA05506B06}" type="slidenum">
              <a:rPr lang="en-US" smtClean="0"/>
              <a:t>13</a:t>
            </a:fld>
            <a:endParaRPr lang="en-US"/>
          </a:p>
        </p:txBody>
      </p:sp>
    </p:spTree>
    <p:extLst>
      <p:ext uri="{BB962C8B-B14F-4D97-AF65-F5344CB8AC3E}">
        <p14:creationId xmlns:p14="http://schemas.microsoft.com/office/powerpoint/2010/main" val="33315068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itchFamily="34" charset="0"/>
                <a:cs typeface="Arial" pitchFamily="34" charset="0"/>
              </a:rPr>
              <a:t>References</a:t>
            </a:r>
          </a:p>
        </p:txBody>
      </p:sp>
      <p:sp>
        <p:nvSpPr>
          <p:cNvPr id="3" name="Content Placeholder 2"/>
          <p:cNvSpPr>
            <a:spLocks noGrp="1"/>
          </p:cNvSpPr>
          <p:nvPr>
            <p:ph idx="1"/>
          </p:nvPr>
        </p:nvSpPr>
        <p:spPr>
          <a:xfrm>
            <a:off x="457200" y="1828800"/>
            <a:ext cx="8229600" cy="4351282"/>
          </a:xfrm>
        </p:spPr>
        <p:txBody>
          <a:bodyPr>
            <a:normAutofit fontScale="85000" lnSpcReduction="20000"/>
          </a:bodyPr>
          <a:lstStyle/>
          <a:p>
            <a:pPr>
              <a:buFontTx/>
              <a:buNone/>
            </a:pPr>
            <a:r>
              <a:rPr lang="en-US" dirty="0" err="1"/>
              <a:t>Herren</a:t>
            </a:r>
            <a:r>
              <a:rPr lang="en-US" dirty="0"/>
              <a:t>, R. V., &amp; Donahue, R. L. (2000). </a:t>
            </a:r>
            <a:r>
              <a:rPr lang="en-US" i="1" dirty="0"/>
              <a:t>Delmar’s agriscience dictionary with searchable CD-ROM</a:t>
            </a:r>
            <a:r>
              <a:rPr lang="en-US" dirty="0"/>
              <a:t>. Albany, NY: Delmar. </a:t>
            </a:r>
          </a:p>
          <a:p>
            <a:pPr>
              <a:buFontTx/>
              <a:buNone/>
            </a:pPr>
            <a:endParaRPr lang="en-US" dirty="0"/>
          </a:p>
          <a:p>
            <a:pPr>
              <a:buNone/>
            </a:pPr>
            <a:r>
              <a:rPr lang="en-US" dirty="0"/>
              <a:t>Parker, R. (2004). </a:t>
            </a:r>
            <a:r>
              <a:rPr lang="en-US" i="1" dirty="0"/>
              <a:t>Introduction to plant science</a:t>
            </a:r>
            <a:r>
              <a:rPr lang="en-US" dirty="0"/>
              <a:t> (Rev. ed.). Clifton Park, NY: Delmar.</a:t>
            </a:r>
          </a:p>
          <a:p>
            <a:pPr>
              <a:buNone/>
            </a:pPr>
            <a:endParaRPr lang="en-US" dirty="0"/>
          </a:p>
          <a:p>
            <a:pPr>
              <a:buFontTx/>
              <a:buNone/>
            </a:pPr>
            <a:r>
              <a:rPr lang="en-US" dirty="0"/>
              <a:t>Toogood, A. R. (Ed.). (1999). </a:t>
            </a:r>
            <a:r>
              <a:rPr lang="en-US" i="1" dirty="0"/>
              <a:t>American Horticultural Society plant propagation: The fully illustrated plant-by-plant manual of practical techniques</a:t>
            </a:r>
            <a:r>
              <a:rPr lang="en-US" dirty="0"/>
              <a:t>. New York, NY: Dorling Kindersley.</a:t>
            </a:r>
          </a:p>
        </p:txBody>
      </p:sp>
      <p:sp>
        <p:nvSpPr>
          <p:cNvPr id="4" name="Slide Number Placeholder 3"/>
          <p:cNvSpPr>
            <a:spLocks noGrp="1"/>
          </p:cNvSpPr>
          <p:nvPr>
            <p:ph type="sldNum" sz="quarter" idx="12"/>
          </p:nvPr>
        </p:nvSpPr>
        <p:spPr/>
        <p:txBody>
          <a:bodyPr/>
          <a:lstStyle/>
          <a:p>
            <a:fld id="{4B98D9DB-9F03-49E4-BBAA-20DA05506B06}" type="slidenum">
              <a:rPr lang="en-US" smtClean="0"/>
              <a:t>14</a:t>
            </a:fld>
            <a:endParaRPr lang="en-US"/>
          </a:p>
        </p:txBody>
      </p:sp>
    </p:spTree>
    <p:extLst>
      <p:ext uri="{BB962C8B-B14F-4D97-AF65-F5344CB8AC3E}">
        <p14:creationId xmlns:p14="http://schemas.microsoft.com/office/powerpoint/2010/main" val="8648453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a:spLocks noChangeArrowheads="1"/>
          </p:cNvSpPr>
          <p:nvPr/>
        </p:nvSpPr>
        <p:spPr bwMode="auto">
          <a:xfrm>
            <a:off x="762000" y="1295400"/>
            <a:ext cx="8382000" cy="523220"/>
          </a:xfrm>
          <a:prstGeom prst="rect">
            <a:avLst/>
          </a:prstGeom>
          <a:solidFill>
            <a:srgbClr val="F5E571"/>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a:ln>
                  <a:noFill/>
                </a:ln>
                <a:effectLst/>
                <a:uLnTx/>
                <a:uFillTx/>
                <a:latin typeface="Arial" pitchFamily="34" charset="0"/>
                <a:cs typeface="Arial" pitchFamily="34" charset="0"/>
              </a:rPr>
              <a:t>Animal and Plant Biotechnology</a:t>
            </a:r>
          </a:p>
        </p:txBody>
      </p:sp>
      <p:sp>
        <p:nvSpPr>
          <p:cNvPr id="7" name="Rectangle 4"/>
          <p:cNvSpPr>
            <a:spLocks noGrp="1" noChangeArrowheads="1"/>
          </p:cNvSpPr>
          <p:nvPr>
            <p:ph type="title"/>
          </p:nvPr>
        </p:nvSpPr>
        <p:spPr>
          <a:xfrm>
            <a:off x="533400" y="2667000"/>
            <a:ext cx="8229600" cy="1173163"/>
          </a:xfrm>
          <a:prstGeom prst="rect">
            <a:avLst/>
          </a:prstGeom>
        </p:spPr>
        <p:txBody>
          <a:bodyPr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400" b="0" i="0" u="none" strike="noStrike" kern="0" cap="none" spc="0" normalizeH="0" baseline="0" noProof="0" dirty="0">
                <a:ln>
                  <a:noFill/>
                </a:ln>
                <a:solidFill>
                  <a:sysClr val="windowText" lastClr="000000"/>
                </a:solidFill>
                <a:effectLst/>
                <a:uLnTx/>
                <a:uFillTx/>
                <a:latin typeface="Arial" pitchFamily="34" charset="0"/>
                <a:cs typeface="Arial" pitchFamily="34" charset="0"/>
              </a:rPr>
              <a:t>Plant</a:t>
            </a:r>
            <a:r>
              <a:rPr kumimoji="0" lang="en-US" sz="4400" b="0" i="0" u="none" strike="noStrike" kern="0" cap="none" spc="0" normalizeH="0" noProof="0" dirty="0">
                <a:ln>
                  <a:noFill/>
                </a:ln>
                <a:solidFill>
                  <a:sysClr val="windowText" lastClr="000000"/>
                </a:solidFill>
                <a:effectLst/>
                <a:uLnTx/>
                <a:uFillTx/>
                <a:latin typeface="Arial" pitchFamily="34" charset="0"/>
                <a:cs typeface="Arial" pitchFamily="34" charset="0"/>
              </a:rPr>
              <a:t> Cloning</a:t>
            </a:r>
            <a:endParaRPr kumimoji="0" lang="en-US" sz="44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8" name="TextBox 7"/>
          <p:cNvSpPr txBox="1"/>
          <p:nvPr/>
        </p:nvSpPr>
        <p:spPr>
          <a:xfrm>
            <a:off x="533400" y="4328359"/>
            <a:ext cx="8077200" cy="107721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a:ln>
                  <a:noFill/>
                </a:ln>
                <a:solidFill>
                  <a:sysClr val="windowText" lastClr="000000"/>
                </a:solidFill>
                <a:effectLst/>
                <a:uLnTx/>
                <a:uFillTx/>
                <a:latin typeface="Arial" pitchFamily="34" charset="0"/>
                <a:cs typeface="Arial" pitchFamily="34" charset="0"/>
              </a:rPr>
              <a:t>Unit 4 – Lesson </a:t>
            </a:r>
            <a:r>
              <a:rPr lang="en-US" sz="3200" kern="0" dirty="0">
                <a:solidFill>
                  <a:sysClr val="windowText" lastClr="000000"/>
                </a:solidFill>
                <a:latin typeface="Arial" pitchFamily="34" charset="0"/>
                <a:cs typeface="Arial" pitchFamily="34" charset="0"/>
              </a:rPr>
              <a:t>4.2 Performance Enhanced Plants</a:t>
            </a:r>
            <a:endParaRPr kumimoji="0" lang="en-US" sz="32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9" name="Slide Number Placeholder 8"/>
          <p:cNvSpPr>
            <a:spLocks noGrp="1"/>
          </p:cNvSpPr>
          <p:nvPr>
            <p:ph type="sldNum" sz="quarter" idx="4294967295"/>
          </p:nvPr>
        </p:nvSpPr>
        <p:spPr>
          <a:xfrm>
            <a:off x="6553200" y="6356350"/>
            <a:ext cx="2133600" cy="365125"/>
          </a:xfrm>
        </p:spPr>
        <p:txBody>
          <a:bodyPr/>
          <a:lstStyle/>
          <a:p>
            <a:fld id="{4B98D9DB-9F03-49E4-BBAA-20DA05506B06}" type="slidenum">
              <a:rPr lang="en-US" smtClean="0"/>
              <a:t>2</a:t>
            </a:fld>
            <a:endParaRPr lang="en-US"/>
          </a:p>
        </p:txBody>
      </p:sp>
    </p:spTree>
    <p:extLst>
      <p:ext uri="{BB962C8B-B14F-4D97-AF65-F5344CB8AC3E}">
        <p14:creationId xmlns:p14="http://schemas.microsoft.com/office/powerpoint/2010/main" val="29337668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micropropagation?</a:t>
            </a:r>
          </a:p>
        </p:txBody>
      </p:sp>
      <p:sp>
        <p:nvSpPr>
          <p:cNvPr id="3" name="Content Placeholder 2"/>
          <p:cNvSpPr>
            <a:spLocks noGrp="1"/>
          </p:cNvSpPr>
          <p:nvPr>
            <p:ph idx="1"/>
          </p:nvPr>
        </p:nvSpPr>
        <p:spPr>
          <a:xfrm>
            <a:off x="3886200" y="1770776"/>
            <a:ext cx="4800600" cy="4409306"/>
          </a:xfrm>
        </p:spPr>
        <p:txBody>
          <a:bodyPr/>
          <a:lstStyle/>
          <a:p>
            <a:r>
              <a:rPr lang="en-US" dirty="0"/>
              <a:t>Commonly referred to as tissue culture</a:t>
            </a:r>
          </a:p>
          <a:p>
            <a:endParaRPr lang="en-US" dirty="0"/>
          </a:p>
          <a:p>
            <a:r>
              <a:rPr lang="en-US" dirty="0"/>
              <a:t>Grows plant tissue </a:t>
            </a:r>
            <a:r>
              <a:rPr lang="en-US" i="1" dirty="0"/>
              <a:t>in vitro</a:t>
            </a:r>
          </a:p>
          <a:p>
            <a:endParaRPr lang="en-US" i="1" dirty="0"/>
          </a:p>
          <a:p>
            <a:r>
              <a:rPr lang="en-US" dirty="0"/>
              <a:t>Plants can regenerate from just one cell</a:t>
            </a:r>
          </a:p>
        </p:txBody>
      </p:sp>
      <p:sp>
        <p:nvSpPr>
          <p:cNvPr id="4" name="Slide Number Placeholder 3"/>
          <p:cNvSpPr>
            <a:spLocks noGrp="1"/>
          </p:cNvSpPr>
          <p:nvPr>
            <p:ph type="sldNum" sz="quarter" idx="12"/>
          </p:nvPr>
        </p:nvSpPr>
        <p:spPr/>
        <p:txBody>
          <a:bodyPr/>
          <a:lstStyle/>
          <a:p>
            <a:fld id="{4B98D9DB-9F03-49E4-BBAA-20DA05506B06}" type="slidenum">
              <a:rPr lang="en-US" smtClean="0"/>
              <a:t>3</a:t>
            </a:fld>
            <a:endParaRPr lang="en-US"/>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8750" t="13826" r="38862" b="14298"/>
          <a:stretch/>
        </p:blipFill>
        <p:spPr>
          <a:xfrm>
            <a:off x="650587" y="2241550"/>
            <a:ext cx="3235613" cy="4114800"/>
          </a:xfrm>
          <a:prstGeom prst="rect">
            <a:avLst/>
          </a:prstGeom>
        </p:spPr>
      </p:pic>
      <p:sp>
        <p:nvSpPr>
          <p:cNvPr id="7" name="TextBox 6"/>
          <p:cNvSpPr txBox="1"/>
          <p:nvPr/>
        </p:nvSpPr>
        <p:spPr>
          <a:xfrm>
            <a:off x="831172" y="6356350"/>
            <a:ext cx="2874441" cy="307777"/>
          </a:xfrm>
          <a:prstGeom prst="rect">
            <a:avLst/>
          </a:prstGeom>
          <a:noFill/>
        </p:spPr>
        <p:txBody>
          <a:bodyPr wrap="none" rtlCol="0">
            <a:spAutoFit/>
          </a:bodyPr>
          <a:lstStyle/>
          <a:p>
            <a:r>
              <a:rPr lang="en-US" sz="1400" dirty="0"/>
              <a:t>Image from commons.Wikimedia.org</a:t>
            </a:r>
          </a:p>
        </p:txBody>
      </p:sp>
    </p:spTree>
    <p:extLst>
      <p:ext uri="{BB962C8B-B14F-4D97-AF65-F5344CB8AC3E}">
        <p14:creationId xmlns:p14="http://schemas.microsoft.com/office/powerpoint/2010/main" val="35403033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Micropropagation</a:t>
            </a:r>
          </a:p>
        </p:txBody>
      </p:sp>
      <p:sp>
        <p:nvSpPr>
          <p:cNvPr id="3" name="Content Placeholder 2"/>
          <p:cNvSpPr>
            <a:spLocks noGrp="1"/>
          </p:cNvSpPr>
          <p:nvPr>
            <p:ph idx="1"/>
          </p:nvPr>
        </p:nvSpPr>
        <p:spPr/>
        <p:txBody>
          <a:bodyPr/>
          <a:lstStyle/>
          <a:p>
            <a:pPr>
              <a:buFontTx/>
              <a:buNone/>
            </a:pPr>
            <a:r>
              <a:rPr lang="en-US" dirty="0"/>
              <a:t>Uses an amount of plant tissue too small to support requirements for cell function and formation.</a:t>
            </a:r>
          </a:p>
          <a:p>
            <a:pPr>
              <a:buFontTx/>
              <a:buNone/>
            </a:pPr>
            <a:endParaRPr lang="en-US" dirty="0"/>
          </a:p>
          <a:p>
            <a:pPr>
              <a:buFontTx/>
              <a:buNone/>
            </a:pPr>
            <a:r>
              <a:rPr lang="en-US" dirty="0"/>
              <a:t>Plant cells are placed in contact with agar gel containing:</a:t>
            </a:r>
          </a:p>
          <a:p>
            <a:pPr lvl="2"/>
            <a:r>
              <a:rPr lang="en-US" sz="2800" dirty="0"/>
              <a:t>Nutrients (i.e. sucrose)</a:t>
            </a:r>
          </a:p>
          <a:p>
            <a:pPr lvl="2"/>
            <a:r>
              <a:rPr lang="en-US" sz="2800" dirty="0"/>
              <a:t>Hormones (i.e. auxin)</a:t>
            </a:r>
          </a:p>
        </p:txBody>
      </p:sp>
      <p:sp>
        <p:nvSpPr>
          <p:cNvPr id="4" name="Slide Number Placeholder 3"/>
          <p:cNvSpPr>
            <a:spLocks noGrp="1"/>
          </p:cNvSpPr>
          <p:nvPr>
            <p:ph type="sldNum" sz="quarter" idx="12"/>
          </p:nvPr>
        </p:nvSpPr>
        <p:spPr/>
        <p:txBody>
          <a:bodyPr/>
          <a:lstStyle/>
          <a:p>
            <a:fld id="{4B98D9DB-9F03-49E4-BBAA-20DA05506B06}" type="slidenum">
              <a:rPr lang="en-US" smtClean="0"/>
              <a:t>4</a:t>
            </a:fld>
            <a:endParaRPr lang="en-US"/>
          </a:p>
        </p:txBody>
      </p:sp>
    </p:spTree>
    <p:extLst>
      <p:ext uri="{BB962C8B-B14F-4D97-AF65-F5344CB8AC3E}">
        <p14:creationId xmlns:p14="http://schemas.microsoft.com/office/powerpoint/2010/main" val="27253003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Callus</a:t>
            </a:r>
          </a:p>
        </p:txBody>
      </p:sp>
      <p:sp>
        <p:nvSpPr>
          <p:cNvPr id="3" name="Content Placeholder 2"/>
          <p:cNvSpPr>
            <a:spLocks noGrp="1"/>
          </p:cNvSpPr>
          <p:nvPr>
            <p:ph idx="1"/>
          </p:nvPr>
        </p:nvSpPr>
        <p:spPr>
          <a:xfrm>
            <a:off x="457200" y="1770776"/>
            <a:ext cx="4191000" cy="4409306"/>
          </a:xfrm>
        </p:spPr>
        <p:txBody>
          <a:bodyPr/>
          <a:lstStyle/>
          <a:p>
            <a:r>
              <a:rPr lang="en-US" dirty="0"/>
              <a:t>Cell multiplication is encouraged by using hormones and nutrients.</a:t>
            </a:r>
            <a:br>
              <a:rPr lang="en-US" dirty="0"/>
            </a:br>
            <a:endParaRPr lang="en-US" sz="1400" dirty="0"/>
          </a:p>
          <a:p>
            <a:r>
              <a:rPr lang="en-US" dirty="0"/>
              <a:t>A mass of unorganized cells develop into a </a:t>
            </a:r>
            <a:r>
              <a:rPr lang="en-US" b="1" dirty="0"/>
              <a:t>callus</a:t>
            </a:r>
            <a:r>
              <a:rPr lang="en-US" dirty="0"/>
              <a:t>.</a:t>
            </a:r>
          </a:p>
        </p:txBody>
      </p:sp>
      <p:sp>
        <p:nvSpPr>
          <p:cNvPr id="4" name="Slide Number Placeholder 3"/>
          <p:cNvSpPr>
            <a:spLocks noGrp="1"/>
          </p:cNvSpPr>
          <p:nvPr>
            <p:ph type="sldNum" sz="quarter" idx="12"/>
          </p:nvPr>
        </p:nvSpPr>
        <p:spPr/>
        <p:txBody>
          <a:bodyPr/>
          <a:lstStyle/>
          <a:p>
            <a:fld id="{4B98D9DB-9F03-49E4-BBAA-20DA05506B06}" type="slidenum">
              <a:rPr lang="en-US" smtClean="0"/>
              <a:t>5</a:t>
            </a:fld>
            <a:endParaRPr lang="en-US"/>
          </a:p>
        </p:txBody>
      </p:sp>
      <p:pic>
        <p:nvPicPr>
          <p:cNvPr id="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1932620"/>
            <a:ext cx="2181225" cy="205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4600" y="3520752"/>
            <a:ext cx="2173288" cy="2085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 Box 8"/>
          <p:cNvSpPr txBox="1">
            <a:spLocks noChangeArrowheads="1"/>
          </p:cNvSpPr>
          <p:nvPr/>
        </p:nvSpPr>
        <p:spPr bwMode="auto">
          <a:xfrm>
            <a:off x="6248400" y="5654125"/>
            <a:ext cx="2743200" cy="692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dirty="0"/>
              <a:t>Magnified carrot callus</a:t>
            </a:r>
          </a:p>
          <a:p>
            <a:pPr>
              <a:spcBef>
                <a:spcPct val="50000"/>
              </a:spcBef>
            </a:pPr>
            <a:r>
              <a:rPr lang="en-US" sz="1400" dirty="0"/>
              <a:t>Chang &amp; Chang (1998)</a:t>
            </a:r>
          </a:p>
        </p:txBody>
      </p:sp>
    </p:spTree>
    <p:extLst>
      <p:ext uri="{BB962C8B-B14F-4D97-AF65-F5344CB8AC3E}">
        <p14:creationId xmlns:p14="http://schemas.microsoft.com/office/powerpoint/2010/main" val="7665399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plant parts can be used?</a:t>
            </a:r>
          </a:p>
        </p:txBody>
      </p:sp>
      <p:sp>
        <p:nvSpPr>
          <p:cNvPr id="3" name="Content Placeholder 2"/>
          <p:cNvSpPr>
            <a:spLocks noGrp="1"/>
          </p:cNvSpPr>
          <p:nvPr>
            <p:ph idx="1"/>
          </p:nvPr>
        </p:nvSpPr>
        <p:spPr/>
        <p:txBody>
          <a:bodyPr/>
          <a:lstStyle/>
          <a:p>
            <a:pPr>
              <a:lnSpc>
                <a:spcPct val="90000"/>
              </a:lnSpc>
            </a:pPr>
            <a:r>
              <a:rPr lang="en-US" dirty="0"/>
              <a:t>The shoot tip or meristem is preferred</a:t>
            </a:r>
          </a:p>
          <a:p>
            <a:pPr>
              <a:lnSpc>
                <a:spcPct val="90000"/>
              </a:lnSpc>
            </a:pPr>
            <a:r>
              <a:rPr lang="en-US" dirty="0"/>
              <a:t>Root tips</a:t>
            </a:r>
          </a:p>
          <a:p>
            <a:pPr>
              <a:lnSpc>
                <a:spcPct val="90000"/>
              </a:lnSpc>
            </a:pPr>
            <a:r>
              <a:rPr lang="en-US" dirty="0"/>
              <a:t>Calluses – scar tissue from wounds</a:t>
            </a:r>
          </a:p>
          <a:p>
            <a:pPr>
              <a:lnSpc>
                <a:spcPct val="90000"/>
              </a:lnSpc>
            </a:pPr>
            <a:r>
              <a:rPr lang="en-US" dirty="0"/>
              <a:t>Anthers</a:t>
            </a:r>
          </a:p>
          <a:p>
            <a:pPr>
              <a:lnSpc>
                <a:spcPct val="90000"/>
              </a:lnSpc>
            </a:pPr>
            <a:r>
              <a:rPr lang="en-US" dirty="0"/>
              <a:t>Flower buds</a:t>
            </a:r>
          </a:p>
          <a:p>
            <a:pPr>
              <a:lnSpc>
                <a:spcPct val="90000"/>
              </a:lnSpc>
            </a:pPr>
            <a:r>
              <a:rPr lang="en-US" dirty="0"/>
              <a:t>Leaves</a:t>
            </a:r>
          </a:p>
          <a:p>
            <a:pPr>
              <a:lnSpc>
                <a:spcPct val="90000"/>
              </a:lnSpc>
            </a:pPr>
            <a:r>
              <a:rPr lang="en-US" dirty="0"/>
              <a:t>Seeds</a:t>
            </a:r>
          </a:p>
          <a:p>
            <a:pPr>
              <a:lnSpc>
                <a:spcPct val="90000"/>
              </a:lnSpc>
            </a:pPr>
            <a:r>
              <a:rPr lang="en-US" dirty="0"/>
              <a:t>Fruit</a:t>
            </a:r>
          </a:p>
        </p:txBody>
      </p:sp>
      <p:sp>
        <p:nvSpPr>
          <p:cNvPr id="4" name="Slide Number Placeholder 3"/>
          <p:cNvSpPr>
            <a:spLocks noGrp="1"/>
          </p:cNvSpPr>
          <p:nvPr>
            <p:ph type="sldNum" sz="quarter" idx="12"/>
          </p:nvPr>
        </p:nvSpPr>
        <p:spPr/>
        <p:txBody>
          <a:bodyPr/>
          <a:lstStyle/>
          <a:p>
            <a:fld id="{4B98D9DB-9F03-49E4-BBAA-20DA05506B06}" type="slidenum">
              <a:rPr lang="en-US" smtClean="0"/>
              <a:t>6</a:t>
            </a:fld>
            <a:endParaRPr lang="en-US"/>
          </a:p>
        </p:txBody>
      </p:sp>
    </p:spTree>
    <p:extLst>
      <p:ext uri="{BB962C8B-B14F-4D97-AF65-F5344CB8AC3E}">
        <p14:creationId xmlns:p14="http://schemas.microsoft.com/office/powerpoint/2010/main" val="5743081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Tissue Culture, Step One</a:t>
            </a:r>
          </a:p>
        </p:txBody>
      </p:sp>
      <p:sp>
        <p:nvSpPr>
          <p:cNvPr id="3" name="Content Placeholder 2"/>
          <p:cNvSpPr>
            <a:spLocks noGrp="1"/>
          </p:cNvSpPr>
          <p:nvPr>
            <p:ph idx="1"/>
          </p:nvPr>
        </p:nvSpPr>
        <p:spPr>
          <a:xfrm>
            <a:off x="4114800" y="1770775"/>
            <a:ext cx="4572000" cy="4950699"/>
          </a:xfrm>
        </p:spPr>
        <p:txBody>
          <a:bodyPr/>
          <a:lstStyle/>
          <a:p>
            <a:r>
              <a:rPr lang="en-US" dirty="0"/>
              <a:t>Select plant tissue from a desired plant</a:t>
            </a:r>
          </a:p>
          <a:p>
            <a:r>
              <a:rPr lang="en-US" dirty="0"/>
              <a:t>In a sterile environment, place plant tissue on nutrient solution to promote embryonic plants.</a:t>
            </a:r>
          </a:p>
        </p:txBody>
      </p:sp>
      <p:sp>
        <p:nvSpPr>
          <p:cNvPr id="4" name="Slide Number Placeholder 3"/>
          <p:cNvSpPr>
            <a:spLocks noGrp="1"/>
          </p:cNvSpPr>
          <p:nvPr>
            <p:ph type="sldNum" sz="quarter" idx="12"/>
          </p:nvPr>
        </p:nvSpPr>
        <p:spPr/>
        <p:txBody>
          <a:bodyPr/>
          <a:lstStyle/>
          <a:p>
            <a:fld id="{4B98D9DB-9F03-49E4-BBAA-20DA05506B06}" type="slidenum">
              <a:rPr lang="en-US" smtClean="0"/>
              <a:t>7</a:t>
            </a:fld>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2133600"/>
            <a:ext cx="3273552" cy="3273552"/>
          </a:xfrm>
          <a:prstGeom prst="rect">
            <a:avLst/>
          </a:prstGeom>
        </p:spPr>
      </p:pic>
    </p:spTree>
    <p:extLst>
      <p:ext uri="{BB962C8B-B14F-4D97-AF65-F5344CB8AC3E}">
        <p14:creationId xmlns:p14="http://schemas.microsoft.com/office/powerpoint/2010/main" val="11731946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Tissue Culture, Step Two</a:t>
            </a:r>
          </a:p>
        </p:txBody>
      </p:sp>
      <p:sp>
        <p:nvSpPr>
          <p:cNvPr id="3" name="Content Placeholder 2"/>
          <p:cNvSpPr>
            <a:spLocks noGrp="1"/>
          </p:cNvSpPr>
          <p:nvPr>
            <p:ph idx="1"/>
          </p:nvPr>
        </p:nvSpPr>
        <p:spPr>
          <a:xfrm>
            <a:off x="457200" y="1770776"/>
            <a:ext cx="4343400" cy="4409306"/>
          </a:xfrm>
        </p:spPr>
        <p:txBody>
          <a:bodyPr/>
          <a:lstStyle/>
          <a:p>
            <a:pPr>
              <a:lnSpc>
                <a:spcPct val="90000"/>
              </a:lnSpc>
            </a:pPr>
            <a:r>
              <a:rPr lang="en-US" dirty="0"/>
              <a:t>Plant embryos are separated</a:t>
            </a:r>
          </a:p>
          <a:p>
            <a:pPr>
              <a:lnSpc>
                <a:spcPct val="90000"/>
              </a:lnSpc>
            </a:pPr>
            <a:r>
              <a:rPr lang="en-US" dirty="0"/>
              <a:t>Single embryos are transferred to a rooting medium with nutrients and growth hormones</a:t>
            </a:r>
          </a:p>
        </p:txBody>
      </p:sp>
      <p:sp>
        <p:nvSpPr>
          <p:cNvPr id="4" name="Slide Number Placeholder 3"/>
          <p:cNvSpPr>
            <a:spLocks noGrp="1"/>
          </p:cNvSpPr>
          <p:nvPr>
            <p:ph type="sldNum" sz="quarter" idx="12"/>
          </p:nvPr>
        </p:nvSpPr>
        <p:spPr/>
        <p:txBody>
          <a:bodyPr/>
          <a:lstStyle/>
          <a:p>
            <a:fld id="{4B98D9DB-9F03-49E4-BBAA-20DA05506B06}" type="slidenum">
              <a:rPr lang="en-US" smtClean="0"/>
              <a:t>8</a:t>
            </a:fld>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29657" y="2209800"/>
            <a:ext cx="3657143" cy="2445714"/>
          </a:xfrm>
          <a:prstGeom prst="rect">
            <a:avLst/>
          </a:prstGeom>
        </p:spPr>
      </p:pic>
    </p:spTree>
    <p:extLst>
      <p:ext uri="{BB962C8B-B14F-4D97-AF65-F5344CB8AC3E}">
        <p14:creationId xmlns:p14="http://schemas.microsoft.com/office/powerpoint/2010/main" val="29217940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Tissue Culture, Step Three</a:t>
            </a:r>
          </a:p>
        </p:txBody>
      </p:sp>
      <p:sp>
        <p:nvSpPr>
          <p:cNvPr id="3" name="Content Placeholder 2"/>
          <p:cNvSpPr>
            <a:spLocks noGrp="1"/>
          </p:cNvSpPr>
          <p:nvPr>
            <p:ph idx="1"/>
          </p:nvPr>
        </p:nvSpPr>
        <p:spPr>
          <a:xfrm>
            <a:off x="4343400" y="1752600"/>
            <a:ext cx="4343400" cy="4427482"/>
          </a:xfrm>
        </p:spPr>
        <p:txBody>
          <a:bodyPr/>
          <a:lstStyle/>
          <a:p>
            <a:r>
              <a:rPr lang="en-US" dirty="0"/>
              <a:t>Hormones in the medium promotes root and shoot growth</a:t>
            </a:r>
          </a:p>
          <a:p>
            <a:r>
              <a:rPr lang="en-US" dirty="0"/>
              <a:t>The newly formed “plantlets” begin to mature</a:t>
            </a:r>
          </a:p>
          <a:p>
            <a:pPr marL="0" indent="0">
              <a:buNone/>
            </a:pP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9</a:t>
            </a:fld>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7142" y="2209800"/>
            <a:ext cx="3576258" cy="2590800"/>
          </a:xfrm>
          <a:prstGeom prst="rect">
            <a:avLst/>
          </a:prstGeom>
        </p:spPr>
      </p:pic>
    </p:spTree>
    <p:extLst>
      <p:ext uri="{BB962C8B-B14F-4D97-AF65-F5344CB8AC3E}">
        <p14:creationId xmlns:p14="http://schemas.microsoft.com/office/powerpoint/2010/main" val="673566623"/>
      </p:ext>
    </p:extLst>
  </p:cSld>
  <p:clrMapOvr>
    <a:masterClrMapping/>
  </p:clrMapOvr>
</p:sld>
</file>

<file path=ppt/theme/theme1.xml><?xml version="1.0" encoding="utf-8"?>
<a:theme xmlns:a="http://schemas.openxmlformats.org/drawingml/2006/main" name="NRE_PowerPoin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APB_Template" id="{B16D8EF6-143E-4346-9EE9-86693D38CCC5}" vid="{325CDA02-15B4-4A84-B4F3-CD4C7CFEC6F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APB_PPT_Template</Template>
  <TotalTime>72</TotalTime>
  <Words>1011</Words>
  <Application>Microsoft Office PowerPoint</Application>
  <PresentationFormat>On-screen Show (4:3)</PresentationFormat>
  <Paragraphs>155</Paragraphs>
  <Slides>14</Slides>
  <Notes>14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14</vt:i4>
      </vt:variant>
    </vt:vector>
  </HeadingPairs>
  <TitlesOfParts>
    <vt:vector size="17" baseType="lpstr">
      <vt:lpstr>Arial</vt:lpstr>
      <vt:lpstr>Calibri</vt:lpstr>
      <vt:lpstr>NRE_PowerPoint_Template</vt:lpstr>
      <vt:lpstr>PowerPoint Presentation</vt:lpstr>
      <vt:lpstr>Plant Cloning</vt:lpstr>
      <vt:lpstr>What is micropropagation?</vt:lpstr>
      <vt:lpstr>Micropropagation</vt:lpstr>
      <vt:lpstr>Callus</vt:lpstr>
      <vt:lpstr>What plant parts can be used?</vt:lpstr>
      <vt:lpstr>Tissue Culture, Step One</vt:lpstr>
      <vt:lpstr>Tissue Culture, Step Two</vt:lpstr>
      <vt:lpstr>Tissue Culture, Step Three</vt:lpstr>
      <vt:lpstr>Tissue Culture, Step Four</vt:lpstr>
      <vt:lpstr>Tissue Culture Requirements</vt:lpstr>
      <vt:lpstr>Advantages of Tissue Culture</vt:lpstr>
      <vt:lpstr>Disadvantages of Tissue Culture</vt:lpstr>
      <vt:lpstr>References</vt:lpstr>
    </vt:vector>
  </TitlesOfParts>
  <Manager>Dan Jansen</Manager>
  <Company>Curriculum for Agricultural Science Education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APB - Lesson X.X Name</dc:subject>
  <dc:creator>Melanie Bloom</dc:creator>
  <cp:lastModifiedBy>Melanie Bloom</cp:lastModifiedBy>
  <cp:revision>10</cp:revision>
  <dcterms:created xsi:type="dcterms:W3CDTF">2015-11-05T14:06:09Z</dcterms:created>
  <dcterms:modified xsi:type="dcterms:W3CDTF">2016-03-01T03:36:37Z</dcterms:modified>
</cp:coreProperties>
</file>