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8" r:id="rId3"/>
    <p:sldId id="271" r:id="rId4"/>
    <p:sldId id="272" r:id="rId5"/>
    <p:sldId id="273" r:id="rId6"/>
    <p:sldId id="274" r:id="rId7"/>
    <p:sldId id="275" r:id="rId8"/>
    <p:sldId id="276" r:id="rId9"/>
    <p:sldId id="25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  <p:cmAuthor id="2" name="Marlene Jansen" initials="MJJ" lastIdx="1" clrIdx="1">
    <p:extLst>
      <p:ext uri="{19B8F6BF-5375-455C-9EA6-DF929625EA0E}">
        <p15:presenceInfo xmlns:p15="http://schemas.microsoft.com/office/powerpoint/2012/main" userId="Marlene Jansen" providerId="None"/>
      </p:ext>
    </p:extLst>
  </p:cmAuthor>
  <p:cmAuthor id="3" name="Melanie Bloom" initials="MB" lastIdx="1" clrIdx="2">
    <p:extLst>
      <p:ext uri="{19B8F6BF-5375-455C-9EA6-DF929625EA0E}">
        <p15:presenceInfo xmlns:p15="http://schemas.microsoft.com/office/powerpoint/2012/main" userId="Melanie Bloo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571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2545" autoAdjust="0"/>
  </p:normalViewPr>
  <p:slideViewPr>
    <p:cSldViewPr>
      <p:cViewPr varScale="1">
        <p:scale>
          <a:sx n="49" d="100"/>
          <a:sy n="49" d="100"/>
        </p:scale>
        <p:origin x="192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70" d="100"/>
          <a:sy n="70" d="100"/>
        </p:scale>
        <p:origin x="2538" y="-3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 Bioscience Way of Life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429000" y="0"/>
            <a:ext cx="34274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4.4 Everyday Biotechnology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A Bioscience Way of Life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52800" y="0"/>
            <a:ext cx="3503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A Bioscience Way of Life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A Bioscience Way of Life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students to close their eyes and consider everything they have done since waking</a:t>
            </a:r>
            <a:r>
              <a:rPr lang="en-US" baseline="0" dirty="0"/>
              <a:t> up this morning. </a:t>
            </a:r>
          </a:p>
          <a:p>
            <a:endParaRPr lang="en-US" baseline="0" dirty="0"/>
          </a:p>
          <a:p>
            <a:r>
              <a:rPr lang="en-US" baseline="0" dirty="0"/>
              <a:t>Ask “Have you eaten</a:t>
            </a:r>
            <a:r>
              <a:rPr lang="en-US" baseline="0"/>
              <a:t>, worn, </a:t>
            </a:r>
            <a:r>
              <a:rPr lang="en-US" baseline="0" dirty="0"/>
              <a:t>or been transported by a product of biotechnology?”</a:t>
            </a:r>
          </a:p>
          <a:p>
            <a:endParaRPr lang="en-US" baseline="0" dirty="0"/>
          </a:p>
          <a:p>
            <a:r>
              <a:rPr lang="en-US" baseline="0" dirty="0"/>
              <a:t>After students have brainstormed some, click to add ten products of biotechnology. Did the students have additional items? 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A Bioscience Way of Life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109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Across the globe, dietary energy (depicted in the map shown), nutrient availability, and malnutrition are the greatest health problems. Improper nutrition is more prevalent than any single disease. (World Food </a:t>
            </a:r>
            <a:r>
              <a:rPr lang="en-US" baseline="0" dirty="0" err="1"/>
              <a:t>Programme</a:t>
            </a:r>
            <a:r>
              <a:rPr lang="en-US" baseline="0" dirty="0"/>
              <a:t>, 2016). Improper diet is caused by many factors, some more manageable than others.</a:t>
            </a:r>
            <a:endParaRPr lang="en-US" dirty="0"/>
          </a:p>
          <a:p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can biotechnology contribute to the solution? Discuss the potential effects of current biotechnologies</a:t>
            </a:r>
            <a:r>
              <a:rPr lang="en-US" baseline="0" dirty="0"/>
              <a:t> as well as acceptance</a:t>
            </a:r>
            <a:r>
              <a:rPr lang="en-US" dirty="0"/>
              <a:t> of</a:t>
            </a:r>
            <a:r>
              <a:rPr lang="en-US" baseline="0" dirty="0"/>
              <a:t> GM foods with students.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A Bioscience Way of Life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45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think of additional</a:t>
            </a:r>
            <a:r>
              <a:rPr lang="en-US" baseline="0" dirty="0"/>
              <a:t> methods of producing fuels using biotechnology. Record responses on the board.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A Bioscience Way of Life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50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Bioremediation is a process that uses microorganisms to convert pollutants</a:t>
            </a:r>
            <a:r>
              <a:rPr lang="en-US" baseline="0" dirty="0"/>
              <a:t> into safe by-products.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A Bioscience Way of Life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31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Biotechnology also has many uses in human health from developing new,</a:t>
            </a:r>
            <a:r>
              <a:rPr lang="en-US" baseline="0" dirty="0"/>
              <a:t> more targeted medicines to faster, better, and more reliable diagnostic tests. Organisms can even be engineered to produce medicines, such as insulin, in a process called pharming.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A Bioscience Way of Life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852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A Bioscience Way of Life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489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9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A Bioscience Way of Life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F5E57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Animal and Plant Biotechnology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F5E57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Dietary_energy_supply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hyperlink" Target="http://www.pixabay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Oil_spill" TargetMode="Externa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fp.org/hunger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F5E57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Animal and Plant Biotechnology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 Bioscience Way of Life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" pitchFamily="34" charset="0"/>
                <a:cs typeface="Arial" pitchFamily="34" charset="0"/>
              </a:rPr>
              <a:t>Unit 4 – Lesson 4.4 Everyday Biotechnology</a:t>
            </a:r>
            <a:endParaRPr lang="en-US" sz="32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Biotechnology and You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363978" y="2967335"/>
            <a:ext cx="2416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Cotton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3890665"/>
            <a:ext cx="1800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Corn</a:t>
            </a:r>
          </a:p>
        </p:txBody>
      </p:sp>
      <p:sp>
        <p:nvSpPr>
          <p:cNvPr id="7" name="Rectangle 6"/>
          <p:cNvSpPr/>
          <p:nvPr/>
        </p:nvSpPr>
        <p:spPr>
          <a:xfrm>
            <a:off x="5486400" y="4379655"/>
            <a:ext cx="2723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31550" cmpd="sng">
                  <a:solidFill>
                    <a:srgbClr val="00CC00"/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Ethanol</a:t>
            </a:r>
          </a:p>
        </p:txBody>
      </p:sp>
      <p:sp>
        <p:nvSpPr>
          <p:cNvPr id="8" name="Rectangle 7"/>
          <p:cNvSpPr/>
          <p:nvPr/>
        </p:nvSpPr>
        <p:spPr>
          <a:xfrm>
            <a:off x="838200" y="2085260"/>
            <a:ext cx="3403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Tomatoes</a:t>
            </a:r>
          </a:p>
        </p:txBody>
      </p:sp>
      <p:sp>
        <p:nvSpPr>
          <p:cNvPr id="9" name="Rectangle 8"/>
          <p:cNvSpPr/>
          <p:nvPr/>
        </p:nvSpPr>
        <p:spPr>
          <a:xfrm>
            <a:off x="5120914" y="2039540"/>
            <a:ext cx="3454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Soybeans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7030" y="5565220"/>
            <a:ext cx="2685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99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Insulin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5435" y="3200400"/>
            <a:ext cx="3108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 w="11430">
                  <a:solidFill>
                    <a:srgbClr val="800000"/>
                  </a:solidFill>
                </a:ln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Potatoes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48026" y="3204865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Milk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969483" y="5594390"/>
            <a:ext cx="2993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Methane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732761" y="4671060"/>
            <a:ext cx="32624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541" cmpd="sng">
                  <a:solidFill>
                    <a:srgbClr val="00B05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Biodiesel</a:t>
            </a:r>
          </a:p>
        </p:txBody>
      </p:sp>
    </p:spTree>
    <p:extLst>
      <p:ext uri="{BB962C8B-B14F-4D97-AF65-F5344CB8AC3E}">
        <p14:creationId xmlns:p14="http://schemas.microsoft.com/office/powerpoint/2010/main" val="354030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438400"/>
            <a:ext cx="4800600" cy="21194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Food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4648200" cy="4409306"/>
          </a:xfrm>
        </p:spPr>
        <p:txBody>
          <a:bodyPr/>
          <a:lstStyle/>
          <a:p>
            <a:r>
              <a:rPr lang="en-US" dirty="0"/>
              <a:t>Growing population </a:t>
            </a:r>
          </a:p>
          <a:p>
            <a:r>
              <a:rPr lang="en-US" dirty="0"/>
              <a:t>Limited land base</a:t>
            </a:r>
          </a:p>
          <a:p>
            <a:r>
              <a:rPr lang="en-US" dirty="0"/>
              <a:t>Applications include:</a:t>
            </a:r>
          </a:p>
          <a:p>
            <a:pPr lvl="1"/>
            <a:r>
              <a:rPr lang="en-US" dirty="0"/>
              <a:t>Pest resistance</a:t>
            </a:r>
          </a:p>
          <a:p>
            <a:pPr lvl="1"/>
            <a:r>
              <a:rPr lang="en-US" dirty="0"/>
              <a:t>Nutrient enhancement</a:t>
            </a:r>
          </a:p>
          <a:p>
            <a:pPr lvl="1"/>
            <a:r>
              <a:rPr lang="en-US" dirty="0"/>
              <a:t>Increased production</a:t>
            </a:r>
          </a:p>
          <a:p>
            <a:pPr lvl="1"/>
            <a:r>
              <a:rPr lang="en-US" dirty="0"/>
              <a:t>Decreased inputs (water, fertilizer)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00600" y="4755114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Image from </a:t>
            </a:r>
            <a:r>
              <a:rPr lang="en-US" sz="1200" dirty="0">
                <a:hlinkClick r:id="rId4"/>
              </a:rPr>
              <a:t>https://en.wikipedia.org/wiki/Dietary_energy_supply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98052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Fuel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770776"/>
            <a:ext cx="4800600" cy="4020424"/>
          </a:xfrm>
        </p:spPr>
        <p:txBody>
          <a:bodyPr/>
          <a:lstStyle/>
          <a:p>
            <a:r>
              <a:rPr lang="en-US" dirty="0"/>
              <a:t>Limited supply of petroleum-based fuels and natural gases</a:t>
            </a:r>
          </a:p>
          <a:p>
            <a:r>
              <a:rPr lang="en-US" dirty="0"/>
              <a:t>Renewable source</a:t>
            </a:r>
          </a:p>
          <a:p>
            <a:r>
              <a:rPr lang="en-US" dirty="0"/>
              <a:t>Ethanol gas</a:t>
            </a:r>
          </a:p>
          <a:p>
            <a:r>
              <a:rPr lang="en-US" dirty="0"/>
              <a:t>Methane gas</a:t>
            </a:r>
          </a:p>
          <a:p>
            <a:r>
              <a:rPr lang="en-US" dirty="0"/>
              <a:t>Biodiesel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  <p:pic>
        <p:nvPicPr>
          <p:cNvPr id="5" name="Picture 2" descr="C:\Users\Marlene Mensch\AppData\Local\Microsoft\Windows\Temporary Internet Files\Content.IE5\LIXSR5VX\MC900440112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63527"/>
            <a:ext cx="2666667" cy="3034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9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Solving Environmental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828800"/>
            <a:ext cx="4876800" cy="440930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Large scale</a:t>
            </a:r>
          </a:p>
          <a:p>
            <a:pPr lvl="1"/>
            <a:r>
              <a:rPr lang="en-US" dirty="0"/>
              <a:t>Bioremediation of oil spills</a:t>
            </a:r>
          </a:p>
          <a:p>
            <a:pPr lvl="1"/>
            <a:r>
              <a:rPr lang="en-US" dirty="0"/>
              <a:t>Chemical and hazardous materials spills</a:t>
            </a:r>
          </a:p>
          <a:p>
            <a:r>
              <a:rPr lang="en-US" dirty="0"/>
              <a:t>Small scale</a:t>
            </a:r>
          </a:p>
          <a:p>
            <a:pPr lvl="1"/>
            <a:r>
              <a:rPr lang="en-US" dirty="0"/>
              <a:t>Laundry and dish detergents specially formulated to degrade foods and body fluids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99" y="1971680"/>
            <a:ext cx="3093721" cy="22098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104" y="4756161"/>
            <a:ext cx="1320052" cy="14819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99" y="4756161"/>
            <a:ext cx="1349517" cy="14819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9957" y="6345542"/>
            <a:ext cx="4152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Images from </a:t>
            </a:r>
            <a:r>
              <a:rPr lang="en-US" sz="1000" dirty="0">
                <a:hlinkClick r:id="rId6"/>
              </a:rPr>
              <a:t>https://en.wikipedia.org/wiki/Oil_spill</a:t>
            </a:r>
            <a:r>
              <a:rPr lang="en-US" sz="1000" dirty="0"/>
              <a:t> and </a:t>
            </a:r>
            <a:r>
              <a:rPr lang="en-US" sz="1000" dirty="0">
                <a:hlinkClick r:id="rId7"/>
              </a:rPr>
              <a:t>www.pixabay.com</a:t>
            </a:r>
            <a:r>
              <a:rPr lang="en-US" sz="10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856842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Health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4572000" cy="4325224"/>
          </a:xfrm>
        </p:spPr>
        <p:txBody>
          <a:bodyPr/>
          <a:lstStyle/>
          <a:p>
            <a:r>
              <a:rPr lang="en-US" dirty="0"/>
              <a:t>Disease diagnosis</a:t>
            </a:r>
          </a:p>
          <a:p>
            <a:r>
              <a:rPr lang="en-US" dirty="0"/>
              <a:t>Personalized medicine</a:t>
            </a:r>
          </a:p>
          <a:p>
            <a:r>
              <a:rPr lang="en-US" dirty="0"/>
              <a:t>Drug development</a:t>
            </a:r>
          </a:p>
          <a:p>
            <a:r>
              <a:rPr lang="en-US" b="1" i="1" dirty="0"/>
              <a:t>Pharming</a:t>
            </a:r>
            <a:r>
              <a:rPr lang="en-US" dirty="0"/>
              <a:t> – growing organisms to produce pharmaceuticals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3" descr="C:\Users\Marlene Mensch\AppData\Local\Microsoft\Windows\Temporary Internet Files\Content.IE5\9W3662AU\MC90001697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2390927"/>
            <a:ext cx="2075688" cy="14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Program Files (x86)\Microsoft Office\MEDIA\CAGCAT10\j0199755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809" y="3657600"/>
            <a:ext cx="1724558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054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Biotechnology and the Future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the next steps for biotechnology?</a:t>
            </a:r>
          </a:p>
          <a:p>
            <a:endParaRPr lang="en-US" dirty="0"/>
          </a:p>
          <a:p>
            <a:r>
              <a:rPr lang="en-US" dirty="0"/>
              <a:t>How do you foresee ethics and needs influencing the future?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871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Brown, J. K. (2011). </a:t>
            </a:r>
            <a:r>
              <a:rPr lang="en-US" i="1" dirty="0"/>
              <a:t>Biotechnology: A laboratory skills course.</a:t>
            </a:r>
            <a:r>
              <a:rPr lang="en-US" dirty="0"/>
              <a:t> Hercules, CA: Bio-Rad Laboratories, Inc.</a:t>
            </a:r>
          </a:p>
          <a:p>
            <a:pPr>
              <a:buFontTx/>
              <a:buNone/>
            </a:pPr>
            <a:r>
              <a:rPr lang="en-US" dirty="0"/>
              <a:t>World Food </a:t>
            </a:r>
            <a:r>
              <a:rPr lang="en-US" dirty="0" err="1"/>
              <a:t>Programme</a:t>
            </a:r>
            <a:r>
              <a:rPr lang="en-US" dirty="0"/>
              <a:t>. (2016). Hunger. Retrieved Jan 2016 from </a:t>
            </a:r>
            <a:r>
              <a:rPr lang="en-US" dirty="0">
                <a:hlinkClick r:id="rId3"/>
              </a:rPr>
              <a:t>https://www.wfp.org/hunger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B_Template" id="{B16D8EF6-143E-4346-9EE9-86693D38CCC5}" vid="{325CDA02-15B4-4A84-B4F3-CD4C7CFEC6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APB_PPT_Template</Template>
  <TotalTime>87</TotalTime>
  <Words>631</Words>
  <Application>Microsoft Office PowerPoint</Application>
  <PresentationFormat>On-screen Show (4:3)</PresentationFormat>
  <Paragraphs>112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NRE_PowerPoint_Template</vt:lpstr>
      <vt:lpstr>PowerPoint Presentation</vt:lpstr>
      <vt:lpstr>A Bioscience Way of Life</vt:lpstr>
      <vt:lpstr>Biotechnology and You</vt:lpstr>
      <vt:lpstr>Solving Food Problems</vt:lpstr>
      <vt:lpstr>Solving Fuel Problems</vt:lpstr>
      <vt:lpstr>Solving Environmental Problems</vt:lpstr>
      <vt:lpstr>Solving Health Problems</vt:lpstr>
      <vt:lpstr>Biotechnology and the Future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APB - Lesson X.X Name</dc:subject>
  <dc:creator>Melanie Bloom</dc:creator>
  <cp:lastModifiedBy>Melanie Bloom</cp:lastModifiedBy>
  <cp:revision>10</cp:revision>
  <dcterms:created xsi:type="dcterms:W3CDTF">2015-11-04T16:44:28Z</dcterms:created>
  <dcterms:modified xsi:type="dcterms:W3CDTF">2016-03-01T03:33:36Z</dcterms:modified>
</cp:coreProperties>
</file>