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5"/>
  </p:notesMasterIdLst>
  <p:handoutMasterIdLst>
    <p:handoutMasterId r:id="rId16"/>
  </p:handoutMasterIdLst>
  <p:sldIdLst>
    <p:sldId id="256" r:id="rId2"/>
    <p:sldId id="258" r:id="rId3"/>
    <p:sldId id="271" r:id="rId4"/>
    <p:sldId id="272" r:id="rId5"/>
    <p:sldId id="273" r:id="rId6"/>
    <p:sldId id="274" r:id="rId7"/>
    <p:sldId id="275" r:id="rId8"/>
    <p:sldId id="276" r:id="rId9"/>
    <p:sldId id="277" r:id="rId10"/>
    <p:sldId id="278" r:id="rId11"/>
    <p:sldId id="279" r:id="rId12"/>
    <p:sldId id="257" r:id="rId13"/>
    <p:sldId id="280" r:id="rId14"/>
  </p:sldIdLst>
  <p:sldSz cx="9144000" cy="6858000" type="screen4x3"/>
  <p:notesSz cx="7086600" cy="9372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2" userDrawn="1">
          <p15:clr>
            <a:srgbClr val="A4A3A4"/>
          </p15:clr>
        </p15:guide>
        <p15:guide id="2" pos="223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4"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E571"/>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65889" autoAdjust="0"/>
  </p:normalViewPr>
  <p:slideViewPr>
    <p:cSldViewPr>
      <p:cViewPr varScale="1">
        <p:scale>
          <a:sx n="44" d="100"/>
          <a:sy n="44" d="100"/>
        </p:scale>
        <p:origin x="2076" y="4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1" d="100"/>
          <a:sy n="51" d="100"/>
        </p:scale>
        <p:origin x="2850" y="90"/>
      </p:cViewPr>
      <p:guideLst>
        <p:guide orient="horz" pos="2952"/>
        <p:guide pos="22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vl1pPr>
          </a:lstStyle>
          <a:p>
            <a:r>
              <a:rPr lang="en-US" dirty="0">
                <a:latin typeface="Arial" pitchFamily="34" charset="0"/>
                <a:cs typeface="Arial" pitchFamily="34" charset="0"/>
              </a:rPr>
              <a:t>Safety in the Biotechnology Laboratory</a:t>
            </a:r>
          </a:p>
        </p:txBody>
      </p:sp>
      <p:sp>
        <p:nvSpPr>
          <p:cNvPr id="3" name="Date Placeholder 2"/>
          <p:cNvSpPr>
            <a:spLocks noGrp="1"/>
          </p:cNvSpPr>
          <p:nvPr>
            <p:ph type="dt" sz="quarter" idx="1"/>
          </p:nvPr>
        </p:nvSpPr>
        <p:spPr>
          <a:xfrm>
            <a:off x="3228341" y="0"/>
            <a:ext cx="3856620"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Animal and Plant Biotechnology</a:t>
            </a:r>
          </a:p>
          <a:p>
            <a:r>
              <a:rPr lang="en-US" dirty="0">
                <a:latin typeface="Arial" pitchFamily="34" charset="0"/>
                <a:cs typeface="Arial" pitchFamily="34" charset="0"/>
              </a:rPr>
              <a:t>Unit 1 – Lesson 1.2 Standard Operating Procedures</a:t>
            </a:r>
          </a:p>
        </p:txBody>
      </p:sp>
      <p:sp>
        <p:nvSpPr>
          <p:cNvPr id="4" name="Footer Placeholder 3"/>
          <p:cNvSpPr>
            <a:spLocks noGrp="1"/>
          </p:cNvSpPr>
          <p:nvPr>
            <p:ph type="ftr" sz="quarter" idx="2"/>
          </p:nvPr>
        </p:nvSpPr>
        <p:spPr>
          <a:xfrm>
            <a:off x="0" y="8902343"/>
            <a:ext cx="3464560" cy="468630"/>
          </a:xfrm>
          <a:prstGeom prst="rect">
            <a:avLst/>
          </a:prstGeom>
        </p:spPr>
        <p:txBody>
          <a:bodyPr vert="horz" lIns="94046" tIns="47023" rIns="94046" bIns="47023" rtlCol="0" anchor="b"/>
          <a:lstStyle>
            <a:lvl1pPr algn="l">
              <a:defRPr sz="1200"/>
            </a:lvl1pPr>
          </a:lstStyle>
          <a:p>
            <a:r>
              <a:rPr lang="en-US" dirty="0">
                <a:latin typeface="Arial" pitchFamily="34" charset="0"/>
                <a:cs typeface="Arial" pitchFamily="34" charset="0"/>
              </a:rPr>
              <a:t>Curriculum for Agricultural Science Education Copyright 2016</a:t>
            </a:r>
          </a:p>
        </p:txBody>
      </p:sp>
      <p:sp>
        <p:nvSpPr>
          <p:cNvPr id="5" name="Slide Number Placeholder 4"/>
          <p:cNvSpPr>
            <a:spLocks noGrp="1"/>
          </p:cNvSpPr>
          <p:nvPr>
            <p:ph type="sldNum" sz="quarter" idx="3"/>
          </p:nvPr>
        </p:nvSpPr>
        <p:spPr>
          <a:xfrm>
            <a:off x="4014100" y="8902343"/>
            <a:ext cx="3070860" cy="468630"/>
          </a:xfrm>
          <a:prstGeom prst="rect">
            <a:avLst/>
          </a:prstGeom>
        </p:spPr>
        <p:txBody>
          <a:bodyPr vert="horz" lIns="94046" tIns="47023" rIns="94046" bIns="47023"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9530" y="8902343"/>
            <a:ext cx="1102455" cy="431177"/>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atin typeface="Arial" pitchFamily="34" charset="0"/>
                <a:cs typeface="Arial" pitchFamily="34" charset="0"/>
              </a:defRPr>
            </a:lvl1pPr>
          </a:lstStyle>
          <a:p>
            <a:r>
              <a:rPr lang="en-US" dirty="0"/>
              <a:t>Safety in the Biotechnology Laboratory</a:t>
            </a:r>
          </a:p>
        </p:txBody>
      </p:sp>
      <p:sp>
        <p:nvSpPr>
          <p:cNvPr id="3" name="Date Placeholder 2"/>
          <p:cNvSpPr>
            <a:spLocks noGrp="1"/>
          </p:cNvSpPr>
          <p:nvPr>
            <p:ph type="dt" idx="1"/>
          </p:nvPr>
        </p:nvSpPr>
        <p:spPr>
          <a:xfrm>
            <a:off x="3228341" y="0"/>
            <a:ext cx="3856620"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1 – Lesson 1.2 Standard Operating Procedures</a:t>
            </a:r>
            <a:endParaRPr lang="en-US" dirty="0"/>
          </a:p>
        </p:txBody>
      </p:sp>
      <p:sp>
        <p:nvSpPr>
          <p:cNvPr id="4" name="Slide Image Placeholder 3"/>
          <p:cNvSpPr>
            <a:spLocks noGrp="1" noRot="1" noChangeAspect="1"/>
          </p:cNvSpPr>
          <p:nvPr>
            <p:ph type="sldImg" idx="2"/>
          </p:nvPr>
        </p:nvSpPr>
        <p:spPr>
          <a:xfrm>
            <a:off x="1200150" y="703263"/>
            <a:ext cx="4686300" cy="3514725"/>
          </a:xfrm>
          <a:prstGeom prst="rect">
            <a:avLst/>
          </a:prstGeom>
          <a:noFill/>
          <a:ln w="12700">
            <a:solidFill>
              <a:prstClr val="black"/>
            </a:solidFill>
          </a:ln>
        </p:spPr>
        <p:txBody>
          <a:bodyPr vert="horz" lIns="94046" tIns="47023" rIns="94046" bIns="47023" rtlCol="0" anchor="ctr"/>
          <a:lstStyle/>
          <a:p>
            <a:endParaRPr lang="en-US"/>
          </a:p>
        </p:txBody>
      </p:sp>
      <p:sp>
        <p:nvSpPr>
          <p:cNvPr id="5" name="Notes Placeholder 4"/>
          <p:cNvSpPr>
            <a:spLocks noGrp="1"/>
          </p:cNvSpPr>
          <p:nvPr>
            <p:ph type="body" sz="quarter" idx="3"/>
          </p:nvPr>
        </p:nvSpPr>
        <p:spPr>
          <a:xfrm>
            <a:off x="708660" y="4451985"/>
            <a:ext cx="5669280" cy="4217670"/>
          </a:xfrm>
          <a:prstGeom prst="rect">
            <a:avLst/>
          </a:prstGeom>
        </p:spPr>
        <p:txBody>
          <a:bodyPr vert="horz" lIns="94046" tIns="47023" rIns="94046" bIns="47023"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902343"/>
            <a:ext cx="3385820" cy="468630"/>
          </a:xfrm>
          <a:prstGeom prst="rect">
            <a:avLst/>
          </a:prstGeom>
        </p:spPr>
        <p:txBody>
          <a:bodyPr vert="horz" lIns="94046" tIns="47023" rIns="94046" bIns="47023" rtlCol="0" anchor="b"/>
          <a:lstStyle>
            <a:lvl1pPr algn="l">
              <a:defRPr sz="1200"/>
            </a:lvl1pPr>
          </a:lstStyle>
          <a:p>
            <a:r>
              <a:rPr lang="en-US" dirty="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4014100" y="8902343"/>
            <a:ext cx="3070860" cy="468630"/>
          </a:xfrm>
          <a:prstGeom prst="rect">
            <a:avLst/>
          </a:prstGeom>
        </p:spPr>
        <p:txBody>
          <a:bodyPr vert="horz" lIns="94046" tIns="47023" rIns="94046" bIns="47023"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9530" y="8902343"/>
            <a:ext cx="1102455" cy="431177"/>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a:t>Safety in the Biotechnology Laboratory</a:t>
            </a:r>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1 – Lesson 1.2 Standard Operating Procedures</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The lab is equipped with spill kits and equipment.</a:t>
            </a:r>
            <a:r>
              <a:rPr lang="en-US" baseline="0" dirty="0"/>
              <a:t> We will review the locations and use of these items in this lesson.</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
        <p:nvSpPr>
          <p:cNvPr id="8" name="Header Placeholder 5"/>
          <p:cNvSpPr>
            <a:spLocks noGrp="1"/>
          </p:cNvSpPr>
          <p:nvPr>
            <p:ph type="hdr" sz="quarter"/>
          </p:nvPr>
        </p:nvSpPr>
        <p:spPr>
          <a:xfrm>
            <a:off x="0" y="0"/>
            <a:ext cx="3070860" cy="468630"/>
          </a:xfrm>
        </p:spPr>
        <p:txBody>
          <a:bodyPr/>
          <a:lstStyle/>
          <a:p>
            <a:r>
              <a:rPr lang="en-US" dirty="0"/>
              <a:t>Safety in the Biotechnology Laboratory</a:t>
            </a:r>
          </a:p>
        </p:txBody>
      </p:sp>
      <p:sp>
        <p:nvSpPr>
          <p:cNvPr id="9" name="Date Placeholder 6"/>
          <p:cNvSpPr>
            <a:spLocks noGrp="1"/>
          </p:cNvSpPr>
          <p:nvPr>
            <p:ph type="dt" idx="1"/>
          </p:nvPr>
        </p:nvSpPr>
        <p:spPr>
          <a:xfrm>
            <a:off x="3228341" y="0"/>
            <a:ext cx="3856620" cy="468630"/>
          </a:xfrm>
        </p:spPr>
        <p:txBody>
          <a:body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1 – Lesson 1.2 Standard Operating Procedures</a:t>
            </a:r>
            <a:endParaRPr lang="en-US" dirty="0"/>
          </a:p>
        </p:txBody>
      </p:sp>
    </p:spTree>
    <p:extLst>
      <p:ext uri="{BB962C8B-B14F-4D97-AF65-F5344CB8AC3E}">
        <p14:creationId xmlns:p14="http://schemas.microsoft.com/office/powerpoint/2010/main" val="4834276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research, procedures and protocols must be carefully documented</a:t>
            </a:r>
            <a:r>
              <a:rPr lang="en-US" baseline="0" dirty="0"/>
              <a:t> in order to repeat experiments and even pursue future patents. </a:t>
            </a:r>
          </a:p>
          <a:p>
            <a:endParaRPr lang="en-US" baseline="0" dirty="0"/>
          </a:p>
          <a:p>
            <a:r>
              <a:rPr lang="en-US" baseline="0" dirty="0"/>
              <a:t>Notebooks may also be used to identify potential unsafe reactions or errors in procedures that lead to accidents. Be sure to record everything accurately.</a:t>
            </a:r>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
        <p:nvSpPr>
          <p:cNvPr id="8" name="Header Placeholder 5"/>
          <p:cNvSpPr>
            <a:spLocks noGrp="1"/>
          </p:cNvSpPr>
          <p:nvPr>
            <p:ph type="hdr" sz="quarter"/>
          </p:nvPr>
        </p:nvSpPr>
        <p:spPr>
          <a:xfrm>
            <a:off x="0" y="0"/>
            <a:ext cx="3070860" cy="468630"/>
          </a:xfrm>
        </p:spPr>
        <p:txBody>
          <a:bodyPr/>
          <a:lstStyle/>
          <a:p>
            <a:r>
              <a:rPr lang="en-US" dirty="0"/>
              <a:t>Safety in the Biotechnology Laboratory</a:t>
            </a:r>
          </a:p>
        </p:txBody>
      </p:sp>
      <p:sp>
        <p:nvSpPr>
          <p:cNvPr id="9" name="Date Placeholder 6"/>
          <p:cNvSpPr>
            <a:spLocks noGrp="1"/>
          </p:cNvSpPr>
          <p:nvPr>
            <p:ph type="dt" idx="1"/>
          </p:nvPr>
        </p:nvSpPr>
        <p:spPr>
          <a:xfrm>
            <a:off x="3228341" y="0"/>
            <a:ext cx="3856620" cy="468630"/>
          </a:xfrm>
        </p:spPr>
        <p:txBody>
          <a:body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1 – Lesson 1.2 Standard Operating Procedures</a:t>
            </a:r>
            <a:endParaRPr lang="en-US" dirty="0"/>
          </a:p>
        </p:txBody>
      </p:sp>
    </p:spTree>
    <p:extLst>
      <p:ext uri="{BB962C8B-B14F-4D97-AF65-F5344CB8AC3E}">
        <p14:creationId xmlns:p14="http://schemas.microsoft.com/office/powerpoint/2010/main" val="4319343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recording data,</a:t>
            </a:r>
            <a:r>
              <a:rPr lang="en-US" baseline="0" dirty="0"/>
              <a:t> it is helpful to use charts, graphs, tables, pictures, or any combination of </a:t>
            </a:r>
            <a:r>
              <a:rPr lang="en-US" baseline="0"/>
              <a:t>those.</a:t>
            </a:r>
            <a:endParaRPr lang="en-US" baseline="0" dirty="0"/>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12</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8" name="Header Placeholder 5"/>
          <p:cNvSpPr>
            <a:spLocks noGrp="1"/>
          </p:cNvSpPr>
          <p:nvPr>
            <p:ph type="hdr" sz="quarter"/>
          </p:nvPr>
        </p:nvSpPr>
        <p:spPr>
          <a:xfrm>
            <a:off x="0" y="0"/>
            <a:ext cx="3070860" cy="468630"/>
          </a:xfrm>
        </p:spPr>
        <p:txBody>
          <a:bodyPr/>
          <a:lstStyle/>
          <a:p>
            <a:r>
              <a:rPr lang="en-US" dirty="0"/>
              <a:t>Safety in the Biotechnology Laboratory</a:t>
            </a:r>
          </a:p>
        </p:txBody>
      </p:sp>
      <p:sp>
        <p:nvSpPr>
          <p:cNvPr id="9" name="Date Placeholder 6"/>
          <p:cNvSpPr>
            <a:spLocks noGrp="1"/>
          </p:cNvSpPr>
          <p:nvPr>
            <p:ph type="dt" idx="1"/>
          </p:nvPr>
        </p:nvSpPr>
        <p:spPr>
          <a:xfrm>
            <a:off x="3228341" y="0"/>
            <a:ext cx="3856620" cy="468630"/>
          </a:xfrm>
        </p:spPr>
        <p:txBody>
          <a:body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1 – Lesson 1.2 Standard Operating Procedures</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Safety in the Biotechnology Laboratory</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1 – Lesson 1.2 Standard Operating Procedures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13</a:t>
            </a:fld>
            <a:endParaRPr lang="en-US"/>
          </a:p>
        </p:txBody>
      </p:sp>
    </p:spTree>
    <p:extLst>
      <p:ext uri="{BB962C8B-B14F-4D97-AF65-F5344CB8AC3E}">
        <p14:creationId xmlns:p14="http://schemas.microsoft.com/office/powerpoint/2010/main" val="14618604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In all</a:t>
            </a:r>
            <a:r>
              <a:rPr lang="en-US" baseline="0" dirty="0"/>
              <a:t> laboratories, safety is a priority. In the biotechnology lab, it is no different. In fact, safety may be of even greater concern due to the biological hazards associated with some items.</a:t>
            </a:r>
            <a:endParaRPr lang="en-US" dirty="0"/>
          </a:p>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a:t>Safety in the Biotechnology Laboratory</a:t>
            </a:r>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1 – Lesson 1.2 Standard Operating Procedures</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There are many definitions for safety. Most simply put, safety is the freedom from accidents.</a:t>
            </a:r>
          </a:p>
          <a:p>
            <a:pPr eaLnBrk="1" hangingPunct="1"/>
            <a:endParaRPr lang="en-US" dirty="0"/>
          </a:p>
          <a:p>
            <a:pPr eaLnBrk="1" hangingPunct="1"/>
            <a:r>
              <a:rPr lang="en-US" dirty="0"/>
              <a:t>Safety is a personal responsibility – the person most responsible for your safety is you. You are also responsible for respecting the safety of others and acting in a manner that is safe for you, your classmates, and school property.</a:t>
            </a:r>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dirty="0"/>
          </a:p>
        </p:txBody>
      </p:sp>
      <p:sp>
        <p:nvSpPr>
          <p:cNvPr id="10" name="Header Placeholder 5"/>
          <p:cNvSpPr>
            <a:spLocks noGrp="1"/>
          </p:cNvSpPr>
          <p:nvPr>
            <p:ph type="hdr" sz="quarter"/>
          </p:nvPr>
        </p:nvSpPr>
        <p:spPr>
          <a:xfrm>
            <a:off x="0" y="0"/>
            <a:ext cx="3070860" cy="468630"/>
          </a:xfrm>
        </p:spPr>
        <p:txBody>
          <a:bodyPr/>
          <a:lstStyle/>
          <a:p>
            <a:r>
              <a:rPr lang="en-US" dirty="0"/>
              <a:t>Safety in the Biotechnology Laboratory</a:t>
            </a:r>
          </a:p>
        </p:txBody>
      </p:sp>
      <p:sp>
        <p:nvSpPr>
          <p:cNvPr id="11" name="Date Placeholder 6"/>
          <p:cNvSpPr>
            <a:spLocks noGrp="1"/>
          </p:cNvSpPr>
          <p:nvPr>
            <p:ph type="dt" idx="1"/>
          </p:nvPr>
        </p:nvSpPr>
        <p:spPr>
          <a:xfrm>
            <a:off x="3228341" y="0"/>
            <a:ext cx="3856620" cy="468630"/>
          </a:xfrm>
        </p:spPr>
        <p:txBody>
          <a:body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1 – Lesson 1.2 Standard Operating Procedures</a:t>
            </a:r>
            <a:endParaRPr lang="en-US" dirty="0"/>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Having an attitude of safety is the first step to being responsible and respectful in the laboratory. A safe attitude consists of coming to class with a positive attitude and a willingness to try new things or experiences. </a:t>
            </a:r>
          </a:p>
          <a:p>
            <a:pPr eaLnBrk="1" hangingPunct="1"/>
            <a:endParaRPr lang="en-US" dirty="0"/>
          </a:p>
          <a:p>
            <a:pPr eaLnBrk="1" hangingPunct="1"/>
            <a:r>
              <a:rPr lang="en-US" dirty="0"/>
              <a:t>A person with a safe attitude reads all procedures before beginning and follows those procedures as written. You should always clean up according to instructions for your safety and that of others.</a:t>
            </a:r>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
        <p:nvSpPr>
          <p:cNvPr id="8" name="Header Placeholder 5"/>
          <p:cNvSpPr>
            <a:spLocks noGrp="1"/>
          </p:cNvSpPr>
          <p:nvPr>
            <p:ph type="hdr" sz="quarter"/>
          </p:nvPr>
        </p:nvSpPr>
        <p:spPr>
          <a:xfrm>
            <a:off x="0" y="0"/>
            <a:ext cx="3070860" cy="468630"/>
          </a:xfrm>
        </p:spPr>
        <p:txBody>
          <a:bodyPr/>
          <a:lstStyle/>
          <a:p>
            <a:r>
              <a:rPr lang="en-US" dirty="0"/>
              <a:t>Safety in the Biotechnology Laboratory</a:t>
            </a:r>
          </a:p>
        </p:txBody>
      </p:sp>
      <p:sp>
        <p:nvSpPr>
          <p:cNvPr id="9" name="Date Placeholder 6"/>
          <p:cNvSpPr>
            <a:spLocks noGrp="1"/>
          </p:cNvSpPr>
          <p:nvPr>
            <p:ph type="dt" idx="1"/>
          </p:nvPr>
        </p:nvSpPr>
        <p:spPr>
          <a:xfrm>
            <a:off x="3228341" y="0"/>
            <a:ext cx="3856620" cy="468630"/>
          </a:xfrm>
        </p:spPr>
        <p:txBody>
          <a:body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1 – Lesson 1.2 Standard Operating Procedures</a:t>
            </a:r>
            <a:endParaRPr lang="en-US" dirty="0"/>
          </a:p>
        </p:txBody>
      </p:sp>
    </p:spTree>
    <p:extLst>
      <p:ext uri="{BB962C8B-B14F-4D97-AF65-F5344CB8AC3E}">
        <p14:creationId xmlns:p14="http://schemas.microsoft.com/office/powerpoint/2010/main" val="570322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Personal protective equipment</a:t>
            </a:r>
            <a:r>
              <a:rPr lang="en-US" baseline="0" dirty="0"/>
              <a:t> should be worn at all times in the laboratory to minimize injuries and damage as well as to avoid contamination of research. Throughout this course, students will be expected to choose and utilize appropriate PPE for all laboratory activity.</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
        <p:nvSpPr>
          <p:cNvPr id="8" name="Header Placeholder 5"/>
          <p:cNvSpPr>
            <a:spLocks noGrp="1"/>
          </p:cNvSpPr>
          <p:nvPr>
            <p:ph type="hdr" sz="quarter"/>
          </p:nvPr>
        </p:nvSpPr>
        <p:spPr>
          <a:xfrm>
            <a:off x="0" y="0"/>
            <a:ext cx="3070860" cy="468630"/>
          </a:xfrm>
        </p:spPr>
        <p:txBody>
          <a:bodyPr/>
          <a:lstStyle/>
          <a:p>
            <a:r>
              <a:rPr lang="en-US" dirty="0"/>
              <a:t>Safety in the Biotechnology Laboratory</a:t>
            </a:r>
          </a:p>
        </p:txBody>
      </p:sp>
      <p:sp>
        <p:nvSpPr>
          <p:cNvPr id="9" name="Date Placeholder 6"/>
          <p:cNvSpPr>
            <a:spLocks noGrp="1"/>
          </p:cNvSpPr>
          <p:nvPr>
            <p:ph type="dt" idx="1"/>
          </p:nvPr>
        </p:nvSpPr>
        <p:spPr>
          <a:xfrm>
            <a:off x="3228341" y="0"/>
            <a:ext cx="3856620" cy="468630"/>
          </a:xfrm>
        </p:spPr>
        <p:txBody>
          <a:body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1 – Lesson 1.2 Standard Operating Procedures</a:t>
            </a:r>
            <a:endParaRPr lang="en-US" dirty="0"/>
          </a:p>
        </p:txBody>
      </p:sp>
    </p:spTree>
    <p:extLst>
      <p:ext uri="{BB962C8B-B14F-4D97-AF65-F5344CB8AC3E}">
        <p14:creationId xmlns:p14="http://schemas.microsoft.com/office/powerpoint/2010/main" val="42560845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Working in the laboratory will help you understand many of the complex processes involved with agriculture and natural resource</a:t>
            </a:r>
            <a:r>
              <a:rPr lang="en-US" baseline="0" dirty="0"/>
              <a:t> research</a:t>
            </a:r>
            <a:r>
              <a:rPr lang="en-US" dirty="0"/>
              <a:t>. However, there are hazards present when working with glass, chemicals, fire, and tools. Always use materials as instructed and with care. Most accidents can be avoided by following procedures and acting cautiously.</a:t>
            </a:r>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
        <p:nvSpPr>
          <p:cNvPr id="8" name="Header Placeholder 5"/>
          <p:cNvSpPr>
            <a:spLocks noGrp="1"/>
          </p:cNvSpPr>
          <p:nvPr>
            <p:ph type="hdr" sz="quarter"/>
          </p:nvPr>
        </p:nvSpPr>
        <p:spPr>
          <a:xfrm>
            <a:off x="0" y="0"/>
            <a:ext cx="3070860" cy="468630"/>
          </a:xfrm>
        </p:spPr>
        <p:txBody>
          <a:bodyPr/>
          <a:lstStyle/>
          <a:p>
            <a:r>
              <a:rPr lang="en-US" dirty="0"/>
              <a:t>Safety in the Biotechnology Laboratory</a:t>
            </a:r>
          </a:p>
        </p:txBody>
      </p:sp>
      <p:sp>
        <p:nvSpPr>
          <p:cNvPr id="9" name="Date Placeholder 6"/>
          <p:cNvSpPr>
            <a:spLocks noGrp="1"/>
          </p:cNvSpPr>
          <p:nvPr>
            <p:ph type="dt" idx="1"/>
          </p:nvPr>
        </p:nvSpPr>
        <p:spPr>
          <a:xfrm>
            <a:off x="3228341" y="0"/>
            <a:ext cx="3856620" cy="468630"/>
          </a:xfrm>
        </p:spPr>
        <p:txBody>
          <a:body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1 – Lesson 1.2 Standard Operating Procedures</a:t>
            </a:r>
            <a:endParaRPr lang="en-US" dirty="0"/>
          </a:p>
        </p:txBody>
      </p:sp>
    </p:spTree>
    <p:extLst>
      <p:ext uri="{BB962C8B-B14F-4D97-AF65-F5344CB8AC3E}">
        <p14:creationId xmlns:p14="http://schemas.microsoft.com/office/powerpoint/2010/main" val="2637734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Always consider the nature of the item you</a:t>
            </a:r>
            <a:r>
              <a:rPr lang="en-US" baseline="0" dirty="0"/>
              <a:t> are disposing of and review proper disposal techniques if unsure.</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
        <p:nvSpPr>
          <p:cNvPr id="8" name="Header Placeholder 5"/>
          <p:cNvSpPr>
            <a:spLocks noGrp="1"/>
          </p:cNvSpPr>
          <p:nvPr>
            <p:ph type="hdr" sz="quarter"/>
          </p:nvPr>
        </p:nvSpPr>
        <p:spPr>
          <a:xfrm>
            <a:off x="0" y="0"/>
            <a:ext cx="3070860" cy="468630"/>
          </a:xfrm>
        </p:spPr>
        <p:txBody>
          <a:bodyPr/>
          <a:lstStyle/>
          <a:p>
            <a:r>
              <a:rPr lang="en-US" dirty="0"/>
              <a:t>Safety in the Biotechnology Laboratory</a:t>
            </a:r>
          </a:p>
        </p:txBody>
      </p:sp>
      <p:sp>
        <p:nvSpPr>
          <p:cNvPr id="9" name="Date Placeholder 6"/>
          <p:cNvSpPr>
            <a:spLocks noGrp="1"/>
          </p:cNvSpPr>
          <p:nvPr>
            <p:ph type="dt" idx="1"/>
          </p:nvPr>
        </p:nvSpPr>
        <p:spPr>
          <a:xfrm>
            <a:off x="3228341" y="0"/>
            <a:ext cx="3856620" cy="468630"/>
          </a:xfrm>
        </p:spPr>
        <p:txBody>
          <a:body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1 – Lesson 1.2 Standard Operating Procedures</a:t>
            </a:r>
            <a:endParaRPr lang="en-US" dirty="0"/>
          </a:p>
        </p:txBody>
      </p:sp>
    </p:spTree>
    <p:extLst>
      <p:ext uri="{BB962C8B-B14F-4D97-AF65-F5344CB8AC3E}">
        <p14:creationId xmlns:p14="http://schemas.microsoft.com/office/powerpoint/2010/main" val="16655128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Review systems</a:t>
            </a:r>
            <a:r>
              <a:rPr lang="en-US" baseline="0" dirty="0"/>
              <a:t> for cleaning glassware and other materials in your situation.</a:t>
            </a:r>
            <a:endParaRPr lang="en-US" dirty="0"/>
          </a:p>
          <a:p>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
        <p:nvSpPr>
          <p:cNvPr id="8" name="Header Placeholder 5"/>
          <p:cNvSpPr>
            <a:spLocks noGrp="1"/>
          </p:cNvSpPr>
          <p:nvPr>
            <p:ph type="hdr" sz="quarter"/>
          </p:nvPr>
        </p:nvSpPr>
        <p:spPr>
          <a:xfrm>
            <a:off x="0" y="0"/>
            <a:ext cx="3070860" cy="468630"/>
          </a:xfrm>
        </p:spPr>
        <p:txBody>
          <a:bodyPr/>
          <a:lstStyle/>
          <a:p>
            <a:r>
              <a:rPr lang="en-US" dirty="0"/>
              <a:t>Safety in the Biotechnology Laboratory</a:t>
            </a:r>
          </a:p>
        </p:txBody>
      </p:sp>
      <p:sp>
        <p:nvSpPr>
          <p:cNvPr id="9" name="Date Placeholder 6"/>
          <p:cNvSpPr>
            <a:spLocks noGrp="1"/>
          </p:cNvSpPr>
          <p:nvPr>
            <p:ph type="dt" idx="1"/>
          </p:nvPr>
        </p:nvSpPr>
        <p:spPr>
          <a:xfrm>
            <a:off x="3228341" y="0"/>
            <a:ext cx="3856620" cy="468630"/>
          </a:xfrm>
        </p:spPr>
        <p:txBody>
          <a:body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1 – Lesson 1.2 Standard Operating Procedures</a:t>
            </a:r>
            <a:endParaRPr lang="en-US" dirty="0"/>
          </a:p>
        </p:txBody>
      </p:sp>
    </p:spTree>
    <p:extLst>
      <p:ext uri="{BB962C8B-B14F-4D97-AF65-F5344CB8AC3E}">
        <p14:creationId xmlns:p14="http://schemas.microsoft.com/office/powerpoint/2010/main" val="18738772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Accidents happen in labs. Solutions get spilled and glass gets broken. Due to the nature of the chemicals used, please report all spills and broken items to your teacher. We will work together to clean up the materials properly and safely.</a:t>
            </a:r>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
        <p:nvSpPr>
          <p:cNvPr id="8" name="Header Placeholder 5"/>
          <p:cNvSpPr>
            <a:spLocks noGrp="1"/>
          </p:cNvSpPr>
          <p:nvPr>
            <p:ph type="hdr" sz="quarter"/>
          </p:nvPr>
        </p:nvSpPr>
        <p:spPr>
          <a:xfrm>
            <a:off x="0" y="0"/>
            <a:ext cx="3070860" cy="468630"/>
          </a:xfrm>
        </p:spPr>
        <p:txBody>
          <a:bodyPr/>
          <a:lstStyle/>
          <a:p>
            <a:r>
              <a:rPr lang="en-US" dirty="0"/>
              <a:t>Safety in the Biotechnology Laboratory</a:t>
            </a:r>
          </a:p>
        </p:txBody>
      </p:sp>
      <p:sp>
        <p:nvSpPr>
          <p:cNvPr id="9" name="Date Placeholder 6"/>
          <p:cNvSpPr>
            <a:spLocks noGrp="1"/>
          </p:cNvSpPr>
          <p:nvPr>
            <p:ph type="dt" idx="1"/>
          </p:nvPr>
        </p:nvSpPr>
        <p:spPr>
          <a:xfrm>
            <a:off x="3228341" y="0"/>
            <a:ext cx="3856620" cy="468630"/>
          </a:xfrm>
        </p:spPr>
        <p:txBody>
          <a:body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1 – Lesson 1.2 Standard Operating Procedures</a:t>
            </a:r>
            <a:endParaRPr lang="en-US" dirty="0"/>
          </a:p>
        </p:txBody>
      </p:sp>
    </p:spTree>
    <p:extLst>
      <p:ext uri="{BB962C8B-B14F-4D97-AF65-F5344CB8AC3E}">
        <p14:creationId xmlns:p14="http://schemas.microsoft.com/office/powerpoint/2010/main" val="42764463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5E571"/>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chemeClr val="tx1"/>
                  </a:solidFill>
                  <a:effectLst/>
                  <a:uLnTx/>
                  <a:uFillTx/>
                  <a:latin typeface="Arial" pitchFamily="34" charset="0"/>
                  <a:cs typeface="Arial" pitchFamily="34" charset="0"/>
                </a:rPr>
                <a:t>Animal and Plant Biotechnology</a:t>
              </a: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5E571"/>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Handling Spills</a:t>
            </a:r>
          </a:p>
        </p:txBody>
      </p:sp>
      <p:sp>
        <p:nvSpPr>
          <p:cNvPr id="3" name="Content Placeholder 2"/>
          <p:cNvSpPr>
            <a:spLocks noGrp="1"/>
          </p:cNvSpPr>
          <p:nvPr>
            <p:ph idx="1"/>
          </p:nvPr>
        </p:nvSpPr>
        <p:spPr>
          <a:xfrm>
            <a:off x="457200" y="1981200"/>
            <a:ext cx="8229600" cy="4198882"/>
          </a:xfrm>
        </p:spPr>
        <p:txBody>
          <a:bodyPr/>
          <a:lstStyle/>
          <a:p>
            <a:pPr marL="514350" indent="-514350">
              <a:buFont typeface="+mj-lt"/>
              <a:buAutoNum type="arabicPeriod"/>
            </a:pPr>
            <a:r>
              <a:rPr lang="en-US" dirty="0"/>
              <a:t>Report the spill to your teacher.</a:t>
            </a:r>
          </a:p>
          <a:p>
            <a:pPr marL="514350" indent="-514350">
              <a:buFont typeface="+mj-lt"/>
              <a:buAutoNum type="arabicPeriod"/>
            </a:pPr>
            <a:r>
              <a:rPr lang="en-US" dirty="0"/>
              <a:t>Review the SDS sheet for proper clean up.</a:t>
            </a:r>
          </a:p>
          <a:p>
            <a:pPr marL="514350" indent="-514350">
              <a:buFont typeface="+mj-lt"/>
              <a:buAutoNum type="arabicPeriod"/>
            </a:pPr>
            <a:r>
              <a:rPr lang="en-US" dirty="0"/>
              <a:t>Follow procedures for cleanup as directed by your teacher and the SDS.</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10</a:t>
            </a:fld>
            <a:endParaRPr lang="en-US"/>
          </a:p>
        </p:txBody>
      </p:sp>
    </p:spTree>
    <p:extLst>
      <p:ext uri="{BB962C8B-B14F-4D97-AF65-F5344CB8AC3E}">
        <p14:creationId xmlns:p14="http://schemas.microsoft.com/office/powerpoint/2010/main" val="41942055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Laboratory Notebooks</a:t>
            </a:r>
          </a:p>
        </p:txBody>
      </p:sp>
      <p:sp>
        <p:nvSpPr>
          <p:cNvPr id="3" name="Content Placeholder 2"/>
          <p:cNvSpPr>
            <a:spLocks noGrp="1"/>
          </p:cNvSpPr>
          <p:nvPr>
            <p:ph idx="1"/>
          </p:nvPr>
        </p:nvSpPr>
        <p:spPr>
          <a:xfrm>
            <a:off x="457200" y="1770776"/>
            <a:ext cx="4267200" cy="4409306"/>
          </a:xfrm>
        </p:spPr>
        <p:txBody>
          <a:bodyPr>
            <a:normAutofit lnSpcReduction="10000"/>
          </a:bodyPr>
          <a:lstStyle/>
          <a:p>
            <a:r>
              <a:rPr lang="en-US" dirty="0"/>
              <a:t>Proper documentation of lab work</a:t>
            </a:r>
          </a:p>
          <a:p>
            <a:r>
              <a:rPr lang="en-US" dirty="0"/>
              <a:t>Written in pen</a:t>
            </a:r>
          </a:p>
          <a:p>
            <a:r>
              <a:rPr lang="en-US" dirty="0"/>
              <a:t>Neat</a:t>
            </a:r>
          </a:p>
          <a:p>
            <a:r>
              <a:rPr lang="en-US" dirty="0"/>
              <a:t>Inclusive of all information related to particular experiment or study</a:t>
            </a:r>
          </a:p>
        </p:txBody>
      </p:sp>
      <p:sp>
        <p:nvSpPr>
          <p:cNvPr id="4" name="Slide Number Placeholder 3"/>
          <p:cNvSpPr>
            <a:spLocks noGrp="1"/>
          </p:cNvSpPr>
          <p:nvPr>
            <p:ph type="sldNum" sz="quarter" idx="12"/>
          </p:nvPr>
        </p:nvSpPr>
        <p:spPr/>
        <p:txBody>
          <a:bodyPr/>
          <a:lstStyle/>
          <a:p>
            <a:fld id="{4B98D9DB-9F03-49E4-BBAA-20DA05506B06}" type="slidenum">
              <a:rPr lang="en-US" smtClean="0"/>
              <a:t>11</a:t>
            </a:fld>
            <a:endParaRPr lang="en-US"/>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3813" t="11356" r="2556" b="4567"/>
          <a:stretch/>
        </p:blipFill>
        <p:spPr>
          <a:xfrm rot="5400000">
            <a:off x="5089235" y="2582519"/>
            <a:ext cx="4299530" cy="2895600"/>
          </a:xfrm>
          <a:prstGeom prst="rect">
            <a:avLst/>
          </a:prstGeom>
        </p:spPr>
      </p:pic>
    </p:spTree>
    <p:extLst>
      <p:ext uri="{BB962C8B-B14F-4D97-AF65-F5344CB8AC3E}">
        <p14:creationId xmlns:p14="http://schemas.microsoft.com/office/powerpoint/2010/main" val="11541908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50" y="274638"/>
            <a:ext cx="4191000" cy="1084262"/>
          </a:xfrm>
        </p:spPr>
        <p:txBody>
          <a:bodyPr/>
          <a:lstStyle/>
          <a:p>
            <a:r>
              <a:rPr lang="en-US" dirty="0">
                <a:latin typeface="Arial" pitchFamily="34" charset="0"/>
                <a:cs typeface="Arial" pitchFamily="34" charset="0"/>
              </a:rPr>
              <a:t>Data Recording</a:t>
            </a:r>
          </a:p>
        </p:txBody>
      </p:sp>
      <p:sp>
        <p:nvSpPr>
          <p:cNvPr id="3" name="Content Placeholder 2"/>
          <p:cNvSpPr>
            <a:spLocks noGrp="1"/>
          </p:cNvSpPr>
          <p:nvPr>
            <p:ph idx="1"/>
          </p:nvPr>
        </p:nvSpPr>
        <p:spPr>
          <a:xfrm>
            <a:off x="457200" y="1828800"/>
            <a:ext cx="4191000" cy="4351282"/>
          </a:xfrm>
        </p:spPr>
        <p:txBody>
          <a:bodyPr/>
          <a:lstStyle/>
          <a:p>
            <a:r>
              <a:rPr lang="en-US" dirty="0"/>
              <a:t>Charts</a:t>
            </a:r>
          </a:p>
          <a:p>
            <a:r>
              <a:rPr lang="en-US" dirty="0"/>
              <a:t>Graphs</a:t>
            </a:r>
          </a:p>
          <a:p>
            <a:r>
              <a:rPr lang="en-US" dirty="0"/>
              <a:t>Tables</a:t>
            </a:r>
          </a:p>
          <a:p>
            <a:r>
              <a:rPr lang="en-US" dirty="0"/>
              <a:t>Pictures</a:t>
            </a:r>
          </a:p>
        </p:txBody>
      </p:sp>
      <p:sp>
        <p:nvSpPr>
          <p:cNvPr id="4" name="Slide Number Placeholder 3"/>
          <p:cNvSpPr>
            <a:spLocks noGrp="1"/>
          </p:cNvSpPr>
          <p:nvPr>
            <p:ph type="sldNum" sz="quarter" idx="12"/>
          </p:nvPr>
        </p:nvSpPr>
        <p:spPr/>
        <p:txBody>
          <a:bodyPr/>
          <a:lstStyle/>
          <a:p>
            <a:fld id="{4B98D9DB-9F03-49E4-BBAA-20DA05506B06}" type="slidenum">
              <a:rPr lang="en-US" smtClean="0"/>
              <a:t>12</a:t>
            </a:fld>
            <a:endParaRPr lang="en-US"/>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2936" t="-1118" r="6968" b="9106"/>
          <a:stretch/>
        </p:blipFill>
        <p:spPr>
          <a:xfrm rot="5400000">
            <a:off x="4844711" y="2337993"/>
            <a:ext cx="4351282" cy="3332896"/>
          </a:xfrm>
          <a:prstGeom prst="rect">
            <a:avLst/>
          </a:prstGeom>
        </p:spPr>
      </p:pic>
    </p:spTree>
    <p:extLst>
      <p:ext uri="{BB962C8B-B14F-4D97-AF65-F5344CB8AC3E}">
        <p14:creationId xmlns:p14="http://schemas.microsoft.com/office/powerpoint/2010/main" val="8648453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a:xfrm>
            <a:off x="457200" y="2133600"/>
            <a:ext cx="8229600" cy="4046482"/>
          </a:xfrm>
        </p:spPr>
        <p:txBody>
          <a:bodyPr/>
          <a:lstStyle/>
          <a:p>
            <a:pPr marL="400050" lvl="1" indent="0">
              <a:buNone/>
            </a:pPr>
            <a:r>
              <a:rPr lang="en-US" dirty="0" err="1"/>
              <a:t>Feldkamp</a:t>
            </a:r>
            <a:r>
              <a:rPr lang="en-US" dirty="0"/>
              <a:t>, S. (Ed.). (2002). </a:t>
            </a:r>
            <a:r>
              <a:rPr lang="en-US" i="1" dirty="0"/>
              <a:t>Modern biology</a:t>
            </a:r>
            <a:r>
              <a:rPr lang="en-US" dirty="0"/>
              <a:t>. Austin, TX: Holt, Rinehart, and Winston.</a:t>
            </a:r>
          </a:p>
          <a:p>
            <a:pPr marL="400050" lvl="1" indent="0">
              <a:buNone/>
            </a:pPr>
            <a:endParaRPr lang="en-US" dirty="0"/>
          </a:p>
          <a:p>
            <a:pPr marL="400050" lvl="1" indent="0">
              <a:buNone/>
            </a:pP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13</a:t>
            </a:fld>
            <a:endParaRPr lang="en-US"/>
          </a:p>
        </p:txBody>
      </p:sp>
    </p:spTree>
    <p:extLst>
      <p:ext uri="{BB962C8B-B14F-4D97-AF65-F5344CB8AC3E}">
        <p14:creationId xmlns:p14="http://schemas.microsoft.com/office/powerpoint/2010/main" val="35501215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5E571"/>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effectLst/>
                <a:uLnTx/>
                <a:uFillTx/>
                <a:latin typeface="Arial" pitchFamily="34" charset="0"/>
                <a:cs typeface="Arial" pitchFamily="34" charset="0"/>
              </a:rPr>
              <a:t>Animal and Plant Biotechnology</a:t>
            </a: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fontScale="9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rPr>
              <a:t>Safety in the Biotechnology Laboratory</a:t>
            </a:r>
          </a:p>
        </p:txBody>
      </p:sp>
      <p:sp>
        <p:nvSpPr>
          <p:cNvPr id="8" name="TextBox 7"/>
          <p:cNvSpPr txBox="1"/>
          <p:nvPr/>
        </p:nvSpPr>
        <p:spPr>
          <a:xfrm>
            <a:off x="533400" y="4328359"/>
            <a:ext cx="8077200" cy="10772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rPr>
              <a:t>Unit 1 – Lesson </a:t>
            </a:r>
            <a:r>
              <a:rPr lang="en-US" sz="3200" kern="0" noProof="0" dirty="0">
                <a:solidFill>
                  <a:sysClr val="windowText" lastClr="000000"/>
                </a:solidFill>
                <a:latin typeface="Arial" pitchFamily="34" charset="0"/>
                <a:cs typeface="Arial" pitchFamily="34" charset="0"/>
              </a:rPr>
              <a:t>1.2 Standard Operating Procedures</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Safety?</a:t>
            </a:r>
          </a:p>
        </p:txBody>
      </p:sp>
      <p:sp>
        <p:nvSpPr>
          <p:cNvPr id="3" name="Content Placeholder 2"/>
          <p:cNvSpPr>
            <a:spLocks noGrp="1"/>
          </p:cNvSpPr>
          <p:nvPr>
            <p:ph idx="1"/>
          </p:nvPr>
        </p:nvSpPr>
        <p:spPr>
          <a:xfrm>
            <a:off x="457200" y="1770776"/>
            <a:ext cx="5181600" cy="4409306"/>
          </a:xfrm>
        </p:spPr>
        <p:txBody>
          <a:bodyPr/>
          <a:lstStyle/>
          <a:p>
            <a:r>
              <a:rPr lang="en-US" dirty="0"/>
              <a:t>The freedom from accidents</a:t>
            </a:r>
          </a:p>
          <a:p>
            <a:endParaRPr lang="en-US" dirty="0"/>
          </a:p>
          <a:p>
            <a:r>
              <a:rPr lang="en-US" dirty="0"/>
              <a:t>A personal responsibility</a:t>
            </a:r>
          </a:p>
          <a:p>
            <a:endParaRPr lang="en-US" dirty="0"/>
          </a:p>
          <a:p>
            <a:r>
              <a:rPr lang="en-US" dirty="0"/>
              <a:t>Respect for yourself, your classmates, and property</a:t>
            </a:r>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pic>
        <p:nvPicPr>
          <p:cNvPr id="1026" name="Picture 2" descr="https://pixabay.com/static/uploads/photo/2012/04/13/11/09/icon-31883_64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2409825"/>
            <a:ext cx="2103834"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030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Attitude of Safety</a:t>
            </a:r>
          </a:p>
        </p:txBody>
      </p:sp>
      <p:sp>
        <p:nvSpPr>
          <p:cNvPr id="3" name="Content Placeholder 2"/>
          <p:cNvSpPr>
            <a:spLocks noGrp="1"/>
          </p:cNvSpPr>
          <p:nvPr>
            <p:ph idx="1"/>
          </p:nvPr>
        </p:nvSpPr>
        <p:spPr>
          <a:xfrm>
            <a:off x="457200" y="1904999"/>
            <a:ext cx="5334000" cy="4816475"/>
          </a:xfrm>
        </p:spPr>
        <p:txBody>
          <a:bodyPr>
            <a:normAutofit/>
          </a:bodyPr>
          <a:lstStyle/>
          <a:p>
            <a:pPr>
              <a:lnSpc>
                <a:spcPct val="90000"/>
              </a:lnSpc>
              <a:buFont typeface="Wingdings" pitchFamily="2" charset="2"/>
              <a:buChar char="ü"/>
            </a:pPr>
            <a:r>
              <a:rPr lang="en-US" dirty="0"/>
              <a:t>Positive attitude</a:t>
            </a:r>
          </a:p>
          <a:p>
            <a:pPr>
              <a:lnSpc>
                <a:spcPct val="90000"/>
              </a:lnSpc>
              <a:buFont typeface="Wingdings" pitchFamily="2" charset="2"/>
              <a:buChar char="ü"/>
            </a:pPr>
            <a:r>
              <a:rPr lang="en-US" dirty="0"/>
              <a:t>Willingness to try new things</a:t>
            </a:r>
          </a:p>
          <a:p>
            <a:pPr>
              <a:lnSpc>
                <a:spcPct val="90000"/>
              </a:lnSpc>
              <a:buFont typeface="Wingdings" pitchFamily="2" charset="2"/>
              <a:buChar char="ü"/>
            </a:pPr>
            <a:r>
              <a:rPr lang="en-US" dirty="0"/>
              <a:t>Read and follow all procedures</a:t>
            </a:r>
          </a:p>
          <a:p>
            <a:pPr>
              <a:lnSpc>
                <a:spcPct val="90000"/>
              </a:lnSpc>
              <a:buFont typeface="Wingdings" pitchFamily="2" charset="2"/>
              <a:buChar char="ü"/>
            </a:pPr>
            <a:r>
              <a:rPr lang="en-US" dirty="0"/>
              <a:t>Clean up according to instructions</a:t>
            </a:r>
          </a:p>
          <a:p>
            <a:pPr>
              <a:lnSpc>
                <a:spcPct val="90000"/>
              </a:lnSpc>
              <a:buFont typeface="Wingdings" pitchFamily="2" charset="2"/>
              <a:buChar char="ü"/>
            </a:pPr>
            <a:r>
              <a:rPr lang="en-US" dirty="0"/>
              <a:t>Care for self, others, and property</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pic>
        <p:nvPicPr>
          <p:cNvPr id="6" name="Picture 2" descr="https://pixabay.com/static/uploads/photo/2012/04/28/20/35/eye-44454_64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6563" y="2728117"/>
            <a:ext cx="3170237" cy="3170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81662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Personal Protective Equipment</a:t>
            </a:r>
          </a:p>
        </p:txBody>
      </p:sp>
      <p:sp>
        <p:nvSpPr>
          <p:cNvPr id="3" name="Content Placeholder 2"/>
          <p:cNvSpPr>
            <a:spLocks noGrp="1"/>
          </p:cNvSpPr>
          <p:nvPr>
            <p:ph idx="1"/>
          </p:nvPr>
        </p:nvSpPr>
        <p:spPr>
          <a:xfrm>
            <a:off x="457200" y="1905000"/>
            <a:ext cx="4724400" cy="4648200"/>
          </a:xfrm>
        </p:spPr>
        <p:txBody>
          <a:bodyPr/>
          <a:lstStyle/>
          <a:p>
            <a:pPr marL="0" indent="0">
              <a:buNone/>
            </a:pPr>
            <a:r>
              <a:rPr lang="en-US" sz="3600" dirty="0"/>
              <a:t>Equipment designed to protect you from injury or illness.</a:t>
            </a:r>
          </a:p>
          <a:p>
            <a:pPr lvl="1"/>
            <a:r>
              <a:rPr lang="en-US" sz="3200" dirty="0"/>
              <a:t>Safety glasses</a:t>
            </a:r>
          </a:p>
          <a:p>
            <a:pPr lvl="1"/>
            <a:r>
              <a:rPr lang="en-US" sz="3200" dirty="0"/>
              <a:t>Lab apron</a:t>
            </a:r>
          </a:p>
          <a:p>
            <a:pPr lvl="1"/>
            <a:r>
              <a:rPr lang="en-US" sz="3200" dirty="0"/>
              <a:t>Disposable gloves</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pic>
        <p:nvPicPr>
          <p:cNvPr id="6" name="Picture 2" descr="Image result for safe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2409388"/>
            <a:ext cx="3505200"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2850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Working with Hazardous Materials</a:t>
            </a:r>
          </a:p>
        </p:txBody>
      </p:sp>
      <p:sp>
        <p:nvSpPr>
          <p:cNvPr id="3" name="Content Placeholder 2"/>
          <p:cNvSpPr>
            <a:spLocks noGrp="1"/>
          </p:cNvSpPr>
          <p:nvPr>
            <p:ph idx="1"/>
          </p:nvPr>
        </p:nvSpPr>
        <p:spPr>
          <a:xfrm>
            <a:off x="457200" y="1828800"/>
            <a:ext cx="5410200" cy="4892674"/>
          </a:xfrm>
        </p:spPr>
        <p:txBody>
          <a:bodyPr>
            <a:normAutofit/>
          </a:bodyPr>
          <a:lstStyle/>
          <a:p>
            <a:pPr>
              <a:lnSpc>
                <a:spcPct val="90000"/>
              </a:lnSpc>
            </a:pPr>
            <a:r>
              <a:rPr lang="en-US" dirty="0"/>
              <a:t>Glass</a:t>
            </a:r>
          </a:p>
          <a:p>
            <a:pPr lvl="1">
              <a:lnSpc>
                <a:spcPct val="90000"/>
              </a:lnSpc>
            </a:pPr>
            <a:r>
              <a:rPr lang="en-US" dirty="0"/>
              <a:t>Handle with care, do not touch broken glass.</a:t>
            </a:r>
          </a:p>
          <a:p>
            <a:pPr>
              <a:lnSpc>
                <a:spcPct val="90000"/>
              </a:lnSpc>
            </a:pPr>
            <a:r>
              <a:rPr lang="en-US" dirty="0"/>
              <a:t>Chemicals</a:t>
            </a:r>
          </a:p>
          <a:p>
            <a:pPr lvl="1">
              <a:lnSpc>
                <a:spcPct val="90000"/>
              </a:lnSpc>
            </a:pPr>
            <a:r>
              <a:rPr lang="en-US" dirty="0"/>
              <a:t>Mix only as directed.</a:t>
            </a:r>
          </a:p>
          <a:p>
            <a:pPr>
              <a:lnSpc>
                <a:spcPct val="90000"/>
              </a:lnSpc>
            </a:pPr>
            <a:r>
              <a:rPr lang="en-US" dirty="0"/>
              <a:t>Fire</a:t>
            </a:r>
          </a:p>
          <a:p>
            <a:pPr lvl="1">
              <a:lnSpc>
                <a:spcPct val="90000"/>
              </a:lnSpc>
            </a:pPr>
            <a:r>
              <a:rPr lang="en-US" dirty="0"/>
              <a:t>Keep hair and loose clothing pulled back.</a:t>
            </a:r>
          </a:p>
          <a:p>
            <a:pPr>
              <a:lnSpc>
                <a:spcPct val="90000"/>
              </a:lnSpc>
            </a:pPr>
            <a:r>
              <a:rPr lang="en-US" dirty="0"/>
              <a:t>Tools</a:t>
            </a:r>
          </a:p>
          <a:p>
            <a:pPr lvl="1">
              <a:lnSpc>
                <a:spcPct val="90000"/>
              </a:lnSpc>
            </a:pPr>
            <a:r>
              <a:rPr lang="en-US" dirty="0"/>
              <a:t>Use for designated purpose.</a:t>
            </a:r>
          </a:p>
        </p:txBody>
      </p:sp>
      <p:sp>
        <p:nvSpPr>
          <p:cNvPr id="4" name="Slide Number Placeholder 3"/>
          <p:cNvSpPr>
            <a:spLocks noGrp="1"/>
          </p:cNvSpPr>
          <p:nvPr>
            <p:ph type="sldNum" sz="quarter" idx="12"/>
          </p:nvPr>
        </p:nvSpPr>
        <p:spPr/>
        <p:txBody>
          <a:bodyPr/>
          <a:lstStyle/>
          <a:p>
            <a:fld id="{4B98D9DB-9F03-49E4-BBAA-20DA05506B06}" type="slidenum">
              <a:rPr lang="en-US" smtClean="0"/>
              <a:t>6</a:t>
            </a:fld>
            <a:endParaRPr lang="en-US"/>
          </a:p>
        </p:txBody>
      </p:sp>
      <p:pic>
        <p:nvPicPr>
          <p:cNvPr id="3074" name="Picture 2" descr="https://upload.wikimedia.org/wikipedia/commons/f/fc/Lab_glasswar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8112" y="2718129"/>
            <a:ext cx="3218688"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4912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Proper Disposal Methods</a:t>
            </a:r>
          </a:p>
        </p:txBody>
      </p:sp>
      <p:sp>
        <p:nvSpPr>
          <p:cNvPr id="3" name="Content Placeholder 2"/>
          <p:cNvSpPr>
            <a:spLocks noGrp="1"/>
          </p:cNvSpPr>
          <p:nvPr>
            <p:ph idx="1"/>
          </p:nvPr>
        </p:nvSpPr>
        <p:spPr/>
        <p:txBody>
          <a:bodyPr/>
          <a:lstStyle/>
          <a:p>
            <a:r>
              <a:rPr lang="en-US" dirty="0"/>
              <a:t>Biological materials</a:t>
            </a:r>
          </a:p>
          <a:p>
            <a:pPr lvl="1"/>
            <a:r>
              <a:rPr lang="en-US" dirty="0"/>
              <a:t>May require “killing” – autoclave or bleach solution.</a:t>
            </a:r>
          </a:p>
          <a:p>
            <a:pPr lvl="1"/>
            <a:r>
              <a:rPr lang="en-US" dirty="0"/>
              <a:t>Never open bacterial cultures unless instructed to do so in a safe environment.</a:t>
            </a:r>
          </a:p>
          <a:p>
            <a:r>
              <a:rPr lang="en-US" dirty="0"/>
              <a:t>Chemical materials</a:t>
            </a:r>
          </a:p>
          <a:p>
            <a:pPr lvl="1"/>
            <a:r>
              <a:rPr lang="en-US" dirty="0"/>
              <a:t>Neutralize or buffer before disposal.</a:t>
            </a:r>
          </a:p>
        </p:txBody>
      </p:sp>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a:p>
        </p:txBody>
      </p:sp>
    </p:spTree>
    <p:extLst>
      <p:ext uri="{BB962C8B-B14F-4D97-AF65-F5344CB8AC3E}">
        <p14:creationId xmlns:p14="http://schemas.microsoft.com/office/powerpoint/2010/main" val="40564732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https://upload.wikimedia.org/wikipedia/commons/thumb/9/9f/International_Biohazard_Warning_Symbol.svg/1000px-International_Biohazard_Warning_Symbol.sv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5200" y="4728797"/>
            <a:ext cx="1751013" cy="166171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Cleaning Lab Equipment</a:t>
            </a:r>
          </a:p>
        </p:txBody>
      </p:sp>
      <p:sp>
        <p:nvSpPr>
          <p:cNvPr id="3" name="Content Placeholder 2"/>
          <p:cNvSpPr>
            <a:spLocks noGrp="1"/>
          </p:cNvSpPr>
          <p:nvPr>
            <p:ph idx="1"/>
          </p:nvPr>
        </p:nvSpPr>
        <p:spPr/>
        <p:txBody>
          <a:bodyPr/>
          <a:lstStyle/>
          <a:p>
            <a:r>
              <a:rPr lang="en-US" dirty="0"/>
              <a:t>Wash thoroughly and use disinfecting solution.</a:t>
            </a:r>
          </a:p>
          <a:p>
            <a:endParaRPr lang="en-US" dirty="0"/>
          </a:p>
          <a:p>
            <a:r>
              <a:rPr lang="en-US" dirty="0"/>
              <a:t>If available, autoclave (heat and pressure treatment used to sterilize equipment).</a:t>
            </a:r>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spTree>
    <p:extLst>
      <p:ext uri="{BB962C8B-B14F-4D97-AF65-F5344CB8AC3E}">
        <p14:creationId xmlns:p14="http://schemas.microsoft.com/office/powerpoint/2010/main" val="2348755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Accidents Happen</a:t>
            </a:r>
          </a:p>
        </p:txBody>
      </p:sp>
      <p:sp>
        <p:nvSpPr>
          <p:cNvPr id="3" name="Content Placeholder 2"/>
          <p:cNvSpPr>
            <a:spLocks noGrp="1"/>
          </p:cNvSpPr>
          <p:nvPr>
            <p:ph idx="1"/>
          </p:nvPr>
        </p:nvSpPr>
        <p:spPr>
          <a:xfrm>
            <a:off x="457200" y="1981200"/>
            <a:ext cx="8229600" cy="4740274"/>
          </a:xfrm>
        </p:spPr>
        <p:txBody>
          <a:bodyPr>
            <a:normAutofit/>
          </a:bodyPr>
          <a:lstStyle/>
          <a:p>
            <a:r>
              <a:rPr lang="en-US" dirty="0"/>
              <a:t>Report all spills and breakages to instructor</a:t>
            </a:r>
          </a:p>
          <a:p>
            <a:r>
              <a:rPr lang="en-US" dirty="0"/>
              <a:t>Clean up properly according to instruction</a:t>
            </a:r>
          </a:p>
          <a:p>
            <a:r>
              <a:rPr lang="en-US" dirty="0"/>
              <a:t>Do not attempt to dispose of materials without instruction – there may be harmful reactions</a:t>
            </a:r>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4271794780"/>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PB_Template" id="{B16D8EF6-143E-4346-9EE9-86693D38CCC5}" vid="{325CDA02-15B4-4A84-B4F3-CD4C7CFEC6F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TotalTime>
  <Words>1084</Words>
  <Application>Microsoft Office PowerPoint</Application>
  <PresentationFormat>On-screen Show (4:3)</PresentationFormat>
  <Paragraphs>153</Paragraphs>
  <Slides>13</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Wingdings</vt:lpstr>
      <vt:lpstr>NRE_PowerPoint_Template</vt:lpstr>
      <vt:lpstr>PowerPoint Presentation</vt:lpstr>
      <vt:lpstr>Safety in the Biotechnology Laboratory</vt:lpstr>
      <vt:lpstr>What is Safety?</vt:lpstr>
      <vt:lpstr>The Attitude of Safety</vt:lpstr>
      <vt:lpstr>Personal Protective Equipment</vt:lpstr>
      <vt:lpstr>Working with Hazardous Materials</vt:lpstr>
      <vt:lpstr>Proper Disposal Methods</vt:lpstr>
      <vt:lpstr>Cleaning Lab Equipment</vt:lpstr>
      <vt:lpstr>Accidents Happen</vt:lpstr>
      <vt:lpstr>Handling Spills</vt:lpstr>
      <vt:lpstr>Laboratory Notebooks</vt:lpstr>
      <vt:lpstr>Data Recording</vt:lpstr>
      <vt:lpstr>References</vt:lpstr>
    </vt:vector>
  </TitlesOfParts>
  <Manager>Dan Jansen</Manager>
  <Company>Curriculum for Agricultural Science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Safety in the Biotechnology Laboratory</dc:title>
  <dc:subject>APB - Unit 1 - Lesson 1.2 Standard Operating Procedures</dc:subject>
  <dc:creator>Marlene Jansen</dc:creator>
  <cp:lastModifiedBy>Melanie Bloom</cp:lastModifiedBy>
  <cp:revision>14</cp:revision>
  <cp:lastPrinted>2015-09-04T14:27:37Z</cp:lastPrinted>
  <dcterms:created xsi:type="dcterms:W3CDTF">2015-08-11T20:32:51Z</dcterms:created>
  <dcterms:modified xsi:type="dcterms:W3CDTF">2016-03-01T03:38:27Z</dcterms:modified>
</cp:coreProperties>
</file>