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71" r:id="rId4"/>
    <p:sldId id="272" r:id="rId5"/>
    <p:sldId id="273" r:id="rId6"/>
    <p:sldId id="275" r:id="rId7"/>
    <p:sldId id="276" r:id="rId8"/>
    <p:sldId id="274" r:id="rId9"/>
    <p:sldId id="277" r:id="rId10"/>
    <p:sldId id="278" r:id="rId11"/>
    <p:sldId id="279" r:id="rId12"/>
    <p:sldId id="25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34" autoAdjust="0"/>
    <p:restoredTop sz="72909" autoAdjust="0"/>
  </p:normalViewPr>
  <p:slideViewPr>
    <p:cSldViewPr>
      <p:cViewPr varScale="1">
        <p:scale>
          <a:sx n="49" d="100"/>
          <a:sy n="49" d="100"/>
        </p:scale>
        <p:origin x="1764"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3240"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latin typeface="Arial" pitchFamily="34" charset="0"/>
                <a:cs typeface="Arial" pitchFamily="34" charset="0"/>
              </a:rPr>
              <a:t>Sterile Technique for Plant Cloning</a:t>
            </a: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
        <p:nvSpPr>
          <p:cNvPr id="7"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Sterile Technique for Plant Cloning</a:t>
            </a:r>
          </a:p>
        </p:txBody>
      </p:sp>
      <p:sp>
        <p:nvSpPr>
          <p:cNvPr id="3"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Sterile Technique for Plant Cloning</a:t>
            </a:r>
          </a:p>
        </p:txBody>
      </p:sp>
      <p:sp>
        <p:nvSpPr>
          <p:cNvPr id="8"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More recommendations related to reducing the risk.</a:t>
            </a:r>
          </a:p>
          <a:p>
            <a:endParaRPr lang="en-US" dirty="0"/>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60422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Stress the safety concerns with contaminated cultures.  Contaminated cultures must be removed from the growth chamber immediately and placed in an autoclave to destroy organisms.</a:t>
            </a:r>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3265379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5"/>
          <p:cNvSpPr>
            <a:spLocks noGrp="1"/>
          </p:cNvSpPr>
          <p:nvPr>
            <p:ph type="hdr" sz="quarter"/>
          </p:nvPr>
        </p:nvSpPr>
        <p:spPr>
          <a:xfrm>
            <a:off x="0" y="0"/>
            <a:ext cx="2971800" cy="457200"/>
          </a:xfrm>
        </p:spPr>
        <p:txBody>
          <a:bodyPr/>
          <a:lstStyle/>
          <a:p>
            <a:r>
              <a:rPr lang="en-US" dirty="0"/>
              <a:t>Sterile Technique for Plant Cloning</a:t>
            </a:r>
          </a:p>
        </p:txBody>
      </p:sp>
      <p:sp>
        <p:nvSpPr>
          <p:cNvPr id="9"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8" name="Header Placeholder 5"/>
          <p:cNvSpPr>
            <a:spLocks noGrp="1"/>
          </p:cNvSpPr>
          <p:nvPr>
            <p:ph type="hdr" sz="quarter"/>
          </p:nvPr>
        </p:nvSpPr>
        <p:spPr>
          <a:xfrm>
            <a:off x="0" y="0"/>
            <a:ext cx="2971800" cy="457200"/>
          </a:xfrm>
        </p:spPr>
        <p:txBody>
          <a:bodyPr/>
          <a:lstStyle/>
          <a:p>
            <a:r>
              <a:rPr lang="en-US" dirty="0"/>
              <a:t>Sterile Technique for Plant Cloning</a:t>
            </a:r>
          </a:p>
        </p:txBody>
      </p:sp>
      <p:sp>
        <p:nvSpPr>
          <p:cNvPr id="9"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transfer chamber,</a:t>
            </a:r>
            <a:r>
              <a:rPr lang="en-US" baseline="0" dirty="0"/>
              <a:t> laminar flow hood, or bacterial safety cabinet is </a:t>
            </a:r>
            <a:r>
              <a:rPr lang="en-US" dirty="0"/>
              <a:t>used to minimize the potential of contaminates being introduced into the culturing dishes.</a:t>
            </a:r>
          </a:p>
          <a:p>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Header Placeholder 5"/>
          <p:cNvSpPr>
            <a:spLocks noGrp="1"/>
          </p:cNvSpPr>
          <p:nvPr>
            <p:ph type="hdr" sz="quarter"/>
          </p:nvPr>
        </p:nvSpPr>
        <p:spPr>
          <a:xfrm>
            <a:off x="0" y="0"/>
            <a:ext cx="2971800" cy="457200"/>
          </a:xfrm>
        </p:spPr>
        <p:txBody>
          <a:bodyPr/>
          <a:lstStyle/>
          <a:p>
            <a:r>
              <a:rPr lang="en-US" dirty="0"/>
              <a:t>Sterile Technique for Plant Cloning</a:t>
            </a:r>
          </a:p>
        </p:txBody>
      </p:sp>
      <p:sp>
        <p:nvSpPr>
          <p:cNvPr id="9" name="Date Placeholder 2"/>
          <p:cNvSpPr>
            <a:spLocks noGrp="1"/>
          </p:cNvSpPr>
          <p:nvPr>
            <p:ph type="dt" idx="1"/>
          </p:nvPr>
        </p:nvSpPr>
        <p:spPr>
          <a:xfrm>
            <a:off x="3124200" y="0"/>
            <a:ext cx="37322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50000"/>
              </a:spcBef>
              <a:spcAft>
                <a:spcPts val="0"/>
              </a:spcAft>
              <a:buClrTx/>
              <a:buSzTx/>
              <a:buFontTx/>
              <a:buNone/>
              <a:tabLst/>
              <a:defRPr/>
            </a:pPr>
            <a:r>
              <a:rPr lang="en-US" dirty="0"/>
              <a:t>Nutrient rich agar is necessary to support cell growth for tissue culture.  However, the conditions are perfect to support the growth of bacteria and fungi. </a:t>
            </a:r>
            <a:r>
              <a:rPr lang="en-US" sz="1200" dirty="0"/>
              <a:t>Bacteria has contaminated this culture dish</a:t>
            </a:r>
            <a:r>
              <a:rPr lang="en-US" dirty="0"/>
              <a:t>.</a:t>
            </a:r>
          </a:p>
          <a:p>
            <a:pPr eaLnBrk="1" hangingPunct="1">
              <a:spcBef>
                <a:spcPct val="50000"/>
              </a:spcBef>
            </a:pPr>
            <a:endParaRPr lang="en-US" b="1" dirty="0"/>
          </a:p>
          <a:p>
            <a:pPr eaLnBrk="1" hangingPunct="1">
              <a:spcBef>
                <a:spcPct val="50000"/>
              </a:spcBef>
            </a:pPr>
            <a:r>
              <a:rPr lang="en-US" b="1" dirty="0"/>
              <a:t>Picture is from:</a:t>
            </a:r>
          </a:p>
          <a:p>
            <a:pPr eaLnBrk="1" hangingPunct="1">
              <a:spcBef>
                <a:spcPct val="50000"/>
              </a:spcBef>
            </a:pPr>
            <a:r>
              <a:rPr lang="en-US" b="1" dirty="0"/>
              <a:t>Written and edited by Kenneth </a:t>
            </a:r>
            <a:r>
              <a:rPr lang="en-US" b="1" dirty="0" err="1"/>
              <a:t>Todar</a:t>
            </a:r>
            <a:r>
              <a:rPr lang="en-US" b="1" dirty="0"/>
              <a:t>  University of Wisconsin-Madison  Department of Bacteriology  All rights reserved</a:t>
            </a:r>
            <a:endParaRPr lang="en-US" dirty="0"/>
          </a:p>
          <a:p>
            <a:pPr eaLnBrk="1" hangingPunct="1"/>
            <a:r>
              <a:rPr lang="en-US" dirty="0"/>
              <a:t>http://www.textbookofbacteriology.net/control.html</a:t>
            </a:r>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24777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Contaminates can feed on tender plant cells and ultimately kill the culture.  Other harmful effects can be from bacteria that is harmful to humans.  Harmful bacteria, such as strep, can rapidly multiply in the environment meant for plant cell growth.</a:t>
            </a:r>
          </a:p>
          <a:p>
            <a:endParaRPr lang="en-US" dirty="0"/>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79651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Although surfaces appear clean, contaminates are everywhere on every surface.  Bacteria and fungal spores can persist in the air and even the plant tissue intended to be cultured.  The goal of sterilization is to destroy all contaminates.  This is very difficult to accomplish, and at best we can hope to minimize the risk.</a:t>
            </a:r>
          </a:p>
          <a:p>
            <a:pPr eaLnBrk="1" hangingPunct="1"/>
            <a:endParaRPr lang="en-US" dirty="0"/>
          </a:p>
          <a:p>
            <a:pPr eaLnBrk="1" hangingPunct="1"/>
            <a:r>
              <a:rPr lang="en-US" dirty="0"/>
              <a:t>The best way to serialize is to use intense heat or pressure (autoclave).  Unfortunately, intense heat and pressure would destroy the living plant tissue intended to culture.  Sterilization for tissue culture is primarily done by the use of alcohol based chemicals.</a:t>
            </a:r>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82583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Students should be aware that clean conditions are important.  If potential contamination risks are eliminated the risk to culture contamination is minimized.</a:t>
            </a:r>
          </a:p>
          <a:p>
            <a:endParaRPr lang="en-US" dirty="0"/>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953728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Three basic rules to keep a sterile workspace.</a:t>
            </a:r>
          </a:p>
          <a:p>
            <a:endParaRPr lang="en-US" dirty="0"/>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680700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Continuation of techniques to minimize contamination.</a:t>
            </a:r>
          </a:p>
          <a:p>
            <a:endParaRPr lang="en-US" dirty="0"/>
          </a:p>
        </p:txBody>
      </p:sp>
      <p:sp>
        <p:nvSpPr>
          <p:cNvPr id="4" name="Header Placeholder 3"/>
          <p:cNvSpPr>
            <a:spLocks noGrp="1"/>
          </p:cNvSpPr>
          <p:nvPr>
            <p:ph type="hdr" sz="quarter" idx="10"/>
          </p:nvPr>
        </p:nvSpPr>
        <p:spPr/>
        <p:txBody>
          <a:bodyPr/>
          <a:lstStyle/>
          <a:p>
            <a:r>
              <a:rPr lang="en-US"/>
              <a:t>Sterile Technique for 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4084417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Transfer Chambers</a:t>
            </a:r>
          </a:p>
        </p:txBody>
      </p:sp>
      <p:sp>
        <p:nvSpPr>
          <p:cNvPr id="3" name="Content Placeholder 2"/>
          <p:cNvSpPr>
            <a:spLocks noGrp="1"/>
          </p:cNvSpPr>
          <p:nvPr>
            <p:ph idx="1"/>
          </p:nvPr>
        </p:nvSpPr>
        <p:spPr>
          <a:xfrm>
            <a:off x="457200" y="1770775"/>
            <a:ext cx="8229600" cy="4950699"/>
          </a:xfrm>
        </p:spPr>
        <p:txBody>
          <a:bodyPr>
            <a:normAutofit fontScale="92500" lnSpcReduction="10000"/>
          </a:bodyPr>
          <a:lstStyle/>
          <a:p>
            <a:pPr>
              <a:buFontTx/>
              <a:buNone/>
            </a:pPr>
            <a:r>
              <a:rPr lang="en-US" u="sng" dirty="0"/>
              <a:t>When you leave:</a:t>
            </a:r>
          </a:p>
          <a:p>
            <a:r>
              <a:rPr lang="en-US" dirty="0"/>
              <a:t>Remove culture dishes from chamber once you are finished.</a:t>
            </a:r>
          </a:p>
          <a:p>
            <a:r>
              <a:rPr lang="en-US" dirty="0"/>
              <a:t>Leave all instruments soaking in isopropanol solution when not in use.</a:t>
            </a:r>
          </a:p>
          <a:p>
            <a:pPr>
              <a:buFontTx/>
              <a:buNone/>
            </a:pPr>
            <a:r>
              <a:rPr lang="en-US" u="sng" dirty="0"/>
              <a:t>When you go back in:</a:t>
            </a:r>
          </a:p>
          <a:p>
            <a:r>
              <a:rPr lang="en-US" dirty="0"/>
              <a:t>Apply isopropanol to gloves as you insert arms into chamber.</a:t>
            </a:r>
          </a:p>
          <a:p>
            <a:r>
              <a:rPr lang="en-US" dirty="0"/>
              <a:t>Must re-sanitize work area by applying a light spray of isopropanol to surfaces.</a:t>
            </a:r>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4109830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Detecting Problems</a:t>
            </a:r>
          </a:p>
        </p:txBody>
      </p:sp>
      <p:sp>
        <p:nvSpPr>
          <p:cNvPr id="3" name="Content Placeholder 2"/>
          <p:cNvSpPr>
            <a:spLocks noGrp="1"/>
          </p:cNvSpPr>
          <p:nvPr>
            <p:ph idx="1"/>
          </p:nvPr>
        </p:nvSpPr>
        <p:spPr/>
        <p:txBody>
          <a:bodyPr>
            <a:normAutofit lnSpcReduction="10000"/>
          </a:bodyPr>
          <a:lstStyle/>
          <a:p>
            <a:pPr marL="0" indent="0">
              <a:buNone/>
            </a:pPr>
            <a:r>
              <a:rPr lang="en-US" dirty="0"/>
              <a:t>Check culture dishes every three days for evidence of microbial growth</a:t>
            </a:r>
          </a:p>
          <a:p>
            <a:pPr lvl="1"/>
            <a:r>
              <a:rPr lang="en-US" dirty="0"/>
              <a:t>Slimy areas on agar = bacterial growth</a:t>
            </a:r>
          </a:p>
          <a:p>
            <a:pPr lvl="1"/>
            <a:r>
              <a:rPr lang="en-US" dirty="0"/>
              <a:t>Fuzzy areas on agar = fungal growth</a:t>
            </a:r>
          </a:p>
          <a:p>
            <a:pPr lvl="1"/>
            <a:endParaRPr lang="en-US" dirty="0"/>
          </a:p>
          <a:p>
            <a:pPr algn="ctr">
              <a:buFontTx/>
              <a:buNone/>
            </a:pPr>
            <a:r>
              <a:rPr lang="en-US" sz="4000" dirty="0">
                <a:solidFill>
                  <a:srgbClr val="FF0000"/>
                </a:solidFill>
              </a:rPr>
              <a:t>Report to teacher immediately – DO NOT OPEN CULTURE DISHES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3113532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229600" cy="4351282"/>
          </a:xfrm>
        </p:spPr>
        <p:txBody>
          <a:bodyPr>
            <a:normAutofit fontScale="92500" lnSpcReduction="20000"/>
          </a:bodyPr>
          <a:lstStyle/>
          <a:p>
            <a:pPr>
              <a:lnSpc>
                <a:spcPct val="90000"/>
              </a:lnSpc>
              <a:buNone/>
            </a:pPr>
            <a:r>
              <a:rPr lang="en-US" dirty="0"/>
              <a:t>Carolina Biological Supply Company. (2004). </a:t>
            </a:r>
            <a:r>
              <a:rPr lang="en-US" i="1" dirty="0"/>
              <a:t>Plant tissue culture: Definitions and techniques</a:t>
            </a:r>
            <a:r>
              <a:rPr lang="en-US" dirty="0"/>
              <a:t> [Brochure]. Burlington, NC: Author.</a:t>
            </a:r>
          </a:p>
          <a:p>
            <a:pPr>
              <a:lnSpc>
                <a:spcPct val="90000"/>
              </a:lnSpc>
              <a:buNone/>
            </a:pPr>
            <a:endParaRPr lang="en-US" dirty="0"/>
          </a:p>
          <a:p>
            <a:pPr>
              <a:lnSpc>
                <a:spcPct val="90000"/>
              </a:lnSpc>
              <a:buNone/>
            </a:pPr>
            <a:r>
              <a:rPr lang="en-US" dirty="0"/>
              <a:t>Chang, C., &amp; Chang, W. C. (1998). Regenerating </a:t>
            </a:r>
            <a:r>
              <a:rPr lang="en-US" i="1" dirty="0" err="1"/>
              <a:t>Calli</a:t>
            </a:r>
            <a:r>
              <a:rPr lang="en-US" dirty="0"/>
              <a:t> from root explants of </a:t>
            </a:r>
            <a:r>
              <a:rPr lang="en-US" i="1" dirty="0"/>
              <a:t>Cymbidium </a:t>
            </a:r>
            <a:r>
              <a:rPr lang="en-US" i="1" dirty="0" err="1"/>
              <a:t>ensifolium</a:t>
            </a:r>
            <a:r>
              <a:rPr lang="en-US" dirty="0"/>
              <a:t>. </a:t>
            </a:r>
            <a:r>
              <a:rPr lang="en-US" i="1" dirty="0"/>
              <a:t>Plant Cell Reports, 17</a:t>
            </a:r>
            <a:r>
              <a:rPr lang="en-US" dirty="0"/>
              <a:t>, 251-255.</a:t>
            </a:r>
          </a:p>
          <a:p>
            <a:pPr>
              <a:lnSpc>
                <a:spcPct val="90000"/>
              </a:lnSpc>
              <a:buNone/>
            </a:pPr>
            <a:endParaRPr lang="en-US" dirty="0"/>
          </a:p>
          <a:p>
            <a:pPr>
              <a:lnSpc>
                <a:spcPct val="90000"/>
              </a:lnSpc>
              <a:buNone/>
            </a:pPr>
            <a:r>
              <a:rPr lang="en-US" dirty="0"/>
              <a:t>Parker, R. (2004). </a:t>
            </a:r>
            <a:r>
              <a:rPr lang="en-US" i="1" dirty="0"/>
              <a:t>Introduction to plant science</a:t>
            </a:r>
            <a:r>
              <a:rPr lang="en-US" dirty="0"/>
              <a:t> (Rev. ed.). Clifton Park, NY: Delmar. </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a:solidFill>
                  <a:sysClr val="windowText" lastClr="000000"/>
                </a:solidFill>
              </a:rPr>
              <a:t>Sterile Technique for Plant Cloning</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4 – Lesson </a:t>
            </a:r>
            <a:r>
              <a:rPr lang="en-US" sz="3200" kern="0" noProof="0" dirty="0">
                <a:solidFill>
                  <a:sysClr val="windowText" lastClr="000000"/>
                </a:solidFill>
                <a:latin typeface="Arial" pitchFamily="34" charset="0"/>
                <a:cs typeface="Arial" pitchFamily="34" charset="0"/>
              </a:rPr>
              <a:t>4.2 Performance Enhanced Plants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Sterile Technique</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35118" y="1770063"/>
            <a:ext cx="5873763" cy="4410075"/>
          </a:xfrm>
          <a:prstGeom prst="rect">
            <a:avLst/>
          </a:prstGeom>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Microbial Growth</a:t>
            </a:r>
          </a:p>
        </p:txBody>
      </p:sp>
      <p:sp>
        <p:nvSpPr>
          <p:cNvPr id="3" name="Content Placeholder 2"/>
          <p:cNvSpPr>
            <a:spLocks noGrp="1"/>
          </p:cNvSpPr>
          <p:nvPr>
            <p:ph sz="half" idx="1"/>
          </p:nvPr>
        </p:nvSpPr>
        <p:spPr/>
        <p:txBody>
          <a:bodyPr>
            <a:noAutofit/>
          </a:bodyPr>
          <a:lstStyle/>
          <a:p>
            <a:pPr marL="0" indent="0">
              <a:lnSpc>
                <a:spcPct val="80000"/>
              </a:lnSpc>
              <a:buNone/>
            </a:pPr>
            <a:r>
              <a:rPr lang="en-US" sz="3200" dirty="0"/>
              <a:t>Agar is rich with nutrients and provides the optimal environment for cell growth.</a:t>
            </a:r>
          </a:p>
          <a:p>
            <a:pPr>
              <a:lnSpc>
                <a:spcPct val="80000"/>
              </a:lnSpc>
              <a:buNone/>
            </a:pPr>
            <a:endParaRPr lang="en-US" sz="3200" dirty="0"/>
          </a:p>
          <a:p>
            <a:pPr marL="0" indent="0">
              <a:lnSpc>
                <a:spcPct val="80000"/>
              </a:lnSpc>
              <a:buNone/>
            </a:pPr>
            <a:r>
              <a:rPr lang="en-US" sz="3200" dirty="0"/>
              <a:t>Growth can be both the intended plant cells and unintended organisms such as bacteria and fungi.</a:t>
            </a:r>
          </a:p>
        </p:txBody>
      </p:sp>
      <p:sp>
        <p:nvSpPr>
          <p:cNvPr id="4" name="Content Placeholder 3"/>
          <p:cNvSpPr>
            <a:spLocks noGrp="1"/>
          </p:cNvSpPr>
          <p:nvPr>
            <p:ph sz="half" idx="2"/>
          </p:nvPr>
        </p:nvSpPr>
        <p:spPr>
          <a:xfrm>
            <a:off x="5218646" y="4572000"/>
            <a:ext cx="2669108" cy="457200"/>
          </a:xfrm>
        </p:spPr>
        <p:txBody>
          <a:bodyPr>
            <a:normAutofit/>
          </a:bodyPr>
          <a:lstStyle/>
          <a:p>
            <a:pPr marL="0" indent="0" algn="ctr">
              <a:spcBef>
                <a:spcPct val="50000"/>
              </a:spcBef>
              <a:buNone/>
            </a:pPr>
            <a:r>
              <a:rPr lang="en-US" sz="1600" dirty="0" err="1"/>
              <a:t>Todar</a:t>
            </a:r>
            <a:r>
              <a:rPr lang="en-US" sz="1600" dirty="0"/>
              <a:t> (2006) </a:t>
            </a:r>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8646" y="1828800"/>
            <a:ext cx="2669108" cy="2438444"/>
          </a:xfrm>
          <a:prstGeom prst="rect">
            <a:avLst/>
          </a:prstGeom>
        </p:spPr>
      </p:pic>
    </p:spTree>
    <p:extLst>
      <p:ext uri="{BB962C8B-B14F-4D97-AF65-F5344CB8AC3E}">
        <p14:creationId xmlns:p14="http://schemas.microsoft.com/office/powerpoint/2010/main" val="1103106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Harmful Organisms</a:t>
            </a:r>
          </a:p>
        </p:txBody>
      </p:sp>
      <p:sp>
        <p:nvSpPr>
          <p:cNvPr id="3" name="Content Placeholder 2"/>
          <p:cNvSpPr>
            <a:spLocks noGrp="1"/>
          </p:cNvSpPr>
          <p:nvPr>
            <p:ph sz="half" idx="1"/>
          </p:nvPr>
        </p:nvSpPr>
        <p:spPr>
          <a:xfrm>
            <a:off x="1273826" y="5029200"/>
            <a:ext cx="2667000" cy="457200"/>
          </a:xfrm>
        </p:spPr>
        <p:txBody>
          <a:bodyPr>
            <a:normAutofit lnSpcReduction="10000"/>
          </a:bodyPr>
          <a:lstStyle/>
          <a:p>
            <a:pPr marL="0" indent="0" algn="ctr">
              <a:buNone/>
            </a:pPr>
            <a:r>
              <a:rPr lang="en-US" sz="1600" dirty="0"/>
              <a:t>Chang &amp; Chang (1998)</a:t>
            </a:r>
          </a:p>
        </p:txBody>
      </p:sp>
      <p:sp>
        <p:nvSpPr>
          <p:cNvPr id="4" name="Content Placeholder 3"/>
          <p:cNvSpPr>
            <a:spLocks noGrp="1"/>
          </p:cNvSpPr>
          <p:nvPr>
            <p:ph sz="half" idx="2"/>
          </p:nvPr>
        </p:nvSpPr>
        <p:spPr>
          <a:xfrm>
            <a:off x="4876800" y="1828800"/>
            <a:ext cx="3810000" cy="5029199"/>
          </a:xfrm>
        </p:spPr>
        <p:txBody>
          <a:bodyPr>
            <a:normAutofit lnSpcReduction="10000"/>
          </a:bodyPr>
          <a:lstStyle/>
          <a:p>
            <a:pPr marL="0" indent="0">
              <a:buNone/>
            </a:pPr>
            <a:r>
              <a:rPr lang="en-US" dirty="0"/>
              <a:t>If contaminated, tissue culture environments support harmful bacteria and fungi that may feed on young tender plant tissue.</a:t>
            </a:r>
          </a:p>
          <a:p>
            <a:pPr marL="0" indent="0">
              <a:buNone/>
            </a:pPr>
            <a:endParaRPr lang="en-US" sz="1200" dirty="0"/>
          </a:p>
          <a:p>
            <a:pPr marL="0" indent="0">
              <a:buNone/>
            </a:pPr>
            <a:r>
              <a:rPr lang="en-US" dirty="0"/>
              <a:t>These organisms may also be harmful to humans – never open a contaminated culture dish.</a:t>
            </a:r>
          </a:p>
        </p:txBody>
      </p:sp>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26" y="3213066"/>
            <a:ext cx="4300253" cy="1651069"/>
          </a:xfrm>
          <a:prstGeom prst="rect">
            <a:avLst/>
          </a:prstGeom>
        </p:spPr>
      </p:pic>
    </p:spTree>
    <p:extLst>
      <p:ext uri="{BB962C8B-B14F-4D97-AF65-F5344CB8AC3E}">
        <p14:creationId xmlns:p14="http://schemas.microsoft.com/office/powerpoint/2010/main" val="3383525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Contamination</a:t>
            </a:r>
          </a:p>
        </p:txBody>
      </p:sp>
      <p:sp>
        <p:nvSpPr>
          <p:cNvPr id="3" name="Content Placeholder 2"/>
          <p:cNvSpPr>
            <a:spLocks noGrp="1"/>
          </p:cNvSpPr>
          <p:nvPr>
            <p:ph idx="1"/>
          </p:nvPr>
        </p:nvSpPr>
        <p:spPr/>
        <p:txBody>
          <a:bodyPr/>
          <a:lstStyle/>
          <a:p>
            <a:r>
              <a:rPr lang="en-US" dirty="0"/>
              <a:t>Bacteria and fungal spores are everywhere; in the air and all over our bodies and room surfaces.</a:t>
            </a:r>
          </a:p>
          <a:p>
            <a:r>
              <a:rPr lang="en-US" dirty="0"/>
              <a:t>To minimize contamination, all transfer activity should be conducted in a sterile, draft-free chamber.</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692770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Contamination Prevention</a:t>
            </a:r>
          </a:p>
        </p:txBody>
      </p:sp>
      <p:sp>
        <p:nvSpPr>
          <p:cNvPr id="3" name="Content Placeholder 2"/>
          <p:cNvSpPr>
            <a:spLocks noGrp="1"/>
          </p:cNvSpPr>
          <p:nvPr>
            <p:ph idx="1"/>
          </p:nvPr>
        </p:nvSpPr>
        <p:spPr/>
        <p:txBody>
          <a:bodyPr/>
          <a:lstStyle/>
          <a:p>
            <a:r>
              <a:rPr lang="en-US" dirty="0"/>
              <a:t>Clean room surfaces prior to starting tissue culture activities.  This includes washing down surfaces with disinfectants and sweeping floors.</a:t>
            </a:r>
          </a:p>
          <a:p>
            <a:r>
              <a:rPr lang="en-US" dirty="0"/>
              <a:t>Eliminate all drafts from doors, windows, and air ducts.</a:t>
            </a:r>
          </a:p>
          <a:p>
            <a:r>
              <a:rPr lang="en-US" dirty="0"/>
              <a:t>Clean plant tissue with soap and water before working on it.</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3902306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Sterile Workspace</a:t>
            </a:r>
          </a:p>
        </p:txBody>
      </p:sp>
      <p:sp>
        <p:nvSpPr>
          <p:cNvPr id="3" name="Content Placeholder 2"/>
          <p:cNvSpPr>
            <a:spLocks noGrp="1"/>
          </p:cNvSpPr>
          <p:nvPr>
            <p:ph sz="half" idx="1"/>
          </p:nvPr>
        </p:nvSpPr>
        <p:spPr>
          <a:xfrm>
            <a:off x="457200" y="1828800"/>
            <a:ext cx="4931664" cy="5029200"/>
          </a:xfrm>
        </p:spPr>
        <p:txBody>
          <a:bodyPr>
            <a:normAutofit/>
          </a:bodyPr>
          <a:lstStyle/>
          <a:p>
            <a:r>
              <a:rPr lang="en-US" dirty="0"/>
              <a:t>Spray all surfaces (including gloves) with 70% Isopropanol.</a:t>
            </a:r>
          </a:p>
          <a:p>
            <a:r>
              <a:rPr lang="en-US" dirty="0"/>
              <a:t>Be sure all instruments and supplies are inside transfer chamber before sterilizing.</a:t>
            </a:r>
          </a:p>
          <a:p>
            <a:r>
              <a:rPr lang="en-US" dirty="0"/>
              <a:t>Use sterile culture dishes to prepare tissue samples to prevent direct contact with surfaces.</a:t>
            </a:r>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62600" y="2623185"/>
            <a:ext cx="3297936" cy="2468880"/>
          </a:xfrm>
          <a:prstGeom prst="rect">
            <a:avLst/>
          </a:prstGeom>
        </p:spPr>
      </p:pic>
    </p:spTree>
    <p:extLst>
      <p:ext uri="{BB962C8B-B14F-4D97-AF65-F5344CB8AC3E}">
        <p14:creationId xmlns:p14="http://schemas.microsoft.com/office/powerpoint/2010/main" val="248939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Practices</a:t>
            </a:r>
          </a:p>
        </p:txBody>
      </p:sp>
      <p:sp>
        <p:nvSpPr>
          <p:cNvPr id="3" name="Content Placeholder 2"/>
          <p:cNvSpPr>
            <a:spLocks noGrp="1"/>
          </p:cNvSpPr>
          <p:nvPr>
            <p:ph idx="1"/>
          </p:nvPr>
        </p:nvSpPr>
        <p:spPr>
          <a:xfrm>
            <a:off x="457200" y="1770775"/>
            <a:ext cx="8229600" cy="4950699"/>
          </a:xfrm>
        </p:spPr>
        <p:txBody>
          <a:bodyPr>
            <a:normAutofit fontScale="92500" lnSpcReduction="10000"/>
          </a:bodyPr>
          <a:lstStyle/>
          <a:p>
            <a:r>
              <a:rPr lang="en-US" dirty="0"/>
              <a:t>Tie back long hair</a:t>
            </a:r>
          </a:p>
          <a:p>
            <a:r>
              <a:rPr lang="en-US" dirty="0"/>
              <a:t>Wash hands – wear gloves covering hands and forearms</a:t>
            </a:r>
          </a:p>
          <a:p>
            <a:r>
              <a:rPr lang="en-US" dirty="0"/>
              <a:t>Move slowly both around chambers and inside chambers</a:t>
            </a:r>
          </a:p>
          <a:p>
            <a:r>
              <a:rPr lang="en-US" dirty="0"/>
              <a:t>Do not pass objects over sterile medium when transferring</a:t>
            </a:r>
          </a:p>
          <a:p>
            <a:r>
              <a:rPr lang="en-US" dirty="0"/>
              <a:t>Do not have more items than needed inside transfer chamber</a:t>
            </a:r>
          </a:p>
          <a:p>
            <a:r>
              <a:rPr lang="en-US" dirty="0"/>
              <a:t>Limit talking</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2652973912"/>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B_Template" id="{B16D8EF6-143E-4346-9EE9-86693D38CCC5}" vid="{325CDA02-15B4-4A84-B4F3-CD4C7CFEC6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APB_PPT_Template</Template>
  <TotalTime>16</TotalTime>
  <Words>1054</Words>
  <Application>Microsoft Office PowerPoint</Application>
  <PresentationFormat>On-screen Show (4:3)</PresentationFormat>
  <Paragraphs>137</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NRE_PowerPoint_Template</vt:lpstr>
      <vt:lpstr>PowerPoint Presentation</vt:lpstr>
      <vt:lpstr>Sterile Technique for Plant Cloning</vt:lpstr>
      <vt:lpstr>Sterile Technique</vt:lpstr>
      <vt:lpstr>Microbial Growth</vt:lpstr>
      <vt:lpstr>Harmful Organisms</vt:lpstr>
      <vt:lpstr>Contamination</vt:lpstr>
      <vt:lpstr>Contamination Prevention</vt:lpstr>
      <vt:lpstr>Sterile Workspace</vt:lpstr>
      <vt:lpstr>Personal Practices</vt:lpstr>
      <vt:lpstr>Sharing Transfer Chambers</vt:lpstr>
      <vt:lpstr>Detecting Problems</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APB - Lesson X.X Name</dc:subject>
  <dc:creator>Melanie Bloom</dc:creator>
  <cp:lastModifiedBy>Melanie Bloom</cp:lastModifiedBy>
  <cp:revision>3</cp:revision>
  <dcterms:created xsi:type="dcterms:W3CDTF">2015-11-07T14:40:52Z</dcterms:created>
  <dcterms:modified xsi:type="dcterms:W3CDTF">2016-03-01T03:39:08Z</dcterms:modified>
</cp:coreProperties>
</file>