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handoutMasterIdLst>
    <p:handoutMasterId r:id="rId13"/>
  </p:handoutMasterIdLst>
  <p:sldIdLst>
    <p:sldId id="256" r:id="rId2"/>
    <p:sldId id="258" r:id="rId3"/>
    <p:sldId id="271" r:id="rId4"/>
    <p:sldId id="272" r:id="rId5"/>
    <p:sldId id="273" r:id="rId6"/>
    <p:sldId id="274" r:id="rId7"/>
    <p:sldId id="275" r:id="rId8"/>
    <p:sldId id="276" r:id="rId9"/>
    <p:sldId id="277" r:id="rId10"/>
    <p:sldId id="25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571"/>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82" autoAdjust="0"/>
    <p:restoredTop sz="70364" autoAdjust="0"/>
  </p:normalViewPr>
  <p:slideViewPr>
    <p:cSldViewPr>
      <p:cViewPr varScale="1">
        <p:scale>
          <a:sx n="47" d="100"/>
          <a:sy n="47" d="100"/>
        </p:scale>
        <p:origin x="1782"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70" d="100"/>
          <a:sy n="70" d="100"/>
        </p:scale>
        <p:origin x="2460" y="5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
        <p:nvSpPr>
          <p:cNvPr id="7"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a:t>Moving Research into Production</a:t>
            </a:r>
          </a:p>
        </p:txBody>
      </p:sp>
      <p:sp>
        <p:nvSpPr>
          <p:cNvPr id="8"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5 – Lesson 5.2 From Lab to Production</a:t>
            </a:r>
            <a:endParaRPr lang="en-US" dirty="0"/>
          </a:p>
        </p:txBody>
      </p:sp>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a:t>Moving Research into Production</a:t>
            </a:r>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5 – Lesson 5.2 From Lab to Production</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a:t>Moving Research into Production</a:t>
            </a: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5 – Lesson 5.2 From Lab to Production</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10</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a:t>Moving Research into Production</a:t>
            </a: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5 – Lesson 5.2 From Lab to Production</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a:t>Moving Research into Production</a:t>
            </a: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5 – Lesson 5.2 From Lab to Production</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Moving a new</a:t>
            </a:r>
            <a:r>
              <a:rPr lang="en-US" baseline="0" dirty="0"/>
              <a:t> discovery from research into production requires a great deal of time, testing, and trials. There are many phases to test the reliability of the product and the possible effects it may have when produced. </a:t>
            </a:r>
            <a:endParaRPr lang="en-US" dirty="0"/>
          </a:p>
          <a:p>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a:t>Moving Research into Production</a:t>
            </a: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5 – Lesson 5.2 From Lab to Production</a:t>
            </a:r>
            <a:endParaRPr lang="en-US" dirty="0"/>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Good Manufacturing</a:t>
            </a:r>
            <a:r>
              <a:rPr lang="en-US" baseline="0" dirty="0"/>
              <a:t> Practices are a set of standards that are enforced by the FDA. They ensure that safe practices are used throughout the production process and that all materials are of a high quality grade. Workers must follow proper laboratory practices, facilities must be maintained, and formal processes for developing, testing, and manufacturing are followed. All products must be demonstrated to be of consistent quality and form.</a:t>
            </a:r>
            <a:endParaRPr lang="en-US" dirty="0"/>
          </a:p>
        </p:txBody>
      </p:sp>
      <p:sp>
        <p:nvSpPr>
          <p:cNvPr id="4" name="Header Placeholder 3"/>
          <p:cNvSpPr>
            <a:spLocks noGrp="1"/>
          </p:cNvSpPr>
          <p:nvPr>
            <p:ph type="hdr" sz="quarter" idx="10"/>
          </p:nvPr>
        </p:nvSpPr>
        <p:spPr/>
        <p:txBody>
          <a:bodyPr/>
          <a:lstStyle/>
          <a:p>
            <a:r>
              <a:rPr lang="en-US"/>
              <a:t>Moving Research into Production</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5 – Lesson 5.2 From Lab to Production</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258309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Risk analysis is used to determine</a:t>
            </a:r>
            <a:r>
              <a:rPr lang="en-US" baseline="0" dirty="0"/>
              <a:t> how safe a new technology is and how it should be monitored.</a:t>
            </a:r>
            <a:endParaRPr lang="en-US" dirty="0"/>
          </a:p>
          <a:p>
            <a:endParaRPr lang="en-US" dirty="0"/>
          </a:p>
        </p:txBody>
      </p:sp>
      <p:sp>
        <p:nvSpPr>
          <p:cNvPr id="4" name="Header Placeholder 3"/>
          <p:cNvSpPr>
            <a:spLocks noGrp="1"/>
          </p:cNvSpPr>
          <p:nvPr>
            <p:ph type="hdr" sz="quarter" idx="10"/>
          </p:nvPr>
        </p:nvSpPr>
        <p:spPr/>
        <p:txBody>
          <a:bodyPr/>
          <a:lstStyle/>
          <a:p>
            <a:r>
              <a:rPr lang="en-US"/>
              <a:t>Moving Research into Production</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5 – Lesson 5.2 From Lab to Production</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128797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Considerations when conducting a risk analysis. Questions and considerations for a risk</a:t>
            </a:r>
            <a:r>
              <a:rPr lang="en-US" baseline="0" dirty="0"/>
              <a:t> analysis differ based on the organism being modified and the product desired.</a:t>
            </a:r>
            <a:endParaRPr lang="en-US" dirty="0"/>
          </a:p>
          <a:p>
            <a:endParaRPr lang="en-US" dirty="0"/>
          </a:p>
        </p:txBody>
      </p:sp>
      <p:sp>
        <p:nvSpPr>
          <p:cNvPr id="4" name="Header Placeholder 3"/>
          <p:cNvSpPr>
            <a:spLocks noGrp="1"/>
          </p:cNvSpPr>
          <p:nvPr>
            <p:ph type="hdr" sz="quarter" idx="10"/>
          </p:nvPr>
        </p:nvSpPr>
        <p:spPr/>
        <p:txBody>
          <a:bodyPr/>
          <a:lstStyle/>
          <a:p>
            <a:r>
              <a:rPr lang="en-US"/>
              <a:t>Moving Research into Production</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5 – Lesson 5.2 From Lab to Production</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4266268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Products with low levels of transferability and reversible effects require less monitoring than those with high levels of transferability and irreversible effects.</a:t>
            </a:r>
          </a:p>
          <a:p>
            <a:endParaRPr lang="en-US" baseline="0" dirty="0"/>
          </a:p>
          <a:p>
            <a:r>
              <a:rPr lang="en-US" baseline="0" dirty="0"/>
              <a:t>The index of risk takes into consideration the damage, exposure, and precedent. </a:t>
            </a:r>
          </a:p>
          <a:p>
            <a:pPr marL="171450" indent="-171450">
              <a:buFont typeface="Arial" panose="020B0604020202020204" pitchFamily="34" charset="0"/>
              <a:buChar char="•"/>
            </a:pPr>
            <a:r>
              <a:rPr lang="en-US" b="1" baseline="0" dirty="0"/>
              <a:t>Damage</a:t>
            </a:r>
            <a:r>
              <a:rPr lang="en-US" baseline="0" dirty="0"/>
              <a:t> is </a:t>
            </a:r>
            <a:r>
              <a:rPr lang="en-US" sz="1200" b="0" i="0" u="none" strike="noStrike" kern="1200" baseline="0" dirty="0">
                <a:solidFill>
                  <a:schemeClr val="tx1"/>
                </a:solidFill>
                <a:latin typeface="Arial" charset="0"/>
                <a:ea typeface="+mn-ea"/>
                <a:cs typeface="Arial" pitchFamily="34" charset="0"/>
              </a:rPr>
              <a:t>the level or intensity of the </a:t>
            </a:r>
            <a:r>
              <a:rPr lang="en-US" sz="1200" b="0" i="1" u="none" strike="noStrike" kern="1200" baseline="0" dirty="0">
                <a:solidFill>
                  <a:schemeClr val="tx1"/>
                </a:solidFill>
                <a:latin typeface="Arial" charset="0"/>
                <a:ea typeface="+mn-ea"/>
                <a:cs typeface="Arial" pitchFamily="34" charset="0"/>
              </a:rPr>
              <a:t>impact </a:t>
            </a:r>
            <a:r>
              <a:rPr lang="en-US" sz="1200" b="0" i="0" u="none" strike="noStrike" kern="1200" baseline="0" dirty="0">
                <a:solidFill>
                  <a:schemeClr val="tx1"/>
                </a:solidFill>
                <a:latin typeface="Arial" charset="0"/>
                <a:ea typeface="+mn-ea"/>
                <a:cs typeface="Arial" pitchFamily="34" charset="0"/>
              </a:rPr>
              <a:t>that the GMP could have on the system, if the proposed adverse effect actually occurs. </a:t>
            </a:r>
          </a:p>
          <a:p>
            <a:pPr marL="171450" indent="-171450">
              <a:buFont typeface="Arial" panose="020B0604020202020204" pitchFamily="34" charset="0"/>
              <a:buChar char="•"/>
            </a:pPr>
            <a:r>
              <a:rPr lang="en-US" sz="1200" b="1" i="0" u="none" strike="noStrike" kern="1200" baseline="0" dirty="0">
                <a:solidFill>
                  <a:schemeClr val="tx1"/>
                </a:solidFill>
                <a:latin typeface="Arial" charset="0"/>
                <a:ea typeface="+mn-ea"/>
                <a:cs typeface="Arial" pitchFamily="34" charset="0"/>
              </a:rPr>
              <a:t>Exposure</a:t>
            </a:r>
            <a:r>
              <a:rPr lang="en-US" sz="1200" b="0" i="0" u="none" strike="noStrike" kern="1200" baseline="0" dirty="0">
                <a:solidFill>
                  <a:schemeClr val="tx1"/>
                </a:solidFill>
                <a:latin typeface="Arial" charset="0"/>
                <a:ea typeface="+mn-ea"/>
                <a:cs typeface="Arial" pitchFamily="34" charset="0"/>
              </a:rPr>
              <a:t> is related to the level that some component (e.g., soil, animal, native plant, etc.) is exposed to the damage. The higher the exposure the higher the possibility of an adverse effect occurring. </a:t>
            </a:r>
          </a:p>
          <a:p>
            <a:pPr marL="171450" indent="-171450">
              <a:buFont typeface="Arial" panose="020B0604020202020204" pitchFamily="34" charset="0"/>
              <a:buChar char="•"/>
            </a:pPr>
            <a:r>
              <a:rPr lang="en-US" sz="1200" b="1" i="0" u="none" strike="noStrike" kern="1200" baseline="0" dirty="0">
                <a:solidFill>
                  <a:schemeClr val="tx1"/>
                </a:solidFill>
                <a:latin typeface="Arial" charset="0"/>
                <a:ea typeface="+mn-ea"/>
                <a:cs typeface="Arial" pitchFamily="34" charset="0"/>
              </a:rPr>
              <a:t>Precedent </a:t>
            </a:r>
            <a:r>
              <a:rPr lang="en-US" sz="1200" b="0" i="0" u="none" strike="noStrike" kern="1200" baseline="0" dirty="0">
                <a:solidFill>
                  <a:schemeClr val="tx1"/>
                </a:solidFill>
                <a:latin typeface="Arial" charset="0"/>
                <a:ea typeface="+mn-ea"/>
                <a:cs typeface="Arial" pitchFamily="34" charset="0"/>
              </a:rPr>
              <a:t>considers the previous occurrence of the adverse effect, as a consequence of the event in question.</a:t>
            </a:r>
          </a:p>
          <a:p>
            <a:pPr marL="171450" indent="-171450">
              <a:buFont typeface="Arial" panose="020B0604020202020204" pitchFamily="34" charset="0"/>
              <a:buChar char="•"/>
            </a:pPr>
            <a:endParaRPr lang="en-US" sz="1200" b="0" i="0" u="none" strike="noStrike" kern="1200" baseline="0" dirty="0">
              <a:solidFill>
                <a:schemeClr val="tx1"/>
              </a:solidFill>
              <a:latin typeface="Arial" charset="0"/>
              <a:ea typeface="+mn-ea"/>
              <a:cs typeface="Arial" pitchFamily="34" charset="0"/>
            </a:endParaRPr>
          </a:p>
          <a:p>
            <a:r>
              <a:rPr lang="en-US" sz="1200" b="0" i="0" u="none" strike="noStrike" kern="1200" baseline="0" dirty="0">
                <a:solidFill>
                  <a:schemeClr val="tx1"/>
                </a:solidFill>
                <a:latin typeface="Arial" charset="0"/>
                <a:ea typeface="+mn-ea"/>
                <a:cs typeface="Arial" pitchFamily="34" charset="0"/>
              </a:rPr>
              <a:t>The Index of Significance takes into account the extent and reversibility and includes the location where the GMP will be cultivated, the identification and evaluation of potential adverse effects, and the evaluation of the current environmental situation. </a:t>
            </a:r>
          </a:p>
          <a:p>
            <a:pPr marL="171450" indent="-171450">
              <a:buFont typeface="Arial" panose="020B0604020202020204" pitchFamily="34" charset="0"/>
              <a:buChar char="•"/>
            </a:pPr>
            <a:r>
              <a:rPr lang="en-US" sz="1200" b="1" i="0" u="none" strike="noStrike" kern="1200" baseline="0" dirty="0">
                <a:solidFill>
                  <a:schemeClr val="tx1"/>
                </a:solidFill>
                <a:latin typeface="Arial" charset="0"/>
                <a:ea typeface="+mn-ea"/>
                <a:cs typeface="Arial" pitchFamily="34" charset="0"/>
              </a:rPr>
              <a:t>Extent </a:t>
            </a:r>
            <a:r>
              <a:rPr lang="en-US" sz="1200" b="0" i="0" u="none" strike="noStrike" kern="1200" baseline="0" dirty="0">
                <a:solidFill>
                  <a:schemeClr val="tx1"/>
                </a:solidFill>
                <a:latin typeface="Arial" charset="0"/>
                <a:ea typeface="+mn-ea"/>
                <a:cs typeface="Arial" pitchFamily="34" charset="0"/>
              </a:rPr>
              <a:t>reflects the extent of dispersal or the distribution of the damage. </a:t>
            </a:r>
          </a:p>
          <a:p>
            <a:pPr marL="171450" indent="-171450">
              <a:buFont typeface="Arial" panose="020B0604020202020204" pitchFamily="34" charset="0"/>
              <a:buChar char="•"/>
            </a:pPr>
            <a:r>
              <a:rPr lang="en-US" sz="1200" b="1" i="0" u="none" strike="noStrike" kern="1200" baseline="0" dirty="0">
                <a:solidFill>
                  <a:schemeClr val="tx1"/>
                </a:solidFill>
                <a:latin typeface="Arial" charset="0"/>
                <a:ea typeface="+mn-ea"/>
                <a:cs typeface="Arial" pitchFamily="34" charset="0"/>
              </a:rPr>
              <a:t>Reversibility </a:t>
            </a:r>
            <a:r>
              <a:rPr lang="en-US" sz="1200" b="0" i="0" u="none" strike="noStrike" kern="1200" baseline="0" dirty="0">
                <a:solidFill>
                  <a:schemeClr val="tx1"/>
                </a:solidFill>
                <a:latin typeface="Arial" charset="0"/>
                <a:ea typeface="+mn-ea"/>
                <a:cs typeface="Arial" pitchFamily="34" charset="0"/>
              </a:rPr>
              <a:t>is the ability of the system to return to the previous condition.</a:t>
            </a:r>
          </a:p>
        </p:txBody>
      </p:sp>
      <p:sp>
        <p:nvSpPr>
          <p:cNvPr id="4" name="Header Placeholder 3"/>
          <p:cNvSpPr>
            <a:spLocks noGrp="1"/>
          </p:cNvSpPr>
          <p:nvPr>
            <p:ph type="hdr" sz="quarter" idx="10"/>
          </p:nvPr>
        </p:nvSpPr>
        <p:spPr/>
        <p:txBody>
          <a:bodyPr/>
          <a:lstStyle/>
          <a:p>
            <a:r>
              <a:rPr lang="en-US"/>
              <a:t>Moving Research into Production</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5 – Lesson 5.2 From Lab to Production</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3364153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Regulatory</a:t>
            </a:r>
            <a:r>
              <a:rPr lang="en-US" baseline="0" dirty="0"/>
              <a:t> agencies will be studied in greater detail in a future project.</a:t>
            </a:r>
            <a:endParaRPr lang="en-US" dirty="0"/>
          </a:p>
          <a:p>
            <a:endParaRPr lang="en-US" dirty="0"/>
          </a:p>
        </p:txBody>
      </p:sp>
      <p:sp>
        <p:nvSpPr>
          <p:cNvPr id="4" name="Header Placeholder 3"/>
          <p:cNvSpPr>
            <a:spLocks noGrp="1"/>
          </p:cNvSpPr>
          <p:nvPr>
            <p:ph type="hdr" sz="quarter" idx="10"/>
          </p:nvPr>
        </p:nvSpPr>
        <p:spPr/>
        <p:txBody>
          <a:bodyPr/>
          <a:lstStyle/>
          <a:p>
            <a:r>
              <a:rPr lang="en-US"/>
              <a:t>Moving Research into Production</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5 – Lesson 5.2 From Lab to Production</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2271615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Products must undergo extensive</a:t>
            </a:r>
            <a:r>
              <a:rPr lang="en-US" baseline="0" dirty="0"/>
              <a:t> testing in order to determine the reliability of the results and all potential effects, side-effects, and other outcomes. If lab testing has positive results, the product may move into limited field testing.</a:t>
            </a:r>
            <a:endParaRPr lang="en-US" dirty="0"/>
          </a:p>
        </p:txBody>
      </p:sp>
      <p:sp>
        <p:nvSpPr>
          <p:cNvPr id="4" name="Header Placeholder 3"/>
          <p:cNvSpPr>
            <a:spLocks noGrp="1"/>
          </p:cNvSpPr>
          <p:nvPr>
            <p:ph type="hdr" sz="quarter" idx="10"/>
          </p:nvPr>
        </p:nvSpPr>
        <p:spPr/>
        <p:txBody>
          <a:bodyPr/>
          <a:lstStyle/>
          <a:p>
            <a:r>
              <a:rPr lang="en-US"/>
              <a:t>Moving Research into Production</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5 – Lesson 5.2 From Lab to Production</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2535302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chemeClr val="tx1"/>
                  </a:solidFill>
                  <a:effectLst/>
                  <a:uLnTx/>
                  <a:uFillTx/>
                  <a:latin typeface="Arial" pitchFamily="34" charset="0"/>
                  <a:cs typeface="Arial" pitchFamily="34" charset="0"/>
                </a:rPr>
                <a:t>Animal and Plant Biotechnology</a:t>
              </a: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5E571"/>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mail.absa.org/abj/abj/061103dejesus.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a:xfrm>
            <a:off x="457200" y="1828800"/>
            <a:ext cx="8382000" cy="4351282"/>
          </a:xfrm>
        </p:spPr>
        <p:txBody>
          <a:bodyPr>
            <a:normAutofit fontScale="92500" lnSpcReduction="20000"/>
          </a:bodyPr>
          <a:lstStyle/>
          <a:p>
            <a:pPr>
              <a:buFontTx/>
              <a:buNone/>
            </a:pPr>
            <a:r>
              <a:rPr lang="en-US" dirty="0"/>
              <a:t>Brown, J. K. (2011). </a:t>
            </a:r>
            <a:r>
              <a:rPr lang="en-US" i="1" dirty="0"/>
              <a:t>Biotechnology: A laboratory skills course.</a:t>
            </a:r>
            <a:r>
              <a:rPr lang="en-US" dirty="0"/>
              <a:t> Hercules, CA: Bio-Rad Laboratories, Inc.</a:t>
            </a:r>
          </a:p>
          <a:p>
            <a:pPr>
              <a:buFontTx/>
              <a:buNone/>
            </a:pPr>
            <a:endParaRPr lang="en-US" dirty="0"/>
          </a:p>
          <a:p>
            <a:pPr>
              <a:buFontTx/>
              <a:buNone/>
            </a:pPr>
            <a:r>
              <a:rPr lang="pt-BR" dirty="0"/>
              <a:t>de Jesus, K.R., Lanna, A.C., Vieira, F.D.,  Andre Luiz de Abreu, A.L., &amp; de Lima, D.U. (2006). </a:t>
            </a:r>
            <a:r>
              <a:rPr lang="en-US" i="1" dirty="0"/>
              <a:t>A proposed risk assessment method for genetically modified plants</a:t>
            </a:r>
            <a:r>
              <a:rPr lang="en-US" dirty="0"/>
              <a:t>. Applied Biosafety, 11(3), 127-137. Retrieved from </a:t>
            </a:r>
            <a:r>
              <a:rPr lang="en-US" dirty="0">
                <a:hlinkClick r:id="rId3"/>
              </a:rPr>
              <a:t>http://mail.absa.org/abj/abj/061103dejesus.pdf</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effectLst/>
                <a:uLnTx/>
                <a:uFillTx/>
                <a:latin typeface="Arial" pitchFamily="34" charset="0"/>
                <a:cs typeface="Arial" pitchFamily="34" charset="0"/>
              </a:rPr>
              <a:t>Animal and Plant Biotechnology</a:t>
            </a: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fontScale="9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Moving Research into Production</a:t>
            </a: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Unit 5 – Lesson </a:t>
            </a:r>
            <a:r>
              <a:rPr lang="en-US" sz="3200" kern="0" noProof="0" dirty="0">
                <a:solidFill>
                  <a:sysClr val="windowText" lastClr="000000"/>
                </a:solidFill>
                <a:latin typeface="Arial" pitchFamily="34" charset="0"/>
                <a:cs typeface="Arial" pitchFamily="34" charset="0"/>
              </a:rPr>
              <a:t>5.2 From Lab to Production</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Research Complete – Now What?</a:t>
            </a:r>
          </a:p>
        </p:txBody>
      </p:sp>
      <p:sp>
        <p:nvSpPr>
          <p:cNvPr id="3" name="Content Placeholder 2"/>
          <p:cNvSpPr>
            <a:spLocks noGrp="1"/>
          </p:cNvSpPr>
          <p:nvPr>
            <p:ph idx="1"/>
          </p:nvPr>
        </p:nvSpPr>
        <p:spPr/>
        <p:txBody>
          <a:bodyPr/>
          <a:lstStyle/>
          <a:p>
            <a:r>
              <a:rPr lang="en-US" b="1" i="1" dirty="0"/>
              <a:t>Manufacturing</a:t>
            </a:r>
            <a:r>
              <a:rPr lang="en-US" dirty="0"/>
              <a:t> – Can the product be replicated consistently and safely?</a:t>
            </a:r>
          </a:p>
          <a:p>
            <a:endParaRPr lang="en-US" sz="1000" b="1" i="1" dirty="0"/>
          </a:p>
          <a:p>
            <a:r>
              <a:rPr lang="en-US" b="1" i="1" dirty="0"/>
              <a:t>Risk analysis </a:t>
            </a:r>
            <a:r>
              <a:rPr lang="en-US" dirty="0"/>
              <a:t>– Is the product safe?</a:t>
            </a:r>
          </a:p>
          <a:p>
            <a:endParaRPr lang="en-US" sz="1000" b="1" i="1" dirty="0"/>
          </a:p>
          <a:p>
            <a:r>
              <a:rPr lang="en-US" b="1" i="1" dirty="0"/>
              <a:t>Regulation </a:t>
            </a:r>
            <a:r>
              <a:rPr lang="en-US" dirty="0"/>
              <a:t>– Does it meet government requirements?</a:t>
            </a:r>
          </a:p>
          <a:p>
            <a:endParaRPr lang="en-US" sz="1000" b="1" i="1" dirty="0"/>
          </a:p>
          <a:p>
            <a:r>
              <a:rPr lang="en-US" b="1" i="1" dirty="0"/>
              <a:t>Testing</a:t>
            </a:r>
            <a:r>
              <a:rPr lang="en-US" dirty="0"/>
              <a:t> – Does it provide the same results dependably?</a:t>
            </a:r>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 Manufacturing Practices</a:t>
            </a:r>
          </a:p>
        </p:txBody>
      </p:sp>
      <p:sp>
        <p:nvSpPr>
          <p:cNvPr id="3" name="Content Placeholder 2"/>
          <p:cNvSpPr>
            <a:spLocks noGrp="1"/>
          </p:cNvSpPr>
          <p:nvPr>
            <p:ph idx="1"/>
          </p:nvPr>
        </p:nvSpPr>
        <p:spPr/>
        <p:txBody>
          <a:bodyPr/>
          <a:lstStyle/>
          <a:p>
            <a:r>
              <a:rPr lang="en-US" dirty="0"/>
              <a:t>Set of principles for ensuring quality and safety of products</a:t>
            </a:r>
          </a:p>
          <a:p>
            <a:r>
              <a:rPr lang="en-US" dirty="0"/>
              <a:t>Includes</a:t>
            </a:r>
          </a:p>
          <a:p>
            <a:pPr lvl="1"/>
            <a:r>
              <a:rPr lang="en-US" dirty="0"/>
              <a:t>Record-keeping</a:t>
            </a:r>
          </a:p>
          <a:p>
            <a:pPr lvl="1"/>
            <a:r>
              <a:rPr lang="en-US" dirty="0"/>
              <a:t>Training</a:t>
            </a:r>
          </a:p>
          <a:p>
            <a:pPr lvl="1"/>
            <a:r>
              <a:rPr lang="en-US" dirty="0"/>
              <a:t>Data monitoring</a:t>
            </a:r>
          </a:p>
          <a:p>
            <a:pPr lvl="1"/>
            <a:r>
              <a:rPr lang="en-US" dirty="0"/>
              <a:t>Standard operating procedures</a:t>
            </a:r>
          </a:p>
          <a:p>
            <a:pPr lvl="1"/>
            <a:r>
              <a:rPr lang="en-US" dirty="0"/>
              <a:t>Equipment maintenance</a:t>
            </a:r>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394960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Analysis</a:t>
            </a:r>
          </a:p>
        </p:txBody>
      </p:sp>
      <p:sp>
        <p:nvSpPr>
          <p:cNvPr id="3" name="Content Placeholder 2"/>
          <p:cNvSpPr>
            <a:spLocks noGrp="1"/>
          </p:cNvSpPr>
          <p:nvPr>
            <p:ph idx="1"/>
          </p:nvPr>
        </p:nvSpPr>
        <p:spPr/>
        <p:txBody>
          <a:bodyPr/>
          <a:lstStyle/>
          <a:p>
            <a:r>
              <a:rPr lang="en-US" dirty="0"/>
              <a:t>Assessment of safety</a:t>
            </a:r>
          </a:p>
          <a:p>
            <a:r>
              <a:rPr lang="en-US" dirty="0"/>
              <a:t>Evaluation of the potential impact of the GM organism and practices related to its cultivation on the environment and human or animal health</a:t>
            </a:r>
          </a:p>
          <a:p>
            <a:r>
              <a:rPr lang="en-US" dirty="0"/>
              <a:t>Compares information about the GM product with that from a non-GM product</a:t>
            </a:r>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2561203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Risk Factors – Potential Hazards</a:t>
            </a:r>
          </a:p>
        </p:txBody>
      </p:sp>
      <p:sp>
        <p:nvSpPr>
          <p:cNvPr id="3" name="Content Placeholder 2"/>
          <p:cNvSpPr>
            <a:spLocks noGrp="1"/>
          </p:cNvSpPr>
          <p:nvPr>
            <p:ph idx="1"/>
          </p:nvPr>
        </p:nvSpPr>
        <p:spPr/>
        <p:txBody>
          <a:bodyPr/>
          <a:lstStyle/>
          <a:p>
            <a:r>
              <a:rPr lang="en-US" dirty="0"/>
              <a:t>Development of resistance</a:t>
            </a:r>
          </a:p>
          <a:p>
            <a:r>
              <a:rPr lang="en-US" dirty="0"/>
              <a:t>Appearance of negative characteristics</a:t>
            </a:r>
          </a:p>
          <a:p>
            <a:r>
              <a:rPr lang="en-US" dirty="0"/>
              <a:t>Impact on target species</a:t>
            </a:r>
          </a:p>
          <a:p>
            <a:r>
              <a:rPr lang="en-US" dirty="0"/>
              <a:t>Effects on plant, human, or animal health</a:t>
            </a:r>
          </a:p>
          <a:p>
            <a:r>
              <a:rPr lang="en-US" dirty="0"/>
              <a:t>Effects on non-target organisms</a:t>
            </a:r>
          </a:p>
          <a:p>
            <a:r>
              <a:rPr lang="en-US" dirty="0"/>
              <a:t>Transference to other species</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2685242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Threat Levels of Risk</a:t>
            </a:r>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graphicFrame>
        <p:nvGraphicFramePr>
          <p:cNvPr id="7" name="Content Placeholder 4"/>
          <p:cNvGraphicFramePr>
            <a:graphicFrameLocks noGrp="1"/>
          </p:cNvGraphicFramePr>
          <p:nvPr>
            <p:ph idx="1"/>
            <p:extLst>
              <p:ext uri="{D42A27DB-BD31-4B8C-83A1-F6EECF244321}">
                <p14:modId xmlns:p14="http://schemas.microsoft.com/office/powerpoint/2010/main" val="4039954587"/>
              </p:ext>
            </p:extLst>
          </p:nvPr>
        </p:nvGraphicFramePr>
        <p:xfrm>
          <a:off x="304800" y="2057400"/>
          <a:ext cx="5867400" cy="4114798"/>
        </p:xfrm>
        <a:graphic>
          <a:graphicData uri="http://schemas.openxmlformats.org/drawingml/2006/table">
            <a:tbl>
              <a:tblPr firstRow="1" bandRow="1">
                <a:tableStyleId>{5C22544A-7EE6-4342-B048-85BDC9FD1C3A}</a:tableStyleId>
              </a:tblPr>
              <a:tblGrid>
                <a:gridCol w="977900">
                  <a:extLst>
                    <a:ext uri="{9D8B030D-6E8A-4147-A177-3AD203B41FA5}">
                      <a16:colId xmlns:a16="http://schemas.microsoft.com/office/drawing/2014/main" val="20000"/>
                    </a:ext>
                  </a:extLst>
                </a:gridCol>
                <a:gridCol w="977900">
                  <a:extLst>
                    <a:ext uri="{9D8B030D-6E8A-4147-A177-3AD203B41FA5}">
                      <a16:colId xmlns:a16="http://schemas.microsoft.com/office/drawing/2014/main" val="20001"/>
                    </a:ext>
                  </a:extLst>
                </a:gridCol>
                <a:gridCol w="977900">
                  <a:extLst>
                    <a:ext uri="{9D8B030D-6E8A-4147-A177-3AD203B41FA5}">
                      <a16:colId xmlns:a16="http://schemas.microsoft.com/office/drawing/2014/main" val="20002"/>
                    </a:ext>
                  </a:extLst>
                </a:gridCol>
                <a:gridCol w="977900">
                  <a:extLst>
                    <a:ext uri="{9D8B030D-6E8A-4147-A177-3AD203B41FA5}">
                      <a16:colId xmlns:a16="http://schemas.microsoft.com/office/drawing/2014/main" val="20003"/>
                    </a:ext>
                  </a:extLst>
                </a:gridCol>
                <a:gridCol w="977900">
                  <a:extLst>
                    <a:ext uri="{9D8B030D-6E8A-4147-A177-3AD203B41FA5}">
                      <a16:colId xmlns:a16="http://schemas.microsoft.com/office/drawing/2014/main" val="20004"/>
                    </a:ext>
                  </a:extLst>
                </a:gridCol>
                <a:gridCol w="977900">
                  <a:extLst>
                    <a:ext uri="{9D8B030D-6E8A-4147-A177-3AD203B41FA5}">
                      <a16:colId xmlns:a16="http://schemas.microsoft.com/office/drawing/2014/main" val="20005"/>
                    </a:ext>
                  </a:extLst>
                </a:gridCol>
              </a:tblGrid>
              <a:tr h="660021">
                <a:tc>
                  <a:txBody>
                    <a:bodyPr/>
                    <a:lstStyle/>
                    <a:p>
                      <a:endParaRPr lang="en-US" dirty="0"/>
                    </a:p>
                  </a:txBody>
                  <a:tcPr>
                    <a:solidFill>
                      <a:schemeClr val="bg1"/>
                    </a:solidFill>
                  </a:tcPr>
                </a:tc>
                <a:tc>
                  <a:txBody>
                    <a:bodyPr/>
                    <a:lstStyle/>
                    <a:p>
                      <a:endParaRPr lang="en-US" dirty="0"/>
                    </a:p>
                  </a:txBody>
                  <a:tcPr>
                    <a:solidFill>
                      <a:schemeClr val="bg1"/>
                    </a:solidFill>
                  </a:tcPr>
                </a:tc>
                <a:tc gridSpan="4">
                  <a:txBody>
                    <a:bodyPr/>
                    <a:lstStyle/>
                    <a:p>
                      <a:pPr algn="ctr"/>
                      <a:r>
                        <a:rPr lang="en-US" sz="2800" dirty="0">
                          <a:solidFill>
                            <a:schemeClr val="tx1"/>
                          </a:solidFill>
                        </a:rPr>
                        <a:t>Index of Risk</a:t>
                      </a:r>
                    </a:p>
                  </a:txBody>
                  <a:tcPr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696583">
                <a:tc>
                  <a:txBody>
                    <a:bodyPr/>
                    <a:lstStyle/>
                    <a:p>
                      <a:pPr algn="ctr"/>
                      <a:endParaRPr lang="en-US" dirty="0"/>
                    </a:p>
                  </a:txBody>
                  <a:tcPr anchor="ctr">
                    <a:solidFill>
                      <a:schemeClr val="bg1"/>
                    </a:solidFill>
                  </a:tcPr>
                </a:tc>
                <a:tc>
                  <a:txBody>
                    <a:bodyPr/>
                    <a:lstStyle/>
                    <a:p>
                      <a:pPr algn="ctr"/>
                      <a:endParaRPr lang="en-US" dirty="0"/>
                    </a:p>
                  </a:txBody>
                  <a:tcPr anchor="c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Very Low</a:t>
                      </a:r>
                    </a:p>
                  </a:txBody>
                  <a:tcPr anchor="ctr">
                    <a:solidFill>
                      <a:schemeClr val="accent5">
                        <a:lumMod val="9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Low</a:t>
                      </a:r>
                    </a:p>
                  </a:txBody>
                  <a:tcPr anchor="ctr">
                    <a:solidFill>
                      <a:schemeClr val="accent5">
                        <a:lumMod val="9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Mid</a:t>
                      </a:r>
                    </a:p>
                  </a:txBody>
                  <a:tcPr anchor="ctr">
                    <a:solidFill>
                      <a:schemeClr val="accent5">
                        <a:lumMod val="90000"/>
                      </a:schemeClr>
                    </a:solidFill>
                  </a:tcPr>
                </a:tc>
                <a:tc>
                  <a:txBody>
                    <a:bodyPr/>
                    <a:lstStyle/>
                    <a:p>
                      <a:pPr algn="ctr"/>
                      <a:r>
                        <a:rPr lang="en-US" dirty="0"/>
                        <a:t>High</a:t>
                      </a:r>
                    </a:p>
                  </a:txBody>
                  <a:tcPr anchor="ctr">
                    <a:solidFill>
                      <a:schemeClr val="accent5">
                        <a:lumMod val="90000"/>
                      </a:schemeClr>
                    </a:solidFill>
                  </a:tcPr>
                </a:tc>
                <a:extLst>
                  <a:ext uri="{0D108BD9-81ED-4DB2-BD59-A6C34878D82A}">
                    <a16:rowId xmlns:a16="http://schemas.microsoft.com/office/drawing/2014/main" val="10001"/>
                  </a:ext>
                </a:extLst>
              </a:tr>
              <a:tr h="778131">
                <a:tc rowSpan="4">
                  <a:txBody>
                    <a:bodyPr/>
                    <a:lstStyle/>
                    <a:p>
                      <a:pPr algn="ctr"/>
                      <a:r>
                        <a:rPr lang="en-US" sz="2800" b="1" dirty="0"/>
                        <a:t>Index of Significance</a:t>
                      </a:r>
                    </a:p>
                  </a:txBody>
                  <a:tcPr vert="vert270" anchor="ctr">
                    <a:solidFill>
                      <a:schemeClr val="accent5"/>
                    </a:solidFill>
                  </a:tcPr>
                </a:tc>
                <a:tc>
                  <a:txBody>
                    <a:bodyPr/>
                    <a:lstStyle/>
                    <a:p>
                      <a:pPr algn="ctr"/>
                      <a:r>
                        <a:rPr lang="en-US" dirty="0"/>
                        <a:t>Very</a:t>
                      </a:r>
                      <a:r>
                        <a:rPr lang="en-US" baseline="0" dirty="0"/>
                        <a:t> Low</a:t>
                      </a:r>
                      <a:endParaRPr lang="en-US" dirty="0"/>
                    </a:p>
                  </a:txBody>
                  <a:tcPr anchor="ctr">
                    <a:solidFill>
                      <a:schemeClr val="accent5"/>
                    </a:solidFill>
                  </a:tcPr>
                </a:tc>
                <a:tc>
                  <a:txBody>
                    <a:bodyPr/>
                    <a:lstStyle/>
                    <a:p>
                      <a:endParaRPr lang="en-US" dirty="0"/>
                    </a:p>
                  </a:txBody>
                  <a:tcPr>
                    <a:solidFill>
                      <a:schemeClr val="bg1"/>
                    </a:solidFill>
                  </a:tcPr>
                </a:tc>
                <a:tc>
                  <a:txBody>
                    <a:bodyPr/>
                    <a:lstStyle/>
                    <a:p>
                      <a:endParaRPr lang="en-US" dirty="0"/>
                    </a:p>
                  </a:txBody>
                  <a:tcPr>
                    <a:solidFill>
                      <a:schemeClr val="bg1"/>
                    </a:solidFill>
                  </a:tcPr>
                </a:tc>
                <a:tc>
                  <a:txBody>
                    <a:bodyPr/>
                    <a:lstStyle/>
                    <a:p>
                      <a:endParaRPr lang="en-US" dirty="0"/>
                    </a:p>
                  </a:txBody>
                  <a:tcPr>
                    <a:solidFill>
                      <a:schemeClr val="bg1">
                        <a:lumMod val="85000"/>
                      </a:schemeClr>
                    </a:solidFill>
                  </a:tcPr>
                </a:tc>
                <a:tc>
                  <a:txBody>
                    <a:bodyPr/>
                    <a:lstStyle/>
                    <a:p>
                      <a:endParaRPr lang="en-US" dirty="0"/>
                    </a:p>
                  </a:txBody>
                  <a:tcPr>
                    <a:solidFill>
                      <a:schemeClr val="bg1">
                        <a:lumMod val="85000"/>
                      </a:schemeClr>
                    </a:solidFill>
                  </a:tcPr>
                </a:tc>
                <a:extLst>
                  <a:ext uri="{0D108BD9-81ED-4DB2-BD59-A6C34878D82A}">
                    <a16:rowId xmlns:a16="http://schemas.microsoft.com/office/drawing/2014/main" val="10002"/>
                  </a:ext>
                </a:extLst>
              </a:tr>
              <a:tr h="660021">
                <a:tc vMerge="1">
                  <a:txBody>
                    <a:bodyPr/>
                    <a:lstStyle/>
                    <a:p>
                      <a:endParaRPr lang="en-US" dirty="0"/>
                    </a:p>
                  </a:txBody>
                  <a:tcPr>
                    <a:solidFill>
                      <a:schemeClr val="accent5"/>
                    </a:solidFill>
                  </a:tcPr>
                </a:tc>
                <a:tc>
                  <a:txBody>
                    <a:bodyPr/>
                    <a:lstStyle/>
                    <a:p>
                      <a:pPr algn="ctr"/>
                      <a:r>
                        <a:rPr lang="en-US" dirty="0"/>
                        <a:t>Low</a:t>
                      </a:r>
                    </a:p>
                  </a:txBody>
                  <a:tcPr anchor="ctr">
                    <a:solidFill>
                      <a:schemeClr val="accent5"/>
                    </a:solidFill>
                  </a:tcPr>
                </a:tc>
                <a:tc>
                  <a:txBody>
                    <a:bodyPr/>
                    <a:lstStyle/>
                    <a:p>
                      <a:endParaRPr lang="en-US" dirty="0"/>
                    </a:p>
                  </a:txBody>
                  <a:tcPr>
                    <a:solidFill>
                      <a:schemeClr val="bg1"/>
                    </a:solidFill>
                  </a:tcPr>
                </a:tc>
                <a:tc>
                  <a:txBody>
                    <a:bodyPr/>
                    <a:lstStyle/>
                    <a:p>
                      <a:endParaRPr lang="en-US" dirty="0"/>
                    </a:p>
                  </a:txBody>
                  <a:tcPr>
                    <a:solidFill>
                      <a:schemeClr val="bg1">
                        <a:lumMod val="85000"/>
                      </a:schemeClr>
                    </a:solidFill>
                  </a:tcPr>
                </a:tc>
                <a:tc>
                  <a:txBody>
                    <a:bodyPr/>
                    <a:lstStyle/>
                    <a:p>
                      <a:endParaRPr lang="en-US" dirty="0"/>
                    </a:p>
                  </a:txBody>
                  <a:tcPr>
                    <a:solidFill>
                      <a:schemeClr val="bg1">
                        <a:lumMod val="85000"/>
                      </a:schemeClr>
                    </a:solidFill>
                  </a:tcPr>
                </a:tc>
                <a:tc>
                  <a:txBody>
                    <a:bodyPr/>
                    <a:lstStyle/>
                    <a:p>
                      <a:endParaRPr lang="en-US" dirty="0"/>
                    </a:p>
                  </a:txBody>
                  <a:tcPr>
                    <a:pattFill prst="smGrid">
                      <a:fgClr>
                        <a:schemeClr val="bg1">
                          <a:lumMod val="75000"/>
                        </a:schemeClr>
                      </a:fgClr>
                      <a:bgClr>
                        <a:schemeClr val="bg1"/>
                      </a:bgClr>
                    </a:pattFill>
                  </a:tcPr>
                </a:tc>
                <a:extLst>
                  <a:ext uri="{0D108BD9-81ED-4DB2-BD59-A6C34878D82A}">
                    <a16:rowId xmlns:a16="http://schemas.microsoft.com/office/drawing/2014/main" val="10003"/>
                  </a:ext>
                </a:extLst>
              </a:tr>
              <a:tr h="660021">
                <a:tc vMerge="1">
                  <a:txBody>
                    <a:bodyPr/>
                    <a:lstStyle/>
                    <a:p>
                      <a:endParaRPr lang="en-US" dirty="0"/>
                    </a:p>
                  </a:txBody>
                  <a:tcPr>
                    <a:solidFill>
                      <a:schemeClr val="accent5"/>
                    </a:solidFill>
                  </a:tcPr>
                </a:tc>
                <a:tc>
                  <a:txBody>
                    <a:bodyPr/>
                    <a:lstStyle/>
                    <a:p>
                      <a:pPr algn="ctr"/>
                      <a:r>
                        <a:rPr lang="en-US" dirty="0"/>
                        <a:t>Mid</a:t>
                      </a:r>
                    </a:p>
                  </a:txBody>
                  <a:tcPr anchor="ctr">
                    <a:solidFill>
                      <a:schemeClr val="accent5"/>
                    </a:solidFill>
                  </a:tcPr>
                </a:tc>
                <a:tc>
                  <a:txBody>
                    <a:bodyPr/>
                    <a:lstStyle/>
                    <a:p>
                      <a:endParaRPr lang="en-US" dirty="0"/>
                    </a:p>
                  </a:txBody>
                  <a:tcPr>
                    <a:solidFill>
                      <a:schemeClr val="bg1">
                        <a:lumMod val="85000"/>
                      </a:schemeClr>
                    </a:solidFill>
                  </a:tcPr>
                </a:tc>
                <a:tc>
                  <a:txBody>
                    <a:bodyPr/>
                    <a:lstStyle/>
                    <a:p>
                      <a:endParaRPr lang="en-US" dirty="0"/>
                    </a:p>
                  </a:txBody>
                  <a:tcPr>
                    <a:solidFill>
                      <a:schemeClr val="bg1">
                        <a:lumMod val="85000"/>
                      </a:schemeClr>
                    </a:solidFill>
                  </a:tcPr>
                </a:tc>
                <a:tc>
                  <a:txBody>
                    <a:bodyPr/>
                    <a:lstStyle/>
                    <a:p>
                      <a:endParaRPr lang="en-US" dirty="0"/>
                    </a:p>
                  </a:txBody>
                  <a:tcPr>
                    <a:pattFill prst="smGrid">
                      <a:fgClr>
                        <a:schemeClr val="bg1">
                          <a:lumMod val="75000"/>
                        </a:schemeClr>
                      </a:fgClr>
                      <a:bgClr>
                        <a:schemeClr val="bg1"/>
                      </a:bgClr>
                    </a:pattFill>
                  </a:tcPr>
                </a:tc>
                <a:tc>
                  <a:txBody>
                    <a:bodyPr/>
                    <a:lstStyle/>
                    <a:p>
                      <a:endParaRPr lang="en-US" dirty="0"/>
                    </a:p>
                  </a:txBody>
                  <a:tcPr>
                    <a:solidFill>
                      <a:schemeClr val="bg1">
                        <a:lumMod val="50000"/>
                      </a:schemeClr>
                    </a:solidFill>
                  </a:tcPr>
                </a:tc>
                <a:extLst>
                  <a:ext uri="{0D108BD9-81ED-4DB2-BD59-A6C34878D82A}">
                    <a16:rowId xmlns:a16="http://schemas.microsoft.com/office/drawing/2014/main" val="10004"/>
                  </a:ext>
                </a:extLst>
              </a:tr>
              <a:tr h="660021">
                <a:tc vMerge="1">
                  <a:txBody>
                    <a:bodyPr/>
                    <a:lstStyle/>
                    <a:p>
                      <a:endParaRPr lang="en-US" dirty="0"/>
                    </a:p>
                  </a:txBody>
                  <a:tcPr>
                    <a:solidFill>
                      <a:schemeClr val="accent5"/>
                    </a:solidFill>
                  </a:tcPr>
                </a:tc>
                <a:tc>
                  <a:txBody>
                    <a:bodyPr/>
                    <a:lstStyle/>
                    <a:p>
                      <a:pPr algn="ctr"/>
                      <a:r>
                        <a:rPr lang="en-US" dirty="0"/>
                        <a:t>High</a:t>
                      </a:r>
                    </a:p>
                  </a:txBody>
                  <a:tcPr anchor="ctr">
                    <a:solidFill>
                      <a:schemeClr val="accent5"/>
                    </a:solidFill>
                  </a:tcPr>
                </a:tc>
                <a:tc>
                  <a:txBody>
                    <a:bodyPr/>
                    <a:lstStyle/>
                    <a:p>
                      <a:endParaRPr lang="en-US" dirty="0"/>
                    </a:p>
                  </a:txBody>
                  <a:tcPr>
                    <a:solidFill>
                      <a:schemeClr val="bg1">
                        <a:lumMod val="85000"/>
                      </a:schemeClr>
                    </a:solidFill>
                  </a:tcPr>
                </a:tc>
                <a:tc>
                  <a:txBody>
                    <a:bodyPr/>
                    <a:lstStyle/>
                    <a:p>
                      <a:endParaRPr lang="en-US" dirty="0"/>
                    </a:p>
                  </a:txBody>
                  <a:tcPr>
                    <a:pattFill prst="smGrid">
                      <a:fgClr>
                        <a:schemeClr val="bg1">
                          <a:lumMod val="75000"/>
                        </a:schemeClr>
                      </a:fgClr>
                      <a:bgClr>
                        <a:schemeClr val="bg1"/>
                      </a:bgClr>
                    </a:pattFill>
                  </a:tcPr>
                </a:tc>
                <a:tc>
                  <a:txBody>
                    <a:bodyPr/>
                    <a:lstStyle/>
                    <a:p>
                      <a:endParaRPr lang="en-US" dirty="0"/>
                    </a:p>
                  </a:txBody>
                  <a:tcPr>
                    <a:solidFill>
                      <a:schemeClr val="bg1">
                        <a:lumMod val="50000"/>
                      </a:schemeClr>
                    </a:solidFill>
                  </a:tcPr>
                </a:tc>
                <a:tc>
                  <a:txBody>
                    <a:bodyPr/>
                    <a:lstStyle/>
                    <a:p>
                      <a:endParaRPr lang="en-US" dirty="0"/>
                    </a:p>
                  </a:txBody>
                  <a:tcPr>
                    <a:solidFill>
                      <a:schemeClr val="tx1"/>
                    </a:solidFill>
                  </a:tcPr>
                </a:tc>
                <a:extLst>
                  <a:ext uri="{0D108BD9-81ED-4DB2-BD59-A6C34878D82A}">
                    <a16:rowId xmlns:a16="http://schemas.microsoft.com/office/drawing/2014/main" val="10005"/>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979608517"/>
              </p:ext>
            </p:extLst>
          </p:nvPr>
        </p:nvGraphicFramePr>
        <p:xfrm>
          <a:off x="6278880" y="3200400"/>
          <a:ext cx="2895600" cy="1854200"/>
        </p:xfrm>
        <a:graphic>
          <a:graphicData uri="http://schemas.openxmlformats.org/drawingml/2006/table">
            <a:tbl>
              <a:tblPr firstRow="1" bandRow="1">
                <a:tableStyleId>{5C22544A-7EE6-4342-B048-85BDC9FD1C3A}</a:tableStyleId>
              </a:tblPr>
              <a:tblGrid>
                <a:gridCol w="3810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No restrictions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dirty="0">
                          <a:solidFill>
                            <a:schemeClr val="tx1"/>
                          </a:solidFill>
                        </a:rPr>
                        <a:t>Monitoring 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smGrid">
                      <a:fgClr>
                        <a:schemeClr val="bg1">
                          <a:lumMod val="75000"/>
                        </a:schemeClr>
                      </a:fgClr>
                      <a:bgClr>
                        <a:schemeClr val="bg1"/>
                      </a:bgClr>
                    </a:pattFill>
                  </a:tcPr>
                </a:tc>
                <a:tc>
                  <a:txBody>
                    <a:bodyPr/>
                    <a:lstStyle/>
                    <a:p>
                      <a:r>
                        <a:rPr lang="en-US" dirty="0">
                          <a:solidFill>
                            <a:schemeClr val="tx1"/>
                          </a:solidFill>
                        </a:rPr>
                        <a:t>Management 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r>
                        <a:rPr lang="en-US" dirty="0">
                          <a:solidFill>
                            <a:schemeClr val="tx1"/>
                          </a:solidFill>
                        </a:rPr>
                        <a:t>Restrictions 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r>
                        <a:rPr lang="en-US" dirty="0">
                          <a:solidFill>
                            <a:schemeClr val="tx1"/>
                          </a:solidFill>
                        </a:rPr>
                        <a:t>Not Recommended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077632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Regulation</a:t>
            </a:r>
          </a:p>
        </p:txBody>
      </p:sp>
      <p:sp>
        <p:nvSpPr>
          <p:cNvPr id="3" name="Content Placeholder 2"/>
          <p:cNvSpPr>
            <a:spLocks noGrp="1"/>
          </p:cNvSpPr>
          <p:nvPr>
            <p:ph idx="1"/>
          </p:nvPr>
        </p:nvSpPr>
        <p:spPr/>
        <p:txBody>
          <a:bodyPr/>
          <a:lstStyle/>
          <a:p>
            <a:r>
              <a:rPr lang="en-US" dirty="0"/>
              <a:t>Biotechnology is regulated in the United States by</a:t>
            </a:r>
          </a:p>
          <a:p>
            <a:pPr lvl="1"/>
            <a:r>
              <a:rPr lang="en-US" dirty="0"/>
              <a:t>U.S. Food and Drug Administration</a:t>
            </a:r>
          </a:p>
          <a:p>
            <a:pPr lvl="1"/>
            <a:r>
              <a:rPr lang="en-US" dirty="0"/>
              <a:t>U.S.D.A. Animal and Plant Health Inspection Service</a:t>
            </a:r>
          </a:p>
          <a:p>
            <a:pPr lvl="1"/>
            <a:r>
              <a:rPr lang="en-US" dirty="0"/>
              <a:t>U.S. Environmental Protection Agency</a:t>
            </a:r>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1953665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Testing</a:t>
            </a:r>
          </a:p>
        </p:txBody>
      </p:sp>
      <p:sp>
        <p:nvSpPr>
          <p:cNvPr id="3" name="Content Placeholder 2"/>
          <p:cNvSpPr>
            <a:spLocks noGrp="1"/>
          </p:cNvSpPr>
          <p:nvPr>
            <p:ph idx="1"/>
          </p:nvPr>
        </p:nvSpPr>
        <p:spPr>
          <a:xfrm>
            <a:off x="457200" y="1770776"/>
            <a:ext cx="4572000" cy="4409306"/>
          </a:xfrm>
        </p:spPr>
        <p:txBody>
          <a:bodyPr/>
          <a:lstStyle/>
          <a:p>
            <a:r>
              <a:rPr lang="en-US" dirty="0"/>
              <a:t>Consistent replication</a:t>
            </a:r>
          </a:p>
          <a:p>
            <a:endParaRPr lang="en-US" sz="2000" dirty="0"/>
          </a:p>
          <a:p>
            <a:r>
              <a:rPr lang="en-US" dirty="0"/>
              <a:t>Desired results</a:t>
            </a:r>
          </a:p>
          <a:p>
            <a:endParaRPr lang="en-US" sz="2000" dirty="0"/>
          </a:p>
          <a:p>
            <a:r>
              <a:rPr lang="en-US" dirty="0"/>
              <a:t>Reliable product</a:t>
            </a:r>
          </a:p>
          <a:p>
            <a:endParaRPr lang="en-US" sz="2000" dirty="0"/>
          </a:p>
          <a:p>
            <a:r>
              <a:rPr lang="en-US" dirty="0"/>
              <a:t>Unintended outcomes</a:t>
            </a:r>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pic>
        <p:nvPicPr>
          <p:cNvPr id="5" name="Picture 2" descr="C:\Users\Marlene Mensch\AppData\Local\Microsoft\Windows\Temporary Internet Files\Content.IE5\LIXSR5VX\MP90018280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756229"/>
            <a:ext cx="365760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3779277"/>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B_Template" id="{B16D8EF6-143E-4346-9EE9-86693D38CCC5}" vid="{325CDA02-15B4-4A84-B4F3-CD4C7CFEC6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APB_PPT_Template</Template>
  <TotalTime>13</TotalTime>
  <Words>965</Words>
  <Application>Microsoft Office PowerPoint</Application>
  <PresentationFormat>On-screen Show (4:3)</PresentationFormat>
  <Paragraphs>138</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NRE_PowerPoint_Template</vt:lpstr>
      <vt:lpstr>PowerPoint Presentation</vt:lpstr>
      <vt:lpstr>Moving Research into Production</vt:lpstr>
      <vt:lpstr>Research Complete – Now What?</vt:lpstr>
      <vt:lpstr>Good Manufacturing Practices</vt:lpstr>
      <vt:lpstr>Risk Analysis</vt:lpstr>
      <vt:lpstr>Risk Factors – Potential Hazards</vt:lpstr>
      <vt:lpstr>Threat Levels of Risk</vt:lpstr>
      <vt:lpstr>Regulation</vt:lpstr>
      <vt:lpstr>Testing</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APB - Lesson X.X Name</dc:subject>
  <dc:creator>Melanie Bloom</dc:creator>
  <cp:lastModifiedBy>Melanie Bloom</cp:lastModifiedBy>
  <cp:revision>3</cp:revision>
  <dcterms:created xsi:type="dcterms:W3CDTF">2015-11-07T14:58:25Z</dcterms:created>
  <dcterms:modified xsi:type="dcterms:W3CDTF">2016-03-01T03:35:57Z</dcterms:modified>
</cp:coreProperties>
</file>