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256" r:id="rId2"/>
    <p:sldId id="258" r:id="rId3"/>
    <p:sldId id="271" r:id="rId4"/>
    <p:sldId id="272" r:id="rId5"/>
    <p:sldId id="273" r:id="rId6"/>
    <p:sldId id="274" r:id="rId7"/>
    <p:sldId id="275" r:id="rId8"/>
    <p:sldId id="276" r:id="rId9"/>
    <p:sldId id="277" r:id="rId10"/>
    <p:sldId id="257" r:id="rId11"/>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2" userDrawn="1">
          <p15:clr>
            <a:srgbClr val="A4A3A4"/>
          </p15:clr>
        </p15:guide>
        <p15:guide id="2" pos="223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65530" autoAdjust="0"/>
  </p:normalViewPr>
  <p:slideViewPr>
    <p:cSldViewPr>
      <p:cViewPr varScale="1">
        <p:scale>
          <a:sx n="69" d="100"/>
          <a:sy n="69" d="100"/>
        </p:scale>
        <p:origin x="1356"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2538" y="54"/>
      </p:cViewPr>
      <p:guideLst>
        <p:guide orient="horz" pos="2952"/>
        <p:guide pos="22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r>
              <a:rPr lang="en-US" dirty="0">
                <a:latin typeface="Arial" pitchFamily="34" charset="0"/>
                <a:cs typeface="Arial" pitchFamily="34" charset="0"/>
              </a:rPr>
              <a:t>Plasmids and Bacteria</a:t>
            </a:r>
          </a:p>
        </p:txBody>
      </p:sp>
      <p:sp>
        <p:nvSpPr>
          <p:cNvPr id="3" name="Date Placeholder 2"/>
          <p:cNvSpPr>
            <a:spLocks noGrp="1"/>
          </p:cNvSpPr>
          <p:nvPr>
            <p:ph type="dt" sz="quarter" idx="1"/>
          </p:nvPr>
        </p:nvSpPr>
        <p:spPr>
          <a:xfrm>
            <a:off x="3543301" y="0"/>
            <a:ext cx="354166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a:t>
            </a:r>
          </a:p>
          <a:p>
            <a:r>
              <a:rPr lang="en-US" dirty="0">
                <a:latin typeface="Arial" pitchFamily="34" charset="0"/>
                <a:cs typeface="Arial" pitchFamily="34" charset="0"/>
              </a:rPr>
              <a:t>Unit 2 – Lesson 2.2 Genetic Transformers</a:t>
            </a:r>
          </a:p>
        </p:txBody>
      </p:sp>
      <p:sp>
        <p:nvSpPr>
          <p:cNvPr id="4" name="Footer Placeholder 3"/>
          <p:cNvSpPr>
            <a:spLocks noGrp="1"/>
          </p:cNvSpPr>
          <p:nvPr>
            <p:ph type="ftr" sz="quarter" idx="2"/>
          </p:nvPr>
        </p:nvSpPr>
        <p:spPr>
          <a:xfrm>
            <a:off x="0" y="8902343"/>
            <a:ext cx="346456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Plasmids and Bacteria</a:t>
            </a:r>
          </a:p>
        </p:txBody>
      </p:sp>
      <p:sp>
        <p:nvSpPr>
          <p:cNvPr id="3"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902343"/>
            <a:ext cx="338582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7" name="Date Placeholder 6"/>
          <p:cNvSpPr>
            <a:spLocks noGrp="1"/>
          </p:cNvSpPr>
          <p:nvPr>
            <p:ph type="dt" idx="13"/>
          </p:nvPr>
        </p:nvSpPr>
        <p:spPr>
          <a:xfrm>
            <a:off x="3464561" y="0"/>
            <a:ext cx="362040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Lesson 2.2 Genetic Transformers</a:t>
            </a:r>
            <a:endParaRPr lang="en-US" dirty="0"/>
          </a:p>
        </p:txBody>
      </p:sp>
      <p:sp>
        <p:nvSpPr>
          <p:cNvPr id="8" name="Header Placeholder 5"/>
          <p:cNvSpPr>
            <a:spLocks noGrp="1"/>
          </p:cNvSpPr>
          <p:nvPr>
            <p:ph type="hdr" sz="quarter"/>
          </p:nvPr>
        </p:nvSpPr>
        <p:spPr>
          <a:xfrm>
            <a:off x="0" y="0"/>
            <a:ext cx="3070860" cy="468630"/>
          </a:xfrm>
        </p:spPr>
        <p:txBody>
          <a:bodyPr/>
          <a:lstStyle/>
          <a:p>
            <a:r>
              <a:rPr lang="en-US" dirty="0"/>
              <a:t>Plasmids and Bacteria</a:t>
            </a:r>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10</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Plasmids and Bacteria</a:t>
            </a:r>
          </a:p>
        </p:txBody>
      </p:sp>
      <p:sp>
        <p:nvSpPr>
          <p:cNvPr id="9" name="Date Placeholder 6"/>
          <p:cNvSpPr>
            <a:spLocks noGrp="1"/>
          </p:cNvSpPr>
          <p:nvPr>
            <p:ph type="dt" idx="1"/>
          </p:nvPr>
        </p:nvSpPr>
        <p:spPr>
          <a:xfrm>
            <a:off x="3464561" y="0"/>
            <a:ext cx="362040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Lesson 2.2 Genetic Transformers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This</a:t>
            </a:r>
            <a:r>
              <a:rPr lang="en-US" baseline="0" dirty="0"/>
              <a:t> presentation provides an overview of the process of bacterial transformation. It introduces plasmids and how they are utilized in genetic transformation.</a:t>
            </a:r>
            <a:endParaRPr lang="en-US" dirty="0"/>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9" name="Header Placeholder 5"/>
          <p:cNvSpPr>
            <a:spLocks noGrp="1"/>
          </p:cNvSpPr>
          <p:nvPr>
            <p:ph type="hdr" sz="quarter"/>
          </p:nvPr>
        </p:nvSpPr>
        <p:spPr>
          <a:xfrm>
            <a:off x="0" y="0"/>
            <a:ext cx="3070860" cy="468630"/>
          </a:xfrm>
        </p:spPr>
        <p:txBody>
          <a:bodyPr/>
          <a:lstStyle/>
          <a:p>
            <a:r>
              <a:rPr lang="en-US" dirty="0"/>
              <a:t>Plasmids and Bacteria</a:t>
            </a:r>
          </a:p>
        </p:txBody>
      </p:sp>
      <p:sp>
        <p:nvSpPr>
          <p:cNvPr id="10" name="Date Placeholder 6"/>
          <p:cNvSpPr>
            <a:spLocks noGrp="1"/>
          </p:cNvSpPr>
          <p:nvPr>
            <p:ph type="dt" idx="1"/>
          </p:nvPr>
        </p:nvSpPr>
        <p:spPr>
          <a:xfrm>
            <a:off x="3464561" y="0"/>
            <a:ext cx="362040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Lesson 2.2 Genetic Transformers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Header Placeholder 5"/>
          <p:cNvSpPr>
            <a:spLocks noGrp="1"/>
          </p:cNvSpPr>
          <p:nvPr>
            <p:ph type="hdr" sz="quarter"/>
          </p:nvPr>
        </p:nvSpPr>
        <p:spPr>
          <a:xfrm>
            <a:off x="0" y="0"/>
            <a:ext cx="3070860" cy="468630"/>
          </a:xfrm>
        </p:spPr>
        <p:txBody>
          <a:bodyPr/>
          <a:lstStyle/>
          <a:p>
            <a:r>
              <a:rPr lang="en-US" dirty="0"/>
              <a:t>Plasmids and Bacteria</a:t>
            </a:r>
          </a:p>
        </p:txBody>
      </p:sp>
      <p:sp>
        <p:nvSpPr>
          <p:cNvPr id="10" name="Date Placeholder 6"/>
          <p:cNvSpPr>
            <a:spLocks noGrp="1"/>
          </p:cNvSpPr>
          <p:nvPr>
            <p:ph type="dt" idx="1"/>
          </p:nvPr>
        </p:nvSpPr>
        <p:spPr>
          <a:xfrm>
            <a:off x="3464561" y="0"/>
            <a:ext cx="3620400" cy="468630"/>
          </a:xfrm>
        </p:spPr>
        <p:txBody>
          <a:body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Lesson 2.2 Genetic Transformers</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389561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64802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371565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753677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748891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a:t>
            </a:r>
            <a:r>
              <a:rPr lang="en-US" baseline="0" dirty="0"/>
              <a:t> a class discussion on what should occur on each plate and why.</a:t>
            </a:r>
          </a:p>
          <a:p>
            <a:endParaRPr lang="en-US" baseline="0" dirty="0"/>
          </a:p>
          <a:p>
            <a:pPr marL="179687" indent="-179687">
              <a:buFont typeface="Arial" pitchFamily="34" charset="0"/>
              <a:buChar char="•"/>
            </a:pPr>
            <a:r>
              <a:rPr lang="en-US" baseline="0" dirty="0"/>
              <a:t>LB Agar -</a:t>
            </a:r>
            <a:r>
              <a:rPr lang="en-US" baseline="0" dirty="0" err="1"/>
              <a:t>pGLO</a:t>
            </a:r>
            <a:r>
              <a:rPr lang="en-US" baseline="0" dirty="0"/>
              <a:t> – anticipated results should be heavy bacterial growth. There are no modifications made to this sample and LB agar is conducive to growth of </a:t>
            </a:r>
            <a:r>
              <a:rPr lang="en-US" i="1" baseline="0" dirty="0"/>
              <a:t>E. coli </a:t>
            </a:r>
            <a:r>
              <a:rPr lang="en-US" baseline="0" dirty="0"/>
              <a:t>HB101. Plate should not glow. May see a bacterial lawn indicating explosive growth.</a:t>
            </a:r>
          </a:p>
          <a:p>
            <a:pPr marL="179687" indent="-179687">
              <a:buFont typeface="Arial" pitchFamily="34" charset="0"/>
              <a:buChar char="•"/>
            </a:pPr>
            <a:r>
              <a:rPr lang="en-US" baseline="0" dirty="0"/>
              <a:t>LB agar/amp -</a:t>
            </a:r>
            <a:r>
              <a:rPr lang="en-US" baseline="0" dirty="0" err="1"/>
              <a:t>pGLO</a:t>
            </a:r>
            <a:r>
              <a:rPr lang="en-US" baseline="0" dirty="0"/>
              <a:t> – anticipated results should be no growth as this bacteria has received no modification and the plate contains ampicillin, which should inhibit the growth of </a:t>
            </a:r>
            <a:r>
              <a:rPr lang="en-US" i="1" baseline="0" dirty="0"/>
              <a:t>E. coli </a:t>
            </a:r>
            <a:r>
              <a:rPr lang="en-US" baseline="0" dirty="0"/>
              <a:t>HB 101.</a:t>
            </a:r>
          </a:p>
          <a:p>
            <a:pPr marL="179687" indent="-179687">
              <a:buFont typeface="Arial" pitchFamily="34" charset="0"/>
              <a:buChar char="•"/>
            </a:pPr>
            <a:r>
              <a:rPr lang="en-US" baseline="0" dirty="0"/>
              <a:t>LB agar/amp +</a:t>
            </a:r>
            <a:r>
              <a:rPr lang="en-US" baseline="0" dirty="0" err="1"/>
              <a:t>pLGO</a:t>
            </a:r>
            <a:r>
              <a:rPr lang="en-US" baseline="0" dirty="0"/>
              <a:t> – anticipated results should be limited growth of bacteria as not all will take up the plasmid to be resistant to ampicillin. Plate will not glow as there is no activator.</a:t>
            </a:r>
          </a:p>
          <a:p>
            <a:pPr marL="179687" indent="-179687">
              <a:buFont typeface="Arial" pitchFamily="34" charset="0"/>
              <a:buChar char="•"/>
            </a:pPr>
            <a:r>
              <a:rPr lang="en-US" baseline="0" dirty="0"/>
              <a:t>LB agar/amp/</a:t>
            </a:r>
            <a:r>
              <a:rPr lang="en-US" baseline="0" dirty="0" err="1"/>
              <a:t>ara</a:t>
            </a:r>
            <a:r>
              <a:rPr lang="en-US" baseline="0" dirty="0"/>
              <a:t> +</a:t>
            </a:r>
            <a:r>
              <a:rPr lang="en-US" baseline="0" dirty="0" err="1"/>
              <a:t>pGLO</a:t>
            </a:r>
            <a:r>
              <a:rPr lang="en-US" baseline="0" dirty="0"/>
              <a:t> – anticipated results should be limited growth of bacteria that glow under UV light.</a:t>
            </a:r>
          </a:p>
          <a:p>
            <a:endParaRPr lang="en-US" baseline="0" dirty="0"/>
          </a:p>
          <a:p>
            <a:r>
              <a:rPr lang="en-US" baseline="0" dirty="0"/>
              <a:t>Plates receiving </a:t>
            </a:r>
            <a:r>
              <a:rPr lang="en-US" baseline="0" dirty="0" err="1"/>
              <a:t>pGLO</a:t>
            </a:r>
            <a:r>
              <a:rPr lang="en-US" baseline="0" dirty="0"/>
              <a:t> should express limited growth of bacteria as both plates have ampicillin, which inhibits growth of cells that have not been transformed. Only the plate with arabinose, which activates the GFP should glow.</a:t>
            </a:r>
          </a:p>
        </p:txBody>
      </p:sp>
      <p:sp>
        <p:nvSpPr>
          <p:cNvPr id="4" name="Header Placeholder 3"/>
          <p:cNvSpPr>
            <a:spLocks noGrp="1"/>
          </p:cNvSpPr>
          <p:nvPr>
            <p:ph type="hdr" sz="quarter" idx="10"/>
          </p:nvPr>
        </p:nvSpPr>
        <p:spPr/>
        <p:txBody>
          <a:bodyPr/>
          <a:lstStyle/>
          <a:p>
            <a:r>
              <a:rPr lang="en-US"/>
              <a:t>Plasmids and Bacteria</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3367348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commonswikimedia.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en.wikipedia.org/wiki/File:Ti_Plasmid.j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en.wikipedia.org/wiki/File:Ti_Plasmid.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305800" cy="4351282"/>
          </a:xfrm>
        </p:spPr>
        <p:txBody>
          <a:bodyPr>
            <a:normAutofit fontScale="85000" lnSpcReduction="10000"/>
          </a:bodyPr>
          <a:lstStyle/>
          <a:p>
            <a:pPr>
              <a:buFontTx/>
              <a:buNone/>
            </a:pPr>
            <a:r>
              <a:rPr lang="en-US" dirty="0"/>
              <a:t>Bio-Rad Laboratories, Inc. (</a:t>
            </a:r>
            <a:r>
              <a:rPr lang="en-US" dirty="0" err="1"/>
              <a:t>n.d.</a:t>
            </a:r>
            <a:r>
              <a:rPr lang="en-US" dirty="0"/>
              <a:t>). </a:t>
            </a:r>
            <a:r>
              <a:rPr lang="en-US" i="1" dirty="0" err="1"/>
              <a:t>pGLO</a:t>
            </a:r>
            <a:r>
              <a:rPr lang="en-US" i="1" dirty="0"/>
              <a:t> bacterial transformation kit</a:t>
            </a:r>
            <a:r>
              <a:rPr lang="en-US" dirty="0"/>
              <a:t>. Hercules, CA: Author.</a:t>
            </a:r>
          </a:p>
          <a:p>
            <a:pPr>
              <a:buFontTx/>
              <a:buNone/>
            </a:pPr>
            <a:r>
              <a:rPr lang="en-US" dirty="0"/>
              <a:t>Brown, J. K. (2011). </a:t>
            </a:r>
            <a:r>
              <a:rPr lang="en-US" i="1" dirty="0"/>
              <a:t>Biotechnology: A laboratory skills course.</a:t>
            </a:r>
            <a:r>
              <a:rPr lang="en-US" dirty="0"/>
              <a:t> Hercules, CA: Bio-Rad Laboratories, Inc.</a:t>
            </a:r>
          </a:p>
          <a:p>
            <a:pPr>
              <a:buFontTx/>
              <a:buNone/>
            </a:pPr>
            <a:r>
              <a:rPr lang="en-US" dirty="0"/>
              <a:t>International Rice Research Institute (IRRI). (2011). </a:t>
            </a:r>
            <a:r>
              <a:rPr lang="en-US" i="1" dirty="0"/>
              <a:t>Golden Rice</a:t>
            </a:r>
            <a:r>
              <a:rPr lang="en-US" dirty="0"/>
              <a:t>. Retrieved 9/14/2015 from </a:t>
            </a:r>
            <a:r>
              <a:rPr lang="en-US" dirty="0">
                <a:hlinkClick r:id="rId3"/>
              </a:rPr>
              <a:t>www.commonswikimedia.org</a:t>
            </a:r>
            <a:endParaRPr lang="en-US" dirty="0"/>
          </a:p>
          <a:p>
            <a:pPr>
              <a:buFontTx/>
              <a:buNone/>
            </a:pPr>
            <a:r>
              <a:rPr lang="en-US" dirty="0"/>
              <a:t>Wikipedia. (2007). </a:t>
            </a:r>
            <a:r>
              <a:rPr lang="en-US" i="1" dirty="0" err="1"/>
              <a:t>Ti</a:t>
            </a:r>
            <a:r>
              <a:rPr lang="en-US" i="1" dirty="0"/>
              <a:t> plasmid</a:t>
            </a:r>
            <a:r>
              <a:rPr lang="en-US" dirty="0"/>
              <a:t>. Retrieved 2/10/12 from </a:t>
            </a:r>
            <a:r>
              <a:rPr lang="en-US" dirty="0">
                <a:hlinkClick r:id="rId4"/>
              </a:rPr>
              <a:t>http://en.wikipedia.org/wiki/File:Ti_Plasmid.jpg</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a:solidFill>
                  <a:sysClr val="windowText" lastClr="000000"/>
                </a:solidFill>
              </a:rPr>
              <a:t>Plasmids and Bacteria</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2 – Lesson </a:t>
            </a:r>
            <a:r>
              <a:rPr lang="en-US" sz="3200" kern="0" dirty="0">
                <a:solidFill>
                  <a:sysClr val="windowText" lastClr="000000"/>
                </a:solidFill>
                <a:latin typeface="Arial" pitchFamily="34" charset="0"/>
                <a:cs typeface="Arial" pitchFamily="34" charset="0"/>
              </a:rPr>
              <a:t>2.2 Genetic Transformers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Transformation</a:t>
            </a:r>
          </a:p>
        </p:txBody>
      </p:sp>
      <p:sp>
        <p:nvSpPr>
          <p:cNvPr id="3" name="Content Placeholder 2"/>
          <p:cNvSpPr>
            <a:spLocks noGrp="1"/>
          </p:cNvSpPr>
          <p:nvPr>
            <p:ph idx="1"/>
          </p:nvPr>
        </p:nvSpPr>
        <p:spPr>
          <a:xfrm>
            <a:off x="4038600" y="1770775"/>
            <a:ext cx="4648200" cy="4950699"/>
          </a:xfrm>
        </p:spPr>
        <p:txBody>
          <a:bodyPr/>
          <a:lstStyle/>
          <a:p>
            <a:r>
              <a:rPr lang="en-US" dirty="0"/>
              <a:t>Process by which a gene or genes from one organism are transferred to another via an engineered molecule of DNA</a:t>
            </a:r>
          </a:p>
          <a:p>
            <a:r>
              <a:rPr lang="en-US" dirty="0"/>
              <a:t>Organisms that have been transformed are said to be transgenic</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1030" name="Picture 6" descr="https://upload.wikimedia.org/wikipedia/commons/thumb/2/29/Golden_Rice.jpg/320px-Golden_Rice.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25450"/>
          <a:stretch/>
        </p:blipFill>
        <p:spPr bwMode="auto">
          <a:xfrm>
            <a:off x="457200" y="2684024"/>
            <a:ext cx="3499104"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Transformation</a:t>
            </a:r>
          </a:p>
        </p:txBody>
      </p:sp>
      <p:sp>
        <p:nvSpPr>
          <p:cNvPr id="3" name="Content Placeholder 2"/>
          <p:cNvSpPr>
            <a:spLocks noGrp="1"/>
          </p:cNvSpPr>
          <p:nvPr>
            <p:ph idx="1"/>
          </p:nvPr>
        </p:nvSpPr>
        <p:spPr>
          <a:xfrm>
            <a:off x="457200" y="1770776"/>
            <a:ext cx="4724400" cy="5087224"/>
          </a:xfrm>
        </p:spPr>
        <p:txBody>
          <a:bodyPr>
            <a:normAutofit/>
          </a:bodyPr>
          <a:lstStyle/>
          <a:p>
            <a:pPr marL="0" indent="0">
              <a:buNone/>
            </a:pPr>
            <a:r>
              <a:rPr lang="en-US" sz="3600" dirty="0"/>
              <a:t>Examples:</a:t>
            </a:r>
          </a:p>
          <a:p>
            <a:pPr lvl="1"/>
            <a:r>
              <a:rPr lang="en-US" sz="3200" dirty="0"/>
              <a:t>Bacteria that digest oil from spills</a:t>
            </a:r>
          </a:p>
          <a:p>
            <a:pPr lvl="1"/>
            <a:r>
              <a:rPr lang="en-US" sz="3200" dirty="0"/>
              <a:t>Crops that withstand specific pests</a:t>
            </a:r>
          </a:p>
          <a:p>
            <a:pPr lvl="1"/>
            <a:r>
              <a:rPr lang="en-US" sz="3200" dirty="0"/>
              <a:t>Bacteria that manufacture proteins for insulin</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5" name="Picture 2" descr="C:\Users\Marlene Mensch\AppData\Local\Microsoft\Windows\Temporary Internet Files\Content.IE5\W238KML7\MC90025418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4343400"/>
            <a:ext cx="1751076" cy="17062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Marlene Mensch\AppData\Local\Microsoft\Windows\Temporary Internet Files\Content.IE5\9W3662AU\MC90041356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4012" y="2362200"/>
            <a:ext cx="3299988" cy="3446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338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Plasmids</a:t>
            </a:r>
          </a:p>
        </p:txBody>
      </p:sp>
      <p:sp>
        <p:nvSpPr>
          <p:cNvPr id="3" name="Content Placeholder 2"/>
          <p:cNvSpPr>
            <a:spLocks noGrp="1"/>
          </p:cNvSpPr>
          <p:nvPr>
            <p:ph idx="1"/>
          </p:nvPr>
        </p:nvSpPr>
        <p:spPr>
          <a:xfrm>
            <a:off x="457200" y="1770775"/>
            <a:ext cx="4267200" cy="4950699"/>
          </a:xfrm>
        </p:spPr>
        <p:txBody>
          <a:bodyPr>
            <a:normAutofit/>
          </a:bodyPr>
          <a:lstStyle/>
          <a:p>
            <a:r>
              <a:rPr lang="en-US" dirty="0"/>
              <a:t>Extra-chromosomal DNA (not found on bacterial chromosome)</a:t>
            </a:r>
          </a:p>
          <a:p>
            <a:r>
              <a:rPr lang="en-US" dirty="0"/>
              <a:t>Circular and self-replicating </a:t>
            </a:r>
          </a:p>
          <a:p>
            <a:r>
              <a:rPr lang="en-US" dirty="0"/>
              <a:t>Do not interfere with function of host chromosome</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0972" y="2260929"/>
            <a:ext cx="4300628" cy="3225471"/>
          </a:xfrm>
          <a:prstGeom prst="rect">
            <a:avLst/>
          </a:prstGeom>
        </p:spPr>
      </p:pic>
      <p:sp>
        <p:nvSpPr>
          <p:cNvPr id="6" name="TextBox 5"/>
          <p:cNvSpPr txBox="1"/>
          <p:nvPr/>
        </p:nvSpPr>
        <p:spPr>
          <a:xfrm>
            <a:off x="5029200" y="5580717"/>
            <a:ext cx="4114800" cy="523220"/>
          </a:xfrm>
          <a:prstGeom prst="rect">
            <a:avLst/>
          </a:prstGeom>
          <a:noFill/>
        </p:spPr>
        <p:txBody>
          <a:bodyPr wrap="square" rtlCol="0">
            <a:spAutoFit/>
          </a:bodyPr>
          <a:lstStyle/>
          <a:p>
            <a:r>
              <a:rPr lang="en-US" sz="1400" dirty="0"/>
              <a:t>Image courtesy of Wikipedia, all rights released, found at </a:t>
            </a:r>
            <a:r>
              <a:rPr lang="en-US" sz="1400" dirty="0">
                <a:hlinkClick r:id="rId4"/>
              </a:rPr>
              <a:t>http://en.wikipedia.org/wiki/File:Ti_Plasmid.jpg</a:t>
            </a:r>
            <a:endParaRPr lang="en-US" sz="1400" dirty="0"/>
          </a:p>
        </p:txBody>
      </p:sp>
    </p:spTree>
    <p:extLst>
      <p:ext uri="{BB962C8B-B14F-4D97-AF65-F5344CB8AC3E}">
        <p14:creationId xmlns:p14="http://schemas.microsoft.com/office/powerpoint/2010/main" val="2387795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Plasmids</a:t>
            </a:r>
          </a:p>
        </p:txBody>
      </p:sp>
      <p:sp>
        <p:nvSpPr>
          <p:cNvPr id="3" name="Content Placeholder 2"/>
          <p:cNvSpPr>
            <a:spLocks noGrp="1"/>
          </p:cNvSpPr>
          <p:nvPr>
            <p:ph idx="1"/>
          </p:nvPr>
        </p:nvSpPr>
        <p:spPr>
          <a:xfrm>
            <a:off x="457200" y="1770775"/>
            <a:ext cx="4114800" cy="4950699"/>
          </a:xfrm>
        </p:spPr>
        <p:txBody>
          <a:bodyPr/>
          <a:lstStyle/>
          <a:p>
            <a:r>
              <a:rPr lang="en-US" dirty="0"/>
              <a:t>Contain genes</a:t>
            </a:r>
          </a:p>
          <a:p>
            <a:r>
              <a:rPr lang="en-US" dirty="0"/>
              <a:t>Can be cut open with restriction enzymes and new genes inserted</a:t>
            </a:r>
          </a:p>
          <a:p>
            <a:r>
              <a:rPr lang="en-US" dirty="0"/>
              <a:t>Replicate in the cytosol of the host cell</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Content Placeholder 6" descr="GFP_wheel2.jpg                                                 00016E3F&#10;KSD Server                     B471509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057400"/>
            <a:ext cx="3657600" cy="372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633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Plasmids in Bacteria</a:t>
            </a:r>
          </a:p>
        </p:txBody>
      </p:sp>
      <p:sp>
        <p:nvSpPr>
          <p:cNvPr id="3" name="Content Placeholder 2"/>
          <p:cNvSpPr>
            <a:spLocks noGrp="1"/>
          </p:cNvSpPr>
          <p:nvPr>
            <p:ph idx="1"/>
          </p:nvPr>
        </p:nvSpPr>
        <p:spPr>
          <a:xfrm>
            <a:off x="457200" y="1770776"/>
            <a:ext cx="8229600" cy="1277224"/>
          </a:xfrm>
        </p:spPr>
        <p:txBody>
          <a:bodyPr/>
          <a:lstStyle/>
          <a:p>
            <a:r>
              <a:rPr lang="en-US" dirty="0"/>
              <a:t>Bacteria can take in small pieces of DNA</a:t>
            </a:r>
          </a:p>
          <a:p>
            <a:r>
              <a:rPr lang="en-US" dirty="0"/>
              <a:t>Plasmid DNA can be expressed</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grpSp>
        <p:nvGrpSpPr>
          <p:cNvPr id="5" name="Group 4"/>
          <p:cNvGrpSpPr/>
          <p:nvPr/>
        </p:nvGrpSpPr>
        <p:grpSpPr>
          <a:xfrm>
            <a:off x="152401" y="3170277"/>
            <a:ext cx="8912302" cy="2925723"/>
            <a:chOff x="79297" y="3170277"/>
            <a:chExt cx="8985406" cy="3074948"/>
          </a:xfrm>
        </p:grpSpPr>
        <p:sp>
          <p:nvSpPr>
            <p:cNvPr id="6" name="TextBox 5"/>
            <p:cNvSpPr txBox="1"/>
            <p:nvPr/>
          </p:nvSpPr>
          <p:spPr>
            <a:xfrm>
              <a:off x="5549786" y="5636505"/>
              <a:ext cx="948020" cy="338554"/>
            </a:xfrm>
            <a:prstGeom prst="rect">
              <a:avLst/>
            </a:prstGeom>
            <a:noFill/>
          </p:spPr>
          <p:txBody>
            <a:bodyPr wrap="square" rtlCol="0">
              <a:spAutoFit/>
            </a:bodyPr>
            <a:lstStyle/>
            <a:p>
              <a:r>
                <a:rPr lang="en-US" dirty="0"/>
                <a:t>Plasmid</a:t>
              </a:r>
            </a:p>
          </p:txBody>
        </p:sp>
        <p:grpSp>
          <p:nvGrpSpPr>
            <p:cNvPr id="7" name="Group 6"/>
            <p:cNvGrpSpPr/>
            <p:nvPr/>
          </p:nvGrpSpPr>
          <p:grpSpPr>
            <a:xfrm>
              <a:off x="79297" y="3170277"/>
              <a:ext cx="8985406" cy="3074948"/>
              <a:chOff x="158594" y="3084777"/>
              <a:chExt cx="8985406" cy="3074948"/>
            </a:xfrm>
          </p:grpSpPr>
          <p:grpSp>
            <p:nvGrpSpPr>
              <p:cNvPr id="8" name="Group 7"/>
              <p:cNvGrpSpPr/>
              <p:nvPr/>
            </p:nvGrpSpPr>
            <p:grpSpPr>
              <a:xfrm>
                <a:off x="158594" y="3084777"/>
                <a:ext cx="3663156" cy="2783212"/>
                <a:chOff x="451645" y="3048000"/>
                <a:chExt cx="3663156" cy="2783212"/>
              </a:xfrm>
            </p:grpSpPr>
            <p:grpSp>
              <p:nvGrpSpPr>
                <p:cNvPr id="46" name="Group 45"/>
                <p:cNvGrpSpPr/>
                <p:nvPr/>
              </p:nvGrpSpPr>
              <p:grpSpPr>
                <a:xfrm>
                  <a:off x="451645" y="3573778"/>
                  <a:ext cx="3663156" cy="1874838"/>
                  <a:chOff x="2442051" y="4341812"/>
                  <a:chExt cx="4283075" cy="2228850"/>
                </a:xfrm>
              </p:grpSpPr>
              <p:sp>
                <p:nvSpPr>
                  <p:cNvPr id="52" name="Oval 28"/>
                  <p:cNvSpPr>
                    <a:spLocks noChangeArrowheads="1"/>
                  </p:cNvSpPr>
                  <p:nvPr/>
                </p:nvSpPr>
                <p:spPr bwMode="auto">
                  <a:xfrm>
                    <a:off x="2442051" y="4341812"/>
                    <a:ext cx="4283075" cy="2228850"/>
                  </a:xfrm>
                  <a:prstGeom prst="ellipse">
                    <a:avLst/>
                  </a:prstGeom>
                  <a:solidFill>
                    <a:schemeClr val="accent1">
                      <a:alpha val="50000"/>
                    </a:schemeClr>
                  </a:solidFill>
                  <a:ln w="12700" cap="sq">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solidFill>
                        <a:schemeClr val="bg1"/>
                      </a:solidFill>
                    </a:endParaRPr>
                  </a:p>
                </p:txBody>
              </p:sp>
              <p:sp>
                <p:nvSpPr>
                  <p:cNvPr id="53" name="Freeform 29"/>
                  <p:cNvSpPr>
                    <a:spLocks/>
                  </p:cNvSpPr>
                  <p:nvPr/>
                </p:nvSpPr>
                <p:spPr bwMode="auto">
                  <a:xfrm>
                    <a:off x="2901633" y="4695824"/>
                    <a:ext cx="1863725" cy="1520825"/>
                  </a:xfrm>
                  <a:custGeom>
                    <a:avLst/>
                    <a:gdLst>
                      <a:gd name="T0" fmla="*/ 148 w 881"/>
                      <a:gd name="T1" fmla="*/ 343 h 719"/>
                      <a:gd name="T2" fmla="*/ 366 w 881"/>
                      <a:gd name="T3" fmla="*/ 70 h 719"/>
                      <a:gd name="T4" fmla="*/ 257 w 881"/>
                      <a:gd name="T5" fmla="*/ 324 h 719"/>
                      <a:gd name="T6" fmla="*/ 257 w 881"/>
                      <a:gd name="T7" fmla="*/ 488 h 719"/>
                      <a:gd name="T8" fmla="*/ 348 w 881"/>
                      <a:gd name="T9" fmla="*/ 379 h 719"/>
                      <a:gd name="T10" fmla="*/ 167 w 881"/>
                      <a:gd name="T11" fmla="*/ 224 h 719"/>
                      <a:gd name="T12" fmla="*/ 157 w 881"/>
                      <a:gd name="T13" fmla="*/ 524 h 719"/>
                      <a:gd name="T14" fmla="*/ 539 w 881"/>
                      <a:gd name="T15" fmla="*/ 79 h 719"/>
                      <a:gd name="T16" fmla="*/ 421 w 881"/>
                      <a:gd name="T17" fmla="*/ 106 h 719"/>
                      <a:gd name="T18" fmla="*/ 394 w 881"/>
                      <a:gd name="T19" fmla="*/ 333 h 719"/>
                      <a:gd name="T20" fmla="*/ 576 w 881"/>
                      <a:gd name="T21" fmla="*/ 124 h 719"/>
                      <a:gd name="T22" fmla="*/ 330 w 881"/>
                      <a:gd name="T23" fmla="*/ 243 h 719"/>
                      <a:gd name="T24" fmla="*/ 557 w 881"/>
                      <a:gd name="T25" fmla="*/ 615 h 719"/>
                      <a:gd name="T26" fmla="*/ 721 w 881"/>
                      <a:gd name="T27" fmla="*/ 243 h 719"/>
                      <a:gd name="T28" fmla="*/ 576 w 881"/>
                      <a:gd name="T29" fmla="*/ 333 h 719"/>
                      <a:gd name="T30" fmla="*/ 303 w 881"/>
                      <a:gd name="T31" fmla="*/ 597 h 719"/>
                      <a:gd name="T32" fmla="*/ 285 w 881"/>
                      <a:gd name="T33" fmla="*/ 515 h 719"/>
                      <a:gd name="T34" fmla="*/ 466 w 881"/>
                      <a:gd name="T35" fmla="*/ 306 h 719"/>
                      <a:gd name="T36" fmla="*/ 576 w 881"/>
                      <a:gd name="T37" fmla="*/ 433 h 719"/>
                      <a:gd name="T38" fmla="*/ 466 w 881"/>
                      <a:gd name="T39" fmla="*/ 670 h 719"/>
                      <a:gd name="T40" fmla="*/ 430 w 881"/>
                      <a:gd name="T41" fmla="*/ 352 h 719"/>
                      <a:gd name="T42" fmla="*/ 603 w 881"/>
                      <a:gd name="T43" fmla="*/ 179 h 719"/>
                      <a:gd name="T44" fmla="*/ 748 w 881"/>
                      <a:gd name="T45" fmla="*/ 452 h 719"/>
                      <a:gd name="T46" fmla="*/ 494 w 881"/>
                      <a:gd name="T47" fmla="*/ 497 h 719"/>
                      <a:gd name="T48" fmla="*/ 312 w 881"/>
                      <a:gd name="T49" fmla="*/ 515 h 719"/>
                      <a:gd name="T50" fmla="*/ 330 w 881"/>
                      <a:gd name="T51" fmla="*/ 697 h 719"/>
                      <a:gd name="T52" fmla="*/ 539 w 881"/>
                      <a:gd name="T53" fmla="*/ 615 h 719"/>
                      <a:gd name="T54" fmla="*/ 403 w 881"/>
                      <a:gd name="T55" fmla="*/ 70 h 719"/>
                      <a:gd name="T56" fmla="*/ 566 w 881"/>
                      <a:gd name="T57" fmla="*/ 197 h 719"/>
                      <a:gd name="T58" fmla="*/ 576 w 881"/>
                      <a:gd name="T59" fmla="*/ 288 h 719"/>
                      <a:gd name="T60" fmla="*/ 185 w 881"/>
                      <a:gd name="T61" fmla="*/ 470 h 719"/>
                      <a:gd name="T62" fmla="*/ 203 w 881"/>
                      <a:gd name="T63" fmla="*/ 333 h 719"/>
                      <a:gd name="T64" fmla="*/ 576 w 881"/>
                      <a:gd name="T65" fmla="*/ 270 h 719"/>
                      <a:gd name="T66" fmla="*/ 676 w 881"/>
                      <a:gd name="T67" fmla="*/ 370 h 719"/>
                      <a:gd name="T68" fmla="*/ 712 w 881"/>
                      <a:gd name="T69" fmla="*/ 433 h 719"/>
                      <a:gd name="T70" fmla="*/ 639 w 881"/>
                      <a:gd name="T71" fmla="*/ 543 h 719"/>
                      <a:gd name="T72" fmla="*/ 30 w 881"/>
                      <a:gd name="T73" fmla="*/ 333 h 719"/>
                      <a:gd name="T74" fmla="*/ 457 w 881"/>
                      <a:gd name="T75" fmla="*/ 97 h 719"/>
                      <a:gd name="T76" fmla="*/ 594 w 881"/>
                      <a:gd name="T77" fmla="*/ 143 h 719"/>
                      <a:gd name="T78" fmla="*/ 476 w 881"/>
                      <a:gd name="T79" fmla="*/ 415 h 719"/>
                      <a:gd name="T80" fmla="*/ 348 w 881"/>
                      <a:gd name="T81" fmla="*/ 579 h 719"/>
                      <a:gd name="T82" fmla="*/ 203 w 881"/>
                      <a:gd name="T83" fmla="*/ 215 h 719"/>
                      <a:gd name="T84" fmla="*/ 821 w 881"/>
                      <a:gd name="T85" fmla="*/ 488 h 719"/>
                      <a:gd name="T86" fmla="*/ 566 w 881"/>
                      <a:gd name="T87" fmla="*/ 661 h 719"/>
                      <a:gd name="T88" fmla="*/ 494 w 881"/>
                      <a:gd name="T89"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1" h="719">
                        <a:moveTo>
                          <a:pt x="148" y="343"/>
                        </a:moveTo>
                        <a:cubicBezTo>
                          <a:pt x="248" y="208"/>
                          <a:pt x="348" y="73"/>
                          <a:pt x="366" y="70"/>
                        </a:cubicBezTo>
                        <a:cubicBezTo>
                          <a:pt x="384" y="67"/>
                          <a:pt x="275" y="254"/>
                          <a:pt x="257" y="324"/>
                        </a:cubicBezTo>
                        <a:cubicBezTo>
                          <a:pt x="239" y="394"/>
                          <a:pt x="242" y="479"/>
                          <a:pt x="257" y="488"/>
                        </a:cubicBezTo>
                        <a:cubicBezTo>
                          <a:pt x="272" y="497"/>
                          <a:pt x="363" y="423"/>
                          <a:pt x="348" y="379"/>
                        </a:cubicBezTo>
                        <a:cubicBezTo>
                          <a:pt x="333" y="335"/>
                          <a:pt x="199" y="200"/>
                          <a:pt x="167" y="224"/>
                        </a:cubicBezTo>
                        <a:cubicBezTo>
                          <a:pt x="135" y="248"/>
                          <a:pt x="95" y="548"/>
                          <a:pt x="157" y="524"/>
                        </a:cubicBezTo>
                        <a:cubicBezTo>
                          <a:pt x="219" y="500"/>
                          <a:pt x="495" y="148"/>
                          <a:pt x="539" y="79"/>
                        </a:cubicBezTo>
                        <a:cubicBezTo>
                          <a:pt x="583" y="10"/>
                          <a:pt x="445" y="64"/>
                          <a:pt x="421" y="106"/>
                        </a:cubicBezTo>
                        <a:cubicBezTo>
                          <a:pt x="397" y="148"/>
                          <a:pt x="368" y="330"/>
                          <a:pt x="394" y="333"/>
                        </a:cubicBezTo>
                        <a:cubicBezTo>
                          <a:pt x="420" y="336"/>
                          <a:pt x="587" y="139"/>
                          <a:pt x="576" y="124"/>
                        </a:cubicBezTo>
                        <a:cubicBezTo>
                          <a:pt x="565" y="109"/>
                          <a:pt x="333" y="161"/>
                          <a:pt x="330" y="243"/>
                        </a:cubicBezTo>
                        <a:cubicBezTo>
                          <a:pt x="327" y="325"/>
                          <a:pt x="492" y="615"/>
                          <a:pt x="557" y="615"/>
                        </a:cubicBezTo>
                        <a:cubicBezTo>
                          <a:pt x="622" y="615"/>
                          <a:pt x="718" y="290"/>
                          <a:pt x="721" y="243"/>
                        </a:cubicBezTo>
                        <a:cubicBezTo>
                          <a:pt x="724" y="196"/>
                          <a:pt x="646" y="274"/>
                          <a:pt x="576" y="333"/>
                        </a:cubicBezTo>
                        <a:cubicBezTo>
                          <a:pt x="506" y="392"/>
                          <a:pt x="351" y="567"/>
                          <a:pt x="303" y="597"/>
                        </a:cubicBezTo>
                        <a:cubicBezTo>
                          <a:pt x="255" y="627"/>
                          <a:pt x="258" y="563"/>
                          <a:pt x="285" y="515"/>
                        </a:cubicBezTo>
                        <a:cubicBezTo>
                          <a:pt x="312" y="467"/>
                          <a:pt x="418" y="320"/>
                          <a:pt x="466" y="306"/>
                        </a:cubicBezTo>
                        <a:cubicBezTo>
                          <a:pt x="514" y="292"/>
                          <a:pt x="576" y="372"/>
                          <a:pt x="576" y="433"/>
                        </a:cubicBezTo>
                        <a:cubicBezTo>
                          <a:pt x="576" y="494"/>
                          <a:pt x="490" y="683"/>
                          <a:pt x="466" y="670"/>
                        </a:cubicBezTo>
                        <a:cubicBezTo>
                          <a:pt x="442" y="657"/>
                          <a:pt x="407" y="434"/>
                          <a:pt x="430" y="352"/>
                        </a:cubicBezTo>
                        <a:cubicBezTo>
                          <a:pt x="453" y="270"/>
                          <a:pt x="550" y="162"/>
                          <a:pt x="603" y="179"/>
                        </a:cubicBezTo>
                        <a:cubicBezTo>
                          <a:pt x="656" y="196"/>
                          <a:pt x="766" y="399"/>
                          <a:pt x="748" y="452"/>
                        </a:cubicBezTo>
                        <a:cubicBezTo>
                          <a:pt x="730" y="505"/>
                          <a:pt x="567" y="487"/>
                          <a:pt x="494" y="497"/>
                        </a:cubicBezTo>
                        <a:cubicBezTo>
                          <a:pt x="421" y="507"/>
                          <a:pt x="339" y="482"/>
                          <a:pt x="312" y="515"/>
                        </a:cubicBezTo>
                        <a:cubicBezTo>
                          <a:pt x="285" y="548"/>
                          <a:pt x="292" y="680"/>
                          <a:pt x="330" y="697"/>
                        </a:cubicBezTo>
                        <a:cubicBezTo>
                          <a:pt x="368" y="714"/>
                          <a:pt x="527" y="719"/>
                          <a:pt x="539" y="615"/>
                        </a:cubicBezTo>
                        <a:cubicBezTo>
                          <a:pt x="551" y="511"/>
                          <a:pt x="399" y="140"/>
                          <a:pt x="403" y="70"/>
                        </a:cubicBezTo>
                        <a:cubicBezTo>
                          <a:pt x="407" y="0"/>
                          <a:pt x="537" y="161"/>
                          <a:pt x="566" y="197"/>
                        </a:cubicBezTo>
                        <a:cubicBezTo>
                          <a:pt x="595" y="233"/>
                          <a:pt x="640" y="242"/>
                          <a:pt x="576" y="288"/>
                        </a:cubicBezTo>
                        <a:cubicBezTo>
                          <a:pt x="512" y="334"/>
                          <a:pt x="247" y="463"/>
                          <a:pt x="185" y="470"/>
                        </a:cubicBezTo>
                        <a:cubicBezTo>
                          <a:pt x="123" y="477"/>
                          <a:pt x="138" y="366"/>
                          <a:pt x="203" y="333"/>
                        </a:cubicBezTo>
                        <a:cubicBezTo>
                          <a:pt x="268" y="300"/>
                          <a:pt x="497" y="264"/>
                          <a:pt x="576" y="270"/>
                        </a:cubicBezTo>
                        <a:cubicBezTo>
                          <a:pt x="655" y="276"/>
                          <a:pt x="653" y="343"/>
                          <a:pt x="676" y="370"/>
                        </a:cubicBezTo>
                        <a:cubicBezTo>
                          <a:pt x="699" y="397"/>
                          <a:pt x="718" y="404"/>
                          <a:pt x="712" y="433"/>
                        </a:cubicBezTo>
                        <a:cubicBezTo>
                          <a:pt x="706" y="462"/>
                          <a:pt x="753" y="560"/>
                          <a:pt x="639" y="543"/>
                        </a:cubicBezTo>
                        <a:cubicBezTo>
                          <a:pt x="525" y="526"/>
                          <a:pt x="60" y="407"/>
                          <a:pt x="30" y="333"/>
                        </a:cubicBezTo>
                        <a:cubicBezTo>
                          <a:pt x="0" y="259"/>
                          <a:pt x="363" y="129"/>
                          <a:pt x="457" y="97"/>
                        </a:cubicBezTo>
                        <a:cubicBezTo>
                          <a:pt x="551" y="65"/>
                          <a:pt x="591" y="90"/>
                          <a:pt x="594" y="143"/>
                        </a:cubicBezTo>
                        <a:cubicBezTo>
                          <a:pt x="597" y="196"/>
                          <a:pt x="517" y="342"/>
                          <a:pt x="476" y="415"/>
                        </a:cubicBezTo>
                        <a:cubicBezTo>
                          <a:pt x="435" y="488"/>
                          <a:pt x="393" y="612"/>
                          <a:pt x="348" y="579"/>
                        </a:cubicBezTo>
                        <a:cubicBezTo>
                          <a:pt x="303" y="546"/>
                          <a:pt x="124" y="230"/>
                          <a:pt x="203" y="215"/>
                        </a:cubicBezTo>
                        <a:cubicBezTo>
                          <a:pt x="282" y="200"/>
                          <a:pt x="761" y="414"/>
                          <a:pt x="821" y="488"/>
                        </a:cubicBezTo>
                        <a:cubicBezTo>
                          <a:pt x="881" y="562"/>
                          <a:pt x="620" y="664"/>
                          <a:pt x="566" y="661"/>
                        </a:cubicBezTo>
                        <a:cubicBezTo>
                          <a:pt x="512" y="658"/>
                          <a:pt x="503" y="564"/>
                          <a:pt x="494" y="470"/>
                        </a:cubicBezTo>
                      </a:path>
                    </a:pathLst>
                  </a:custGeom>
                  <a:noFill/>
                  <a:ln w="28575" cap="sq" cmpd="sng">
                    <a:solidFill>
                      <a:srgbClr val="FF0066"/>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7" name="TextBox 46"/>
                <p:cNvSpPr txBox="1"/>
                <p:nvPr/>
              </p:nvSpPr>
              <p:spPr>
                <a:xfrm>
                  <a:off x="451645" y="5492658"/>
                  <a:ext cx="2819400" cy="338554"/>
                </a:xfrm>
                <a:prstGeom prst="rect">
                  <a:avLst/>
                </a:prstGeom>
                <a:noFill/>
              </p:spPr>
              <p:txBody>
                <a:bodyPr wrap="square" rtlCol="0">
                  <a:spAutoFit/>
                </a:bodyPr>
                <a:lstStyle/>
                <a:p>
                  <a:r>
                    <a:rPr lang="en-US" dirty="0"/>
                    <a:t>Bacterial Chromosome</a:t>
                  </a:r>
                </a:p>
              </p:txBody>
            </p:sp>
            <p:sp>
              <p:nvSpPr>
                <p:cNvPr id="48" name="TextBox 47"/>
                <p:cNvSpPr txBox="1"/>
                <p:nvPr/>
              </p:nvSpPr>
              <p:spPr>
                <a:xfrm>
                  <a:off x="2737645" y="4121097"/>
                  <a:ext cx="1066800" cy="338554"/>
                </a:xfrm>
                <a:prstGeom prst="rect">
                  <a:avLst/>
                </a:prstGeom>
                <a:noFill/>
              </p:spPr>
              <p:txBody>
                <a:bodyPr wrap="square" rtlCol="0">
                  <a:spAutoFit/>
                </a:bodyPr>
                <a:lstStyle/>
                <a:p>
                  <a:r>
                    <a:rPr lang="en-US" dirty="0"/>
                    <a:t>Cytosol</a:t>
                  </a:r>
                </a:p>
              </p:txBody>
            </p:sp>
            <p:sp>
              <p:nvSpPr>
                <p:cNvPr id="49" name="TextBox 48"/>
                <p:cNvSpPr txBox="1"/>
                <p:nvPr/>
              </p:nvSpPr>
              <p:spPr>
                <a:xfrm>
                  <a:off x="2476501" y="3048000"/>
                  <a:ext cx="1638300" cy="338554"/>
                </a:xfrm>
                <a:prstGeom prst="rect">
                  <a:avLst/>
                </a:prstGeom>
                <a:noFill/>
              </p:spPr>
              <p:txBody>
                <a:bodyPr wrap="square" rtlCol="0">
                  <a:spAutoFit/>
                </a:bodyPr>
                <a:lstStyle/>
                <a:p>
                  <a:r>
                    <a:rPr lang="en-US" dirty="0"/>
                    <a:t>Cell Membrane</a:t>
                  </a:r>
                </a:p>
              </p:txBody>
            </p:sp>
            <p:cxnSp>
              <p:nvCxnSpPr>
                <p:cNvPr id="50" name="Straight Arrow Connector 49"/>
                <p:cNvCxnSpPr/>
                <p:nvPr/>
              </p:nvCxnSpPr>
              <p:spPr>
                <a:xfrm flipH="1">
                  <a:off x="3171825" y="3386554"/>
                  <a:ext cx="123827" cy="24250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844709" y="4941701"/>
                  <a:ext cx="402321" cy="55889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752465" y="3380264"/>
                <a:ext cx="4391535" cy="2779461"/>
                <a:chOff x="3505200" y="2286000"/>
                <a:chExt cx="6171026" cy="3824198"/>
              </a:xfrm>
            </p:grpSpPr>
            <p:sp>
              <p:nvSpPr>
                <p:cNvPr id="11" name="Oval 28"/>
                <p:cNvSpPr>
                  <a:spLocks noChangeArrowheads="1"/>
                </p:cNvSpPr>
                <p:nvPr/>
              </p:nvSpPr>
              <p:spPr bwMode="auto">
                <a:xfrm>
                  <a:off x="3535363" y="2676525"/>
                  <a:ext cx="4283075" cy="2228850"/>
                </a:xfrm>
                <a:prstGeom prst="ellipse">
                  <a:avLst/>
                </a:prstGeom>
                <a:solidFill>
                  <a:schemeClr val="accent1">
                    <a:alpha val="50000"/>
                  </a:schemeClr>
                </a:solidFill>
                <a:ln w="12700" cap="sq">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solidFill>
                      <a:schemeClr val="bg1"/>
                    </a:solidFill>
                  </a:endParaRPr>
                </a:p>
              </p:txBody>
            </p:sp>
            <p:sp>
              <p:nvSpPr>
                <p:cNvPr id="12" name="Freeform 29"/>
                <p:cNvSpPr>
                  <a:spLocks/>
                </p:cNvSpPr>
                <p:nvPr/>
              </p:nvSpPr>
              <p:spPr bwMode="auto">
                <a:xfrm>
                  <a:off x="3513138" y="2959100"/>
                  <a:ext cx="1863725" cy="1520825"/>
                </a:xfrm>
                <a:custGeom>
                  <a:avLst/>
                  <a:gdLst>
                    <a:gd name="T0" fmla="*/ 148 w 881"/>
                    <a:gd name="T1" fmla="*/ 343 h 719"/>
                    <a:gd name="T2" fmla="*/ 366 w 881"/>
                    <a:gd name="T3" fmla="*/ 70 h 719"/>
                    <a:gd name="T4" fmla="*/ 257 w 881"/>
                    <a:gd name="T5" fmla="*/ 324 h 719"/>
                    <a:gd name="T6" fmla="*/ 257 w 881"/>
                    <a:gd name="T7" fmla="*/ 488 h 719"/>
                    <a:gd name="T8" fmla="*/ 348 w 881"/>
                    <a:gd name="T9" fmla="*/ 379 h 719"/>
                    <a:gd name="T10" fmla="*/ 167 w 881"/>
                    <a:gd name="T11" fmla="*/ 224 h 719"/>
                    <a:gd name="T12" fmla="*/ 157 w 881"/>
                    <a:gd name="T13" fmla="*/ 524 h 719"/>
                    <a:gd name="T14" fmla="*/ 539 w 881"/>
                    <a:gd name="T15" fmla="*/ 79 h 719"/>
                    <a:gd name="T16" fmla="*/ 421 w 881"/>
                    <a:gd name="T17" fmla="*/ 106 h 719"/>
                    <a:gd name="T18" fmla="*/ 394 w 881"/>
                    <a:gd name="T19" fmla="*/ 333 h 719"/>
                    <a:gd name="T20" fmla="*/ 576 w 881"/>
                    <a:gd name="T21" fmla="*/ 124 h 719"/>
                    <a:gd name="T22" fmla="*/ 330 w 881"/>
                    <a:gd name="T23" fmla="*/ 243 h 719"/>
                    <a:gd name="T24" fmla="*/ 557 w 881"/>
                    <a:gd name="T25" fmla="*/ 615 h 719"/>
                    <a:gd name="T26" fmla="*/ 721 w 881"/>
                    <a:gd name="T27" fmla="*/ 243 h 719"/>
                    <a:gd name="T28" fmla="*/ 576 w 881"/>
                    <a:gd name="T29" fmla="*/ 333 h 719"/>
                    <a:gd name="T30" fmla="*/ 303 w 881"/>
                    <a:gd name="T31" fmla="*/ 597 h 719"/>
                    <a:gd name="T32" fmla="*/ 285 w 881"/>
                    <a:gd name="T33" fmla="*/ 515 h 719"/>
                    <a:gd name="T34" fmla="*/ 466 w 881"/>
                    <a:gd name="T35" fmla="*/ 306 h 719"/>
                    <a:gd name="T36" fmla="*/ 576 w 881"/>
                    <a:gd name="T37" fmla="*/ 433 h 719"/>
                    <a:gd name="T38" fmla="*/ 466 w 881"/>
                    <a:gd name="T39" fmla="*/ 670 h 719"/>
                    <a:gd name="T40" fmla="*/ 430 w 881"/>
                    <a:gd name="T41" fmla="*/ 352 h 719"/>
                    <a:gd name="T42" fmla="*/ 603 w 881"/>
                    <a:gd name="T43" fmla="*/ 179 h 719"/>
                    <a:gd name="T44" fmla="*/ 748 w 881"/>
                    <a:gd name="T45" fmla="*/ 452 h 719"/>
                    <a:gd name="T46" fmla="*/ 494 w 881"/>
                    <a:gd name="T47" fmla="*/ 497 h 719"/>
                    <a:gd name="T48" fmla="*/ 312 w 881"/>
                    <a:gd name="T49" fmla="*/ 515 h 719"/>
                    <a:gd name="T50" fmla="*/ 330 w 881"/>
                    <a:gd name="T51" fmla="*/ 697 h 719"/>
                    <a:gd name="T52" fmla="*/ 539 w 881"/>
                    <a:gd name="T53" fmla="*/ 615 h 719"/>
                    <a:gd name="T54" fmla="*/ 403 w 881"/>
                    <a:gd name="T55" fmla="*/ 70 h 719"/>
                    <a:gd name="T56" fmla="*/ 566 w 881"/>
                    <a:gd name="T57" fmla="*/ 197 h 719"/>
                    <a:gd name="T58" fmla="*/ 576 w 881"/>
                    <a:gd name="T59" fmla="*/ 288 h 719"/>
                    <a:gd name="T60" fmla="*/ 185 w 881"/>
                    <a:gd name="T61" fmla="*/ 470 h 719"/>
                    <a:gd name="T62" fmla="*/ 203 w 881"/>
                    <a:gd name="T63" fmla="*/ 333 h 719"/>
                    <a:gd name="T64" fmla="*/ 576 w 881"/>
                    <a:gd name="T65" fmla="*/ 270 h 719"/>
                    <a:gd name="T66" fmla="*/ 676 w 881"/>
                    <a:gd name="T67" fmla="*/ 370 h 719"/>
                    <a:gd name="T68" fmla="*/ 712 w 881"/>
                    <a:gd name="T69" fmla="*/ 433 h 719"/>
                    <a:gd name="T70" fmla="*/ 639 w 881"/>
                    <a:gd name="T71" fmla="*/ 543 h 719"/>
                    <a:gd name="T72" fmla="*/ 30 w 881"/>
                    <a:gd name="T73" fmla="*/ 333 h 719"/>
                    <a:gd name="T74" fmla="*/ 457 w 881"/>
                    <a:gd name="T75" fmla="*/ 97 h 719"/>
                    <a:gd name="T76" fmla="*/ 594 w 881"/>
                    <a:gd name="T77" fmla="*/ 143 h 719"/>
                    <a:gd name="T78" fmla="*/ 476 w 881"/>
                    <a:gd name="T79" fmla="*/ 415 h 719"/>
                    <a:gd name="T80" fmla="*/ 348 w 881"/>
                    <a:gd name="T81" fmla="*/ 579 h 719"/>
                    <a:gd name="T82" fmla="*/ 203 w 881"/>
                    <a:gd name="T83" fmla="*/ 215 h 719"/>
                    <a:gd name="T84" fmla="*/ 821 w 881"/>
                    <a:gd name="T85" fmla="*/ 488 h 719"/>
                    <a:gd name="T86" fmla="*/ 566 w 881"/>
                    <a:gd name="T87" fmla="*/ 661 h 719"/>
                    <a:gd name="T88" fmla="*/ 494 w 881"/>
                    <a:gd name="T89"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1" h="719">
                      <a:moveTo>
                        <a:pt x="148" y="343"/>
                      </a:moveTo>
                      <a:cubicBezTo>
                        <a:pt x="248" y="208"/>
                        <a:pt x="348" y="73"/>
                        <a:pt x="366" y="70"/>
                      </a:cubicBezTo>
                      <a:cubicBezTo>
                        <a:pt x="384" y="67"/>
                        <a:pt x="275" y="254"/>
                        <a:pt x="257" y="324"/>
                      </a:cubicBezTo>
                      <a:cubicBezTo>
                        <a:pt x="239" y="394"/>
                        <a:pt x="242" y="479"/>
                        <a:pt x="257" y="488"/>
                      </a:cubicBezTo>
                      <a:cubicBezTo>
                        <a:pt x="272" y="497"/>
                        <a:pt x="363" y="423"/>
                        <a:pt x="348" y="379"/>
                      </a:cubicBezTo>
                      <a:cubicBezTo>
                        <a:pt x="333" y="335"/>
                        <a:pt x="199" y="200"/>
                        <a:pt x="167" y="224"/>
                      </a:cubicBezTo>
                      <a:cubicBezTo>
                        <a:pt x="135" y="248"/>
                        <a:pt x="95" y="548"/>
                        <a:pt x="157" y="524"/>
                      </a:cubicBezTo>
                      <a:cubicBezTo>
                        <a:pt x="219" y="500"/>
                        <a:pt x="495" y="148"/>
                        <a:pt x="539" y="79"/>
                      </a:cubicBezTo>
                      <a:cubicBezTo>
                        <a:pt x="583" y="10"/>
                        <a:pt x="445" y="64"/>
                        <a:pt x="421" y="106"/>
                      </a:cubicBezTo>
                      <a:cubicBezTo>
                        <a:pt x="397" y="148"/>
                        <a:pt x="368" y="330"/>
                        <a:pt x="394" y="333"/>
                      </a:cubicBezTo>
                      <a:cubicBezTo>
                        <a:pt x="420" y="336"/>
                        <a:pt x="587" y="139"/>
                        <a:pt x="576" y="124"/>
                      </a:cubicBezTo>
                      <a:cubicBezTo>
                        <a:pt x="565" y="109"/>
                        <a:pt x="333" y="161"/>
                        <a:pt x="330" y="243"/>
                      </a:cubicBezTo>
                      <a:cubicBezTo>
                        <a:pt x="327" y="325"/>
                        <a:pt x="492" y="615"/>
                        <a:pt x="557" y="615"/>
                      </a:cubicBezTo>
                      <a:cubicBezTo>
                        <a:pt x="622" y="615"/>
                        <a:pt x="718" y="290"/>
                        <a:pt x="721" y="243"/>
                      </a:cubicBezTo>
                      <a:cubicBezTo>
                        <a:pt x="724" y="196"/>
                        <a:pt x="646" y="274"/>
                        <a:pt x="576" y="333"/>
                      </a:cubicBezTo>
                      <a:cubicBezTo>
                        <a:pt x="506" y="392"/>
                        <a:pt x="351" y="567"/>
                        <a:pt x="303" y="597"/>
                      </a:cubicBezTo>
                      <a:cubicBezTo>
                        <a:pt x="255" y="627"/>
                        <a:pt x="258" y="563"/>
                        <a:pt x="285" y="515"/>
                      </a:cubicBezTo>
                      <a:cubicBezTo>
                        <a:pt x="312" y="467"/>
                        <a:pt x="418" y="320"/>
                        <a:pt x="466" y="306"/>
                      </a:cubicBezTo>
                      <a:cubicBezTo>
                        <a:pt x="514" y="292"/>
                        <a:pt x="576" y="372"/>
                        <a:pt x="576" y="433"/>
                      </a:cubicBezTo>
                      <a:cubicBezTo>
                        <a:pt x="576" y="494"/>
                        <a:pt x="490" y="683"/>
                        <a:pt x="466" y="670"/>
                      </a:cubicBezTo>
                      <a:cubicBezTo>
                        <a:pt x="442" y="657"/>
                        <a:pt x="407" y="434"/>
                        <a:pt x="430" y="352"/>
                      </a:cubicBezTo>
                      <a:cubicBezTo>
                        <a:pt x="453" y="270"/>
                        <a:pt x="550" y="162"/>
                        <a:pt x="603" y="179"/>
                      </a:cubicBezTo>
                      <a:cubicBezTo>
                        <a:pt x="656" y="196"/>
                        <a:pt x="766" y="399"/>
                        <a:pt x="748" y="452"/>
                      </a:cubicBezTo>
                      <a:cubicBezTo>
                        <a:pt x="730" y="505"/>
                        <a:pt x="567" y="487"/>
                        <a:pt x="494" y="497"/>
                      </a:cubicBezTo>
                      <a:cubicBezTo>
                        <a:pt x="421" y="507"/>
                        <a:pt x="339" y="482"/>
                        <a:pt x="312" y="515"/>
                      </a:cubicBezTo>
                      <a:cubicBezTo>
                        <a:pt x="285" y="548"/>
                        <a:pt x="292" y="680"/>
                        <a:pt x="330" y="697"/>
                      </a:cubicBezTo>
                      <a:cubicBezTo>
                        <a:pt x="368" y="714"/>
                        <a:pt x="527" y="719"/>
                        <a:pt x="539" y="615"/>
                      </a:cubicBezTo>
                      <a:cubicBezTo>
                        <a:pt x="551" y="511"/>
                        <a:pt x="399" y="140"/>
                        <a:pt x="403" y="70"/>
                      </a:cubicBezTo>
                      <a:cubicBezTo>
                        <a:pt x="407" y="0"/>
                        <a:pt x="537" y="161"/>
                        <a:pt x="566" y="197"/>
                      </a:cubicBezTo>
                      <a:cubicBezTo>
                        <a:pt x="595" y="233"/>
                        <a:pt x="640" y="242"/>
                        <a:pt x="576" y="288"/>
                      </a:cubicBezTo>
                      <a:cubicBezTo>
                        <a:pt x="512" y="334"/>
                        <a:pt x="247" y="463"/>
                        <a:pt x="185" y="470"/>
                      </a:cubicBezTo>
                      <a:cubicBezTo>
                        <a:pt x="123" y="477"/>
                        <a:pt x="138" y="366"/>
                        <a:pt x="203" y="333"/>
                      </a:cubicBezTo>
                      <a:cubicBezTo>
                        <a:pt x="268" y="300"/>
                        <a:pt x="497" y="264"/>
                        <a:pt x="576" y="270"/>
                      </a:cubicBezTo>
                      <a:cubicBezTo>
                        <a:pt x="655" y="276"/>
                        <a:pt x="653" y="343"/>
                        <a:pt x="676" y="370"/>
                      </a:cubicBezTo>
                      <a:cubicBezTo>
                        <a:pt x="699" y="397"/>
                        <a:pt x="718" y="404"/>
                        <a:pt x="712" y="433"/>
                      </a:cubicBezTo>
                      <a:cubicBezTo>
                        <a:pt x="706" y="462"/>
                        <a:pt x="753" y="560"/>
                        <a:pt x="639" y="543"/>
                      </a:cubicBezTo>
                      <a:cubicBezTo>
                        <a:pt x="525" y="526"/>
                        <a:pt x="60" y="407"/>
                        <a:pt x="30" y="333"/>
                      </a:cubicBezTo>
                      <a:cubicBezTo>
                        <a:pt x="0" y="259"/>
                        <a:pt x="363" y="129"/>
                        <a:pt x="457" y="97"/>
                      </a:cubicBezTo>
                      <a:cubicBezTo>
                        <a:pt x="551" y="65"/>
                        <a:pt x="591" y="90"/>
                        <a:pt x="594" y="143"/>
                      </a:cubicBezTo>
                      <a:cubicBezTo>
                        <a:pt x="597" y="196"/>
                        <a:pt x="517" y="342"/>
                        <a:pt x="476" y="415"/>
                      </a:cubicBezTo>
                      <a:cubicBezTo>
                        <a:pt x="435" y="488"/>
                        <a:pt x="393" y="612"/>
                        <a:pt x="348" y="579"/>
                      </a:cubicBezTo>
                      <a:cubicBezTo>
                        <a:pt x="303" y="546"/>
                        <a:pt x="124" y="230"/>
                        <a:pt x="203" y="215"/>
                      </a:cubicBezTo>
                      <a:cubicBezTo>
                        <a:pt x="282" y="200"/>
                        <a:pt x="761" y="414"/>
                        <a:pt x="821" y="488"/>
                      </a:cubicBezTo>
                      <a:cubicBezTo>
                        <a:pt x="881" y="562"/>
                        <a:pt x="620" y="664"/>
                        <a:pt x="566" y="661"/>
                      </a:cubicBezTo>
                      <a:cubicBezTo>
                        <a:pt x="512" y="658"/>
                        <a:pt x="503" y="564"/>
                        <a:pt x="494" y="470"/>
                      </a:cubicBezTo>
                    </a:path>
                  </a:pathLst>
                </a:custGeom>
                <a:noFill/>
                <a:ln w="28575" cap="sq" cmpd="sng">
                  <a:solidFill>
                    <a:srgbClr val="FF0066"/>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Oval 30"/>
                <p:cNvSpPr>
                  <a:spLocks noChangeArrowheads="1"/>
                </p:cNvSpPr>
                <p:nvPr/>
              </p:nvSpPr>
              <p:spPr bwMode="auto">
                <a:xfrm>
                  <a:off x="5348288" y="5049838"/>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Oval 31"/>
                <p:cNvSpPr>
                  <a:spLocks noChangeArrowheads="1"/>
                </p:cNvSpPr>
                <p:nvPr/>
              </p:nvSpPr>
              <p:spPr bwMode="auto">
                <a:xfrm>
                  <a:off x="5703888" y="5100638"/>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Oval 32"/>
                <p:cNvSpPr>
                  <a:spLocks noChangeArrowheads="1"/>
                </p:cNvSpPr>
                <p:nvPr/>
              </p:nvSpPr>
              <p:spPr bwMode="auto">
                <a:xfrm>
                  <a:off x="5068888" y="5173663"/>
                  <a:ext cx="100012"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Oval 33"/>
                <p:cNvSpPr>
                  <a:spLocks noChangeArrowheads="1"/>
                </p:cNvSpPr>
                <p:nvPr/>
              </p:nvSpPr>
              <p:spPr bwMode="auto">
                <a:xfrm>
                  <a:off x="4251325" y="4897438"/>
                  <a:ext cx="100013"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Oval 34"/>
                <p:cNvSpPr>
                  <a:spLocks noChangeArrowheads="1"/>
                </p:cNvSpPr>
                <p:nvPr/>
              </p:nvSpPr>
              <p:spPr bwMode="auto">
                <a:xfrm>
                  <a:off x="3819525" y="4619625"/>
                  <a:ext cx="100013"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Oval 35"/>
                <p:cNvSpPr>
                  <a:spLocks noChangeArrowheads="1"/>
                </p:cNvSpPr>
                <p:nvPr/>
              </p:nvSpPr>
              <p:spPr bwMode="auto">
                <a:xfrm>
                  <a:off x="3505200" y="4400550"/>
                  <a:ext cx="98425" cy="134938"/>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Oval 36"/>
                <p:cNvSpPr>
                  <a:spLocks noChangeArrowheads="1"/>
                </p:cNvSpPr>
                <p:nvPr/>
              </p:nvSpPr>
              <p:spPr bwMode="auto">
                <a:xfrm>
                  <a:off x="3708400" y="2852738"/>
                  <a:ext cx="98425"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Oval 37"/>
                <p:cNvSpPr>
                  <a:spLocks noChangeArrowheads="1"/>
                </p:cNvSpPr>
                <p:nvPr/>
              </p:nvSpPr>
              <p:spPr bwMode="auto">
                <a:xfrm>
                  <a:off x="4103688" y="2671763"/>
                  <a:ext cx="100012"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Oval 38"/>
                <p:cNvSpPr>
                  <a:spLocks noChangeArrowheads="1"/>
                </p:cNvSpPr>
                <p:nvPr/>
              </p:nvSpPr>
              <p:spPr bwMode="auto">
                <a:xfrm>
                  <a:off x="3825875" y="2625725"/>
                  <a:ext cx="100013" cy="134938"/>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Oval 39"/>
                <p:cNvSpPr>
                  <a:spLocks noChangeArrowheads="1"/>
                </p:cNvSpPr>
                <p:nvPr/>
              </p:nvSpPr>
              <p:spPr bwMode="auto">
                <a:xfrm>
                  <a:off x="4432300" y="2328863"/>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Oval 40"/>
                <p:cNvSpPr>
                  <a:spLocks noChangeArrowheads="1"/>
                </p:cNvSpPr>
                <p:nvPr/>
              </p:nvSpPr>
              <p:spPr bwMode="auto">
                <a:xfrm>
                  <a:off x="4635500" y="2532063"/>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Oval 41"/>
                <p:cNvSpPr>
                  <a:spLocks noChangeArrowheads="1"/>
                </p:cNvSpPr>
                <p:nvPr/>
              </p:nvSpPr>
              <p:spPr bwMode="auto">
                <a:xfrm>
                  <a:off x="5011738" y="2390775"/>
                  <a:ext cx="100012" cy="134938"/>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Oval 42"/>
                <p:cNvSpPr>
                  <a:spLocks noChangeArrowheads="1"/>
                </p:cNvSpPr>
                <p:nvPr/>
              </p:nvSpPr>
              <p:spPr bwMode="auto">
                <a:xfrm>
                  <a:off x="5214938" y="2476500"/>
                  <a:ext cx="98425"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Oval 43"/>
                <p:cNvSpPr>
                  <a:spLocks noChangeArrowheads="1"/>
                </p:cNvSpPr>
                <p:nvPr/>
              </p:nvSpPr>
              <p:spPr bwMode="auto">
                <a:xfrm>
                  <a:off x="5399088" y="2392363"/>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Oval 44"/>
                <p:cNvSpPr>
                  <a:spLocks noChangeArrowheads="1"/>
                </p:cNvSpPr>
                <p:nvPr/>
              </p:nvSpPr>
              <p:spPr bwMode="auto">
                <a:xfrm>
                  <a:off x="6199188" y="2286000"/>
                  <a:ext cx="98425"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Oval 45"/>
                <p:cNvSpPr>
                  <a:spLocks noChangeArrowheads="1"/>
                </p:cNvSpPr>
                <p:nvPr/>
              </p:nvSpPr>
              <p:spPr bwMode="auto">
                <a:xfrm>
                  <a:off x="6402388" y="2489200"/>
                  <a:ext cx="98425"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Oval 46"/>
                <p:cNvSpPr>
                  <a:spLocks noChangeArrowheads="1"/>
                </p:cNvSpPr>
                <p:nvPr/>
              </p:nvSpPr>
              <p:spPr bwMode="auto">
                <a:xfrm>
                  <a:off x="6586538" y="2500313"/>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47"/>
                <p:cNvSpPr>
                  <a:spLocks noChangeArrowheads="1"/>
                </p:cNvSpPr>
                <p:nvPr/>
              </p:nvSpPr>
              <p:spPr bwMode="auto">
                <a:xfrm>
                  <a:off x="6789738" y="2570163"/>
                  <a:ext cx="98425" cy="134937"/>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48"/>
                <p:cNvSpPr>
                  <a:spLocks noChangeArrowheads="1"/>
                </p:cNvSpPr>
                <p:nvPr/>
              </p:nvSpPr>
              <p:spPr bwMode="auto">
                <a:xfrm>
                  <a:off x="6932613" y="2368550"/>
                  <a:ext cx="100012"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49"/>
                <p:cNvSpPr>
                  <a:spLocks noChangeArrowheads="1"/>
                </p:cNvSpPr>
                <p:nvPr/>
              </p:nvSpPr>
              <p:spPr bwMode="auto">
                <a:xfrm>
                  <a:off x="6215063" y="5051425"/>
                  <a:ext cx="100012" cy="134938"/>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Oval 50"/>
                <p:cNvSpPr>
                  <a:spLocks noChangeArrowheads="1"/>
                </p:cNvSpPr>
                <p:nvPr/>
              </p:nvSpPr>
              <p:spPr bwMode="auto">
                <a:xfrm>
                  <a:off x="6126163" y="3756025"/>
                  <a:ext cx="98425" cy="196850"/>
                </a:xfrm>
                <a:prstGeom prst="ellipse">
                  <a:avLst/>
                </a:prstGeom>
                <a:noFill/>
                <a:ln w="28575"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Freeform 51"/>
                <p:cNvSpPr>
                  <a:spLocks/>
                </p:cNvSpPr>
                <p:nvPr/>
              </p:nvSpPr>
              <p:spPr bwMode="auto">
                <a:xfrm>
                  <a:off x="6430963" y="2917825"/>
                  <a:ext cx="384175" cy="303213"/>
                </a:xfrm>
                <a:custGeom>
                  <a:avLst/>
                  <a:gdLst>
                    <a:gd name="T0" fmla="*/ 95 w 282"/>
                    <a:gd name="T1" fmla="*/ 200 h 253"/>
                    <a:gd name="T2" fmla="*/ 49 w 282"/>
                    <a:gd name="T3" fmla="*/ 127 h 253"/>
                    <a:gd name="T4" fmla="*/ 240 w 282"/>
                    <a:gd name="T5" fmla="*/ 27 h 253"/>
                    <a:gd name="T6" fmla="*/ 186 w 282"/>
                    <a:gd name="T7" fmla="*/ 91 h 253"/>
                    <a:gd name="T8" fmla="*/ 86 w 282"/>
                    <a:gd name="T9" fmla="*/ 45 h 253"/>
                    <a:gd name="T10" fmla="*/ 31 w 282"/>
                    <a:gd name="T11" fmla="*/ 82 h 253"/>
                    <a:gd name="T12" fmla="*/ 149 w 282"/>
                    <a:gd name="T13" fmla="*/ 154 h 253"/>
                    <a:gd name="T14" fmla="*/ 186 w 282"/>
                    <a:gd name="T15" fmla="*/ 218 h 253"/>
                    <a:gd name="T16" fmla="*/ 4 w 282"/>
                    <a:gd name="T17" fmla="*/ 236 h 253"/>
                    <a:gd name="T18" fmla="*/ 159 w 282"/>
                    <a:gd name="T19" fmla="*/ 118 h 253"/>
                    <a:gd name="T20" fmla="*/ 159 w 282"/>
                    <a:gd name="T21" fmla="*/ 0 h 253"/>
                    <a:gd name="T22" fmla="*/ 213 w 282"/>
                    <a:gd name="T23" fmla="*/ 118 h 253"/>
                    <a:gd name="T24" fmla="*/ 259 w 282"/>
                    <a:gd name="T25" fmla="*/ 182 h 253"/>
                    <a:gd name="T26" fmla="*/ 268 w 282"/>
                    <a:gd name="T27" fmla="*/ 63 h 253"/>
                    <a:gd name="T28" fmla="*/ 177 w 282"/>
                    <a:gd name="T29" fmla="*/ 1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53">
                      <a:moveTo>
                        <a:pt x="95" y="200"/>
                      </a:moveTo>
                      <a:cubicBezTo>
                        <a:pt x="60" y="178"/>
                        <a:pt x="25" y="156"/>
                        <a:pt x="49" y="127"/>
                      </a:cubicBezTo>
                      <a:cubicBezTo>
                        <a:pt x="73" y="98"/>
                        <a:pt x="217" y="33"/>
                        <a:pt x="240" y="27"/>
                      </a:cubicBezTo>
                      <a:cubicBezTo>
                        <a:pt x="263" y="21"/>
                        <a:pt x="212" y="88"/>
                        <a:pt x="186" y="91"/>
                      </a:cubicBezTo>
                      <a:cubicBezTo>
                        <a:pt x="160" y="94"/>
                        <a:pt x="112" y="46"/>
                        <a:pt x="86" y="45"/>
                      </a:cubicBezTo>
                      <a:cubicBezTo>
                        <a:pt x="60" y="44"/>
                        <a:pt x="20" y="64"/>
                        <a:pt x="31" y="82"/>
                      </a:cubicBezTo>
                      <a:cubicBezTo>
                        <a:pt x="42" y="100"/>
                        <a:pt x="123" y="131"/>
                        <a:pt x="149" y="154"/>
                      </a:cubicBezTo>
                      <a:cubicBezTo>
                        <a:pt x="175" y="177"/>
                        <a:pt x="210" y="204"/>
                        <a:pt x="186" y="218"/>
                      </a:cubicBezTo>
                      <a:cubicBezTo>
                        <a:pt x="162" y="232"/>
                        <a:pt x="8" y="253"/>
                        <a:pt x="4" y="236"/>
                      </a:cubicBezTo>
                      <a:cubicBezTo>
                        <a:pt x="0" y="219"/>
                        <a:pt x="133" y="157"/>
                        <a:pt x="159" y="118"/>
                      </a:cubicBezTo>
                      <a:cubicBezTo>
                        <a:pt x="185" y="79"/>
                        <a:pt x="150" y="0"/>
                        <a:pt x="159" y="0"/>
                      </a:cubicBezTo>
                      <a:cubicBezTo>
                        <a:pt x="168" y="0"/>
                        <a:pt x="196" y="88"/>
                        <a:pt x="213" y="118"/>
                      </a:cubicBezTo>
                      <a:cubicBezTo>
                        <a:pt x="230" y="148"/>
                        <a:pt x="250" y="191"/>
                        <a:pt x="259" y="182"/>
                      </a:cubicBezTo>
                      <a:cubicBezTo>
                        <a:pt x="268" y="173"/>
                        <a:pt x="282" y="71"/>
                        <a:pt x="268" y="63"/>
                      </a:cubicBezTo>
                      <a:cubicBezTo>
                        <a:pt x="254" y="55"/>
                        <a:pt x="215" y="95"/>
                        <a:pt x="177" y="136"/>
                      </a:cubicBezTo>
                    </a:path>
                  </a:pathLst>
                </a:custGeom>
                <a:noFill/>
                <a:ln w="25400" cap="sq" cmpd="sng">
                  <a:solidFill>
                    <a:srgbClr val="66FF33"/>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Freeform 52"/>
                <p:cNvSpPr>
                  <a:spLocks/>
                </p:cNvSpPr>
                <p:nvPr/>
              </p:nvSpPr>
              <p:spPr bwMode="auto">
                <a:xfrm>
                  <a:off x="6583363" y="4213225"/>
                  <a:ext cx="384175" cy="301625"/>
                </a:xfrm>
                <a:custGeom>
                  <a:avLst/>
                  <a:gdLst>
                    <a:gd name="T0" fmla="*/ 95 w 282"/>
                    <a:gd name="T1" fmla="*/ 200 h 253"/>
                    <a:gd name="T2" fmla="*/ 49 w 282"/>
                    <a:gd name="T3" fmla="*/ 127 h 253"/>
                    <a:gd name="T4" fmla="*/ 240 w 282"/>
                    <a:gd name="T5" fmla="*/ 27 h 253"/>
                    <a:gd name="T6" fmla="*/ 186 w 282"/>
                    <a:gd name="T7" fmla="*/ 91 h 253"/>
                    <a:gd name="T8" fmla="*/ 86 w 282"/>
                    <a:gd name="T9" fmla="*/ 45 h 253"/>
                    <a:gd name="T10" fmla="*/ 31 w 282"/>
                    <a:gd name="T11" fmla="*/ 82 h 253"/>
                    <a:gd name="T12" fmla="*/ 149 w 282"/>
                    <a:gd name="T13" fmla="*/ 154 h 253"/>
                    <a:gd name="T14" fmla="*/ 186 w 282"/>
                    <a:gd name="T15" fmla="*/ 218 h 253"/>
                    <a:gd name="T16" fmla="*/ 4 w 282"/>
                    <a:gd name="T17" fmla="*/ 236 h 253"/>
                    <a:gd name="T18" fmla="*/ 159 w 282"/>
                    <a:gd name="T19" fmla="*/ 118 h 253"/>
                    <a:gd name="T20" fmla="*/ 159 w 282"/>
                    <a:gd name="T21" fmla="*/ 0 h 253"/>
                    <a:gd name="T22" fmla="*/ 213 w 282"/>
                    <a:gd name="T23" fmla="*/ 118 h 253"/>
                    <a:gd name="T24" fmla="*/ 259 w 282"/>
                    <a:gd name="T25" fmla="*/ 182 h 253"/>
                    <a:gd name="T26" fmla="*/ 268 w 282"/>
                    <a:gd name="T27" fmla="*/ 63 h 253"/>
                    <a:gd name="T28" fmla="*/ 177 w 282"/>
                    <a:gd name="T29" fmla="*/ 1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53">
                      <a:moveTo>
                        <a:pt x="95" y="200"/>
                      </a:moveTo>
                      <a:cubicBezTo>
                        <a:pt x="60" y="178"/>
                        <a:pt x="25" y="156"/>
                        <a:pt x="49" y="127"/>
                      </a:cubicBezTo>
                      <a:cubicBezTo>
                        <a:pt x="73" y="98"/>
                        <a:pt x="217" y="33"/>
                        <a:pt x="240" y="27"/>
                      </a:cubicBezTo>
                      <a:cubicBezTo>
                        <a:pt x="263" y="21"/>
                        <a:pt x="212" y="88"/>
                        <a:pt x="186" y="91"/>
                      </a:cubicBezTo>
                      <a:cubicBezTo>
                        <a:pt x="160" y="94"/>
                        <a:pt x="112" y="46"/>
                        <a:pt x="86" y="45"/>
                      </a:cubicBezTo>
                      <a:cubicBezTo>
                        <a:pt x="60" y="44"/>
                        <a:pt x="20" y="64"/>
                        <a:pt x="31" y="82"/>
                      </a:cubicBezTo>
                      <a:cubicBezTo>
                        <a:pt x="42" y="100"/>
                        <a:pt x="123" y="131"/>
                        <a:pt x="149" y="154"/>
                      </a:cubicBezTo>
                      <a:cubicBezTo>
                        <a:pt x="175" y="177"/>
                        <a:pt x="210" y="204"/>
                        <a:pt x="186" y="218"/>
                      </a:cubicBezTo>
                      <a:cubicBezTo>
                        <a:pt x="162" y="232"/>
                        <a:pt x="8" y="253"/>
                        <a:pt x="4" y="236"/>
                      </a:cubicBezTo>
                      <a:cubicBezTo>
                        <a:pt x="0" y="219"/>
                        <a:pt x="133" y="157"/>
                        <a:pt x="159" y="118"/>
                      </a:cubicBezTo>
                      <a:cubicBezTo>
                        <a:pt x="185" y="79"/>
                        <a:pt x="150" y="0"/>
                        <a:pt x="159" y="0"/>
                      </a:cubicBezTo>
                      <a:cubicBezTo>
                        <a:pt x="168" y="0"/>
                        <a:pt x="196" y="88"/>
                        <a:pt x="213" y="118"/>
                      </a:cubicBezTo>
                      <a:cubicBezTo>
                        <a:pt x="230" y="148"/>
                        <a:pt x="250" y="191"/>
                        <a:pt x="259" y="182"/>
                      </a:cubicBezTo>
                      <a:cubicBezTo>
                        <a:pt x="268" y="173"/>
                        <a:pt x="282" y="71"/>
                        <a:pt x="268" y="63"/>
                      </a:cubicBezTo>
                      <a:cubicBezTo>
                        <a:pt x="254" y="55"/>
                        <a:pt x="215" y="95"/>
                        <a:pt x="177" y="136"/>
                      </a:cubicBezTo>
                    </a:path>
                  </a:pathLst>
                </a:custGeom>
                <a:noFill/>
                <a:ln w="22225" cap="sq" cmpd="sng">
                  <a:solidFill>
                    <a:srgbClr val="8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36" name="AutoShape 53"/>
                <p:cNvCxnSpPr>
                  <a:cxnSpLocks noChangeShapeType="1"/>
                  <a:stCxn id="33" idx="7"/>
                  <a:endCxn id="34" idx="8"/>
                </p:cNvCxnSpPr>
                <p:nvPr/>
              </p:nvCxnSpPr>
              <p:spPr bwMode="auto">
                <a:xfrm rot="16200000">
                  <a:off x="6031706" y="3378994"/>
                  <a:ext cx="569913" cy="212725"/>
                </a:xfrm>
                <a:prstGeom prst="curvedConnector2">
                  <a:avLst/>
                </a:prstGeom>
                <a:noFill/>
                <a:ln w="12700" cap="sq">
                  <a:solidFill>
                    <a:srgbClr val="00008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AutoShape 54"/>
                <p:cNvCxnSpPr>
                  <a:cxnSpLocks noChangeShapeType="1"/>
                </p:cNvCxnSpPr>
                <p:nvPr/>
              </p:nvCxnSpPr>
              <p:spPr bwMode="auto">
                <a:xfrm rot="10800000">
                  <a:off x="6062663" y="3908425"/>
                  <a:ext cx="100012" cy="1214438"/>
                </a:xfrm>
                <a:prstGeom prst="curvedConnector3">
                  <a:avLst>
                    <a:gd name="adj1" fmla="val 314287"/>
                  </a:avLst>
                </a:prstGeom>
                <a:noFill/>
                <a:ln w="12700" cap="sq">
                  <a:solidFill>
                    <a:srgbClr val="00008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AutoShape 55"/>
                <p:cNvCxnSpPr>
                  <a:cxnSpLocks noChangeShapeType="1"/>
                  <a:stCxn id="33" idx="4"/>
                  <a:endCxn id="35" idx="8"/>
                </p:cNvCxnSpPr>
                <p:nvPr/>
              </p:nvCxnSpPr>
              <p:spPr bwMode="auto">
                <a:xfrm rot="16200000" flipH="1">
                  <a:off x="6112669" y="4029869"/>
                  <a:ext cx="527050" cy="401638"/>
                </a:xfrm>
                <a:prstGeom prst="curvedConnector2">
                  <a:avLst/>
                </a:prstGeom>
                <a:noFill/>
                <a:ln w="12700" cap="sq">
                  <a:solidFill>
                    <a:srgbClr val="00008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56"/>
                <p:cNvSpPr>
                  <a:spLocks/>
                </p:cNvSpPr>
                <p:nvPr/>
              </p:nvSpPr>
              <p:spPr bwMode="auto">
                <a:xfrm>
                  <a:off x="7650163" y="3487738"/>
                  <a:ext cx="1079500" cy="484187"/>
                </a:xfrm>
                <a:custGeom>
                  <a:avLst/>
                  <a:gdLst>
                    <a:gd name="T0" fmla="*/ 0 w 628"/>
                    <a:gd name="T1" fmla="*/ 188 h 229"/>
                    <a:gd name="T2" fmla="*/ 173 w 628"/>
                    <a:gd name="T3" fmla="*/ 6 h 229"/>
                    <a:gd name="T4" fmla="*/ 309 w 628"/>
                    <a:gd name="T5" fmla="*/ 152 h 229"/>
                    <a:gd name="T6" fmla="*/ 437 w 628"/>
                    <a:gd name="T7" fmla="*/ 225 h 229"/>
                    <a:gd name="T8" fmla="*/ 628 w 628"/>
                    <a:gd name="T9" fmla="*/ 125 h 229"/>
                  </a:gdLst>
                  <a:ahLst/>
                  <a:cxnLst>
                    <a:cxn ang="0">
                      <a:pos x="T0" y="T1"/>
                    </a:cxn>
                    <a:cxn ang="0">
                      <a:pos x="T2" y="T3"/>
                    </a:cxn>
                    <a:cxn ang="0">
                      <a:pos x="T4" y="T5"/>
                    </a:cxn>
                    <a:cxn ang="0">
                      <a:pos x="T6" y="T7"/>
                    </a:cxn>
                    <a:cxn ang="0">
                      <a:pos x="T8" y="T9"/>
                    </a:cxn>
                  </a:cxnLst>
                  <a:rect l="0" t="0" r="r" b="b"/>
                  <a:pathLst>
                    <a:path w="628" h="229">
                      <a:moveTo>
                        <a:pt x="0" y="188"/>
                      </a:moveTo>
                      <a:cubicBezTo>
                        <a:pt x="61" y="100"/>
                        <a:pt x="122" y="12"/>
                        <a:pt x="173" y="6"/>
                      </a:cubicBezTo>
                      <a:cubicBezTo>
                        <a:pt x="224" y="0"/>
                        <a:pt x="265" y="116"/>
                        <a:pt x="309" y="152"/>
                      </a:cubicBezTo>
                      <a:cubicBezTo>
                        <a:pt x="353" y="188"/>
                        <a:pt x="384" y="229"/>
                        <a:pt x="437" y="225"/>
                      </a:cubicBezTo>
                      <a:cubicBezTo>
                        <a:pt x="490" y="221"/>
                        <a:pt x="559" y="173"/>
                        <a:pt x="628" y="125"/>
                      </a:cubicBezTo>
                    </a:path>
                  </a:pathLst>
                </a:custGeom>
                <a:noFill/>
                <a:ln w="28575" cap="sq" cmpd="sng">
                  <a:solidFill>
                    <a:srgbClr val="FF8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 name="Text Box 57"/>
                <p:cNvSpPr txBox="1">
                  <a:spLocks noChangeArrowheads="1"/>
                </p:cNvSpPr>
                <p:nvPr/>
              </p:nvSpPr>
              <p:spPr bwMode="auto">
                <a:xfrm>
                  <a:off x="7281863" y="2309813"/>
                  <a:ext cx="1082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latin typeface="Arial Black" pitchFamily="34" charset="0"/>
                    </a:rPr>
                    <a:t>GFP</a:t>
                  </a:r>
                  <a:endParaRPr lang="en-US" sz="2000">
                    <a:latin typeface="Arial" charset="0"/>
                  </a:endParaRPr>
                </a:p>
              </p:txBody>
            </p:sp>
            <p:sp>
              <p:nvSpPr>
                <p:cNvPr id="41" name="Text Box 58"/>
                <p:cNvSpPr txBox="1">
                  <a:spLocks noChangeArrowheads="1"/>
                </p:cNvSpPr>
                <p:nvPr/>
              </p:nvSpPr>
              <p:spPr bwMode="auto">
                <a:xfrm>
                  <a:off x="6972300" y="4670425"/>
                  <a:ext cx="2703926" cy="1439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dirty="0">
                      <a:latin typeface="Arial" charset="0"/>
                    </a:rPr>
                    <a:t>Beta-lactamase</a:t>
                  </a:r>
                </a:p>
                <a:p>
                  <a:pPr>
                    <a:spcBef>
                      <a:spcPct val="50000"/>
                    </a:spcBef>
                  </a:pPr>
                  <a:r>
                    <a:rPr lang="en-US" sz="1600" dirty="0">
                      <a:latin typeface="Arial Black" pitchFamily="34" charset="0"/>
                    </a:rPr>
                    <a:t>Ampicillin </a:t>
                  </a:r>
                </a:p>
                <a:p>
                  <a:pPr>
                    <a:spcBef>
                      <a:spcPct val="50000"/>
                    </a:spcBef>
                  </a:pPr>
                  <a:r>
                    <a:rPr lang="en-US" sz="1600" dirty="0">
                      <a:latin typeface="Arial Black" pitchFamily="34" charset="0"/>
                    </a:rPr>
                    <a:t>Resistance</a:t>
                  </a:r>
                  <a:endParaRPr lang="en-US" sz="2000" dirty="0">
                    <a:latin typeface="Arial" charset="0"/>
                  </a:endParaRPr>
                </a:p>
              </p:txBody>
            </p:sp>
            <p:sp>
              <p:nvSpPr>
                <p:cNvPr id="42" name="Line 59"/>
                <p:cNvSpPr>
                  <a:spLocks noChangeShapeType="1"/>
                </p:cNvSpPr>
                <p:nvPr/>
              </p:nvSpPr>
              <p:spPr bwMode="auto">
                <a:xfrm flipH="1" flipV="1">
                  <a:off x="6888163" y="4441825"/>
                  <a:ext cx="152400" cy="381000"/>
                </a:xfrm>
                <a:prstGeom prst="line">
                  <a:avLst/>
                </a:prstGeom>
                <a:noFill/>
                <a:ln w="12700" cap="sq">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 name="Line 60"/>
                <p:cNvSpPr>
                  <a:spLocks noChangeShapeType="1"/>
                </p:cNvSpPr>
                <p:nvPr/>
              </p:nvSpPr>
              <p:spPr bwMode="auto">
                <a:xfrm flipH="1">
                  <a:off x="6824663" y="2536825"/>
                  <a:ext cx="457200" cy="457200"/>
                </a:xfrm>
                <a:prstGeom prst="line">
                  <a:avLst/>
                </a:prstGeom>
                <a:noFill/>
                <a:ln w="12700" cap="sq">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Oval 61"/>
                <p:cNvSpPr>
                  <a:spLocks noChangeArrowheads="1"/>
                </p:cNvSpPr>
                <p:nvPr/>
              </p:nvSpPr>
              <p:spPr bwMode="auto">
                <a:xfrm>
                  <a:off x="5872163" y="3527425"/>
                  <a:ext cx="100012"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Oval 62"/>
                <p:cNvSpPr>
                  <a:spLocks noChangeArrowheads="1"/>
                </p:cNvSpPr>
                <p:nvPr/>
              </p:nvSpPr>
              <p:spPr bwMode="auto">
                <a:xfrm>
                  <a:off x="5681663" y="3794125"/>
                  <a:ext cx="100012" cy="136525"/>
                </a:xfrm>
                <a:prstGeom prst="ellipse">
                  <a:avLst/>
                </a:prstGeom>
                <a:noFill/>
                <a:ln w="12700" cap="sq">
                  <a:solidFill>
                    <a:srgbClr val="FF8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 name="Right Arrow 9"/>
              <p:cNvSpPr/>
              <p:nvPr/>
            </p:nvSpPr>
            <p:spPr>
              <a:xfrm>
                <a:off x="3958210" y="4292927"/>
                <a:ext cx="637664" cy="273452"/>
              </a:xfrm>
              <a:prstGeom prst="rightArrow">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797434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pGLO</a:t>
            </a:r>
            <a:r>
              <a:rPr lang="en-US" dirty="0"/>
              <a:t> Transformation Lab</a:t>
            </a:r>
          </a:p>
        </p:txBody>
      </p:sp>
      <p:sp>
        <p:nvSpPr>
          <p:cNvPr id="3" name="Content Placeholder 2"/>
          <p:cNvSpPr>
            <a:spLocks noGrp="1"/>
          </p:cNvSpPr>
          <p:nvPr>
            <p:ph idx="1"/>
          </p:nvPr>
        </p:nvSpPr>
        <p:spPr>
          <a:xfrm>
            <a:off x="457200" y="1770776"/>
            <a:ext cx="4191000" cy="4409306"/>
          </a:xfrm>
        </p:spPr>
        <p:txBody>
          <a:bodyPr>
            <a:normAutofit fontScale="92500" lnSpcReduction="20000"/>
          </a:bodyPr>
          <a:lstStyle/>
          <a:p>
            <a:pPr marL="0" indent="0">
              <a:buNone/>
            </a:pPr>
            <a:r>
              <a:rPr lang="en-US" sz="4000" b="1" dirty="0" err="1"/>
              <a:t>pGLO</a:t>
            </a:r>
            <a:endParaRPr lang="en-US" sz="4000" b="1" dirty="0"/>
          </a:p>
          <a:p>
            <a:r>
              <a:rPr lang="en-US" dirty="0"/>
              <a:t>Commercially produced plasmid</a:t>
            </a:r>
          </a:p>
          <a:p>
            <a:r>
              <a:rPr lang="en-US" dirty="0"/>
              <a:t>Contains DNA for bioluminescence and ampicillin resistance.</a:t>
            </a:r>
          </a:p>
          <a:p>
            <a:r>
              <a:rPr lang="en-US" dirty="0"/>
              <a:t>Gene for bioluminescence requires activation using arabinose</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
        <p:nvSpPr>
          <p:cNvPr id="5" name="Content Placeholder 2"/>
          <p:cNvSpPr txBox="1">
            <a:spLocks/>
          </p:cNvSpPr>
          <p:nvPr/>
        </p:nvSpPr>
        <p:spPr>
          <a:xfrm>
            <a:off x="4648200" y="1765089"/>
            <a:ext cx="4191000" cy="1667338"/>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800" b="1" i="1" dirty="0"/>
              <a:t>E. coli </a:t>
            </a:r>
            <a:r>
              <a:rPr lang="en-US" sz="4800" b="1" dirty="0"/>
              <a:t>HB101</a:t>
            </a:r>
          </a:p>
          <a:p>
            <a:r>
              <a:rPr lang="en-US" sz="4000" dirty="0"/>
              <a:t>Bacteria commonly used in laboratory research</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4600" y="3669486"/>
            <a:ext cx="2438199" cy="2304098"/>
          </a:xfrm>
          <a:prstGeom prst="rect">
            <a:avLst/>
          </a:prstGeom>
        </p:spPr>
      </p:pic>
    </p:spTree>
    <p:extLst>
      <p:ext uri="{BB962C8B-B14F-4D97-AF65-F5344CB8AC3E}">
        <p14:creationId xmlns:p14="http://schemas.microsoft.com/office/powerpoint/2010/main" val="1458550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pGLO</a:t>
            </a:r>
            <a:r>
              <a:rPr lang="en-US" dirty="0"/>
              <a:t> Transformation Lab</a:t>
            </a:r>
          </a:p>
        </p:txBody>
      </p:sp>
      <p:sp>
        <p:nvSpPr>
          <p:cNvPr id="3" name="Content Placeholder 2"/>
          <p:cNvSpPr>
            <a:spLocks noGrp="1"/>
          </p:cNvSpPr>
          <p:nvPr>
            <p:ph idx="1"/>
          </p:nvPr>
        </p:nvSpPr>
        <p:spPr/>
        <p:txBody>
          <a:bodyPr/>
          <a:lstStyle/>
          <a:p>
            <a:pPr marL="0" indent="0">
              <a:buNone/>
            </a:pPr>
            <a:r>
              <a:rPr lang="en-US" dirty="0"/>
              <a:t>Make predictions for each plate.</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grpSp>
        <p:nvGrpSpPr>
          <p:cNvPr id="5" name="Group 4"/>
          <p:cNvGrpSpPr/>
          <p:nvPr/>
        </p:nvGrpSpPr>
        <p:grpSpPr>
          <a:xfrm>
            <a:off x="380998" y="3118340"/>
            <a:ext cx="8382002" cy="2713666"/>
            <a:chOff x="380998" y="3118340"/>
            <a:chExt cx="8382002" cy="2713666"/>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98" y="3118340"/>
              <a:ext cx="1918137" cy="191813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2588" y="3175436"/>
              <a:ext cx="1918137" cy="191813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144955"/>
              <a:ext cx="1918137" cy="1918137"/>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3168868"/>
              <a:ext cx="1918137" cy="1918137"/>
            </a:xfrm>
            <a:prstGeom prst="rect">
              <a:avLst/>
            </a:prstGeom>
          </p:spPr>
        </p:pic>
        <p:sp>
          <p:nvSpPr>
            <p:cNvPr id="10" name="TextBox 9"/>
            <p:cNvSpPr txBox="1"/>
            <p:nvPr/>
          </p:nvSpPr>
          <p:spPr>
            <a:xfrm>
              <a:off x="613146" y="5113862"/>
              <a:ext cx="1453843" cy="707886"/>
            </a:xfrm>
            <a:prstGeom prst="rect">
              <a:avLst/>
            </a:prstGeom>
            <a:noFill/>
          </p:spPr>
          <p:txBody>
            <a:bodyPr wrap="square" rtlCol="0">
              <a:spAutoFit/>
            </a:bodyPr>
            <a:lstStyle/>
            <a:p>
              <a:pPr algn="ctr"/>
              <a:r>
                <a:rPr lang="en-US" sz="2000" dirty="0"/>
                <a:t>LB Agar</a:t>
              </a:r>
            </a:p>
            <a:p>
              <a:pPr algn="ctr"/>
              <a:r>
                <a:rPr lang="en-US" sz="2000" dirty="0"/>
                <a:t>-</a:t>
              </a:r>
              <a:r>
                <a:rPr lang="en-US" sz="2000" dirty="0" err="1"/>
                <a:t>pGLO</a:t>
              </a:r>
              <a:endParaRPr lang="en-US" sz="2000" dirty="0"/>
            </a:p>
          </p:txBody>
        </p:sp>
        <p:sp>
          <p:nvSpPr>
            <p:cNvPr id="11" name="TextBox 10"/>
            <p:cNvSpPr txBox="1"/>
            <p:nvPr/>
          </p:nvSpPr>
          <p:spPr>
            <a:xfrm>
              <a:off x="2576477" y="5113862"/>
              <a:ext cx="1771388" cy="707886"/>
            </a:xfrm>
            <a:prstGeom prst="rect">
              <a:avLst/>
            </a:prstGeom>
            <a:noFill/>
          </p:spPr>
          <p:txBody>
            <a:bodyPr wrap="square" rtlCol="0">
              <a:spAutoFit/>
            </a:bodyPr>
            <a:lstStyle/>
            <a:p>
              <a:pPr algn="ctr"/>
              <a:r>
                <a:rPr lang="en-US" sz="2000" dirty="0"/>
                <a:t>LB Agar/amp</a:t>
              </a:r>
            </a:p>
            <a:p>
              <a:pPr algn="ctr"/>
              <a:r>
                <a:rPr lang="en-US" sz="2000" dirty="0"/>
                <a:t>-</a:t>
              </a:r>
              <a:r>
                <a:rPr lang="en-US" sz="2000" dirty="0" err="1"/>
                <a:t>pGLO</a:t>
              </a:r>
              <a:endParaRPr lang="en-US" sz="2000" dirty="0"/>
            </a:p>
          </p:txBody>
        </p:sp>
        <p:sp>
          <p:nvSpPr>
            <p:cNvPr id="12" name="TextBox 11"/>
            <p:cNvSpPr txBox="1"/>
            <p:nvPr/>
          </p:nvSpPr>
          <p:spPr>
            <a:xfrm>
              <a:off x="4645374" y="5124120"/>
              <a:ext cx="1771388" cy="707886"/>
            </a:xfrm>
            <a:prstGeom prst="rect">
              <a:avLst/>
            </a:prstGeom>
            <a:noFill/>
          </p:spPr>
          <p:txBody>
            <a:bodyPr wrap="square" rtlCol="0">
              <a:spAutoFit/>
            </a:bodyPr>
            <a:lstStyle/>
            <a:p>
              <a:pPr algn="ctr"/>
              <a:r>
                <a:rPr lang="en-US" sz="2000" dirty="0"/>
                <a:t>LB Agar/amp</a:t>
              </a:r>
            </a:p>
            <a:p>
              <a:pPr algn="ctr"/>
              <a:r>
                <a:rPr lang="en-US" sz="2000" dirty="0"/>
                <a:t>+</a:t>
              </a:r>
              <a:r>
                <a:rPr lang="en-US" sz="2000" dirty="0" err="1"/>
                <a:t>pGLO</a:t>
              </a:r>
              <a:endParaRPr lang="en-US" sz="2000" dirty="0"/>
            </a:p>
          </p:txBody>
        </p:sp>
        <p:sp>
          <p:nvSpPr>
            <p:cNvPr id="13" name="TextBox 12"/>
            <p:cNvSpPr txBox="1"/>
            <p:nvPr/>
          </p:nvSpPr>
          <p:spPr>
            <a:xfrm>
              <a:off x="6490137" y="5124120"/>
              <a:ext cx="2272863" cy="707886"/>
            </a:xfrm>
            <a:prstGeom prst="rect">
              <a:avLst/>
            </a:prstGeom>
            <a:noFill/>
          </p:spPr>
          <p:txBody>
            <a:bodyPr wrap="square" rtlCol="0">
              <a:spAutoFit/>
            </a:bodyPr>
            <a:lstStyle/>
            <a:p>
              <a:pPr algn="ctr"/>
              <a:r>
                <a:rPr lang="en-US" sz="2000" dirty="0"/>
                <a:t>LB Agar/amp/</a:t>
              </a:r>
              <a:r>
                <a:rPr lang="en-US" sz="2000" dirty="0" err="1"/>
                <a:t>ara</a:t>
              </a:r>
              <a:endParaRPr lang="en-US" sz="2000" dirty="0"/>
            </a:p>
            <a:p>
              <a:pPr algn="ctr"/>
              <a:r>
                <a:rPr lang="en-US" sz="2000" dirty="0"/>
                <a:t>+</a:t>
              </a:r>
              <a:r>
                <a:rPr lang="en-US" sz="2000" dirty="0" err="1"/>
                <a:t>pGLO</a:t>
              </a:r>
              <a:endParaRPr lang="en-US" sz="2000" dirty="0"/>
            </a:p>
          </p:txBody>
        </p:sp>
      </p:grpSp>
    </p:spTree>
    <p:extLst>
      <p:ext uri="{BB962C8B-B14F-4D97-AF65-F5344CB8AC3E}">
        <p14:creationId xmlns:p14="http://schemas.microsoft.com/office/powerpoint/2010/main" val="197027159"/>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lasmids_BacteriaA" id="{53670C5A-355B-4E9C-AED8-C0AE1C5BB90A}" vid="{0630A1E6-B2B1-4628-A9A5-4FCF5706B3B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Plasmids_Bacteria</Template>
  <TotalTime>0</TotalTime>
  <Words>729</Words>
  <Application>Microsoft Office PowerPoint</Application>
  <PresentationFormat>On-screen Show (4:3)</PresentationFormat>
  <Paragraphs>121</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Black</vt:lpstr>
      <vt:lpstr>Calibri</vt:lpstr>
      <vt:lpstr>NRE_PowerPoint_Template</vt:lpstr>
      <vt:lpstr>PowerPoint Presentation</vt:lpstr>
      <vt:lpstr>Plasmids and Bacteria</vt:lpstr>
      <vt:lpstr>Genetic Transformation</vt:lpstr>
      <vt:lpstr>Genetic Transformation</vt:lpstr>
      <vt:lpstr>Plasmids</vt:lpstr>
      <vt:lpstr>Plasmids</vt:lpstr>
      <vt:lpstr>Plasmids in Bacteria</vt:lpstr>
      <vt:lpstr>pGLO Transformation Lab</vt:lpstr>
      <vt:lpstr>pGLO Transformation Lab</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APB - Lesson X.X Name</dc:subject>
  <dc:creator>Melanie Bloom</dc:creator>
  <cp:lastModifiedBy>Melanie Bloom</cp:lastModifiedBy>
  <cp:revision>1</cp:revision>
  <cp:lastPrinted>2015-09-14T20:51:26Z</cp:lastPrinted>
  <dcterms:created xsi:type="dcterms:W3CDTF">2016-03-01T03:36:52Z</dcterms:created>
  <dcterms:modified xsi:type="dcterms:W3CDTF">2016-03-01T03:37:45Z</dcterms:modified>
</cp:coreProperties>
</file>