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58" r:id="rId3"/>
    <p:sldId id="272" r:id="rId4"/>
    <p:sldId id="273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82" r:id="rId14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lene Mensch" initials="MM" lastIdx="3" clrIdx="0">
    <p:extLst>
      <p:ext uri="{19B8F6BF-5375-455C-9EA6-DF929625EA0E}">
        <p15:presenceInfo xmlns:p15="http://schemas.microsoft.com/office/powerpoint/2012/main" userId="e1c724a07b98bdc4" providerId="Windows Live"/>
      </p:ext>
    </p:extLst>
  </p:cmAuthor>
  <p:cmAuthor id="2" name="John McGinity" initials="JM" lastIdx="1" clrIdx="1">
    <p:extLst>
      <p:ext uri="{19B8F6BF-5375-455C-9EA6-DF929625EA0E}">
        <p15:presenceInfo xmlns:p15="http://schemas.microsoft.com/office/powerpoint/2012/main" userId="cfcd0a9afb6d4fb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884C"/>
    <a:srgbClr val="92D050"/>
    <a:srgbClr val="FF6600"/>
    <a:srgbClr val="FFFF1D"/>
    <a:srgbClr val="9966FF"/>
    <a:srgbClr val="FF05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82729" autoAdjust="0"/>
  </p:normalViewPr>
  <p:slideViewPr>
    <p:cSldViewPr>
      <p:cViewPr varScale="1">
        <p:scale>
          <a:sx n="92" d="100"/>
          <a:sy n="92" d="100"/>
        </p:scale>
        <p:origin x="1374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9" d="100"/>
          <a:sy n="69" d="100"/>
        </p:scale>
        <p:origin x="3234" y="72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r>
              <a:rPr lang="en-US" dirty="0" smtClean="0">
                <a:latin typeface="Arial" pitchFamily="34" charset="0"/>
                <a:cs typeface="Arial" pitchFamily="34" charset="0"/>
              </a:rPr>
              <a:t>Structure of Soil 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16774" y="0"/>
            <a:ext cx="3192004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   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2 – Lesson 2.1 Soils and Land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427307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r>
              <a:rPr lang="en-US" smtClean="0">
                <a:latin typeface="Arial" pitchFamily="34" charset="0"/>
                <a:cs typeface="Arial" pitchFamily="34" charset="0"/>
              </a:rPr>
              <a:t>Curriculum for Agricultural Science Education Copyright 2014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C251402E-0581-4045-9571-3EE683493364}" type="slidenum">
              <a:rPr lang="en-US" smtClean="0">
                <a:latin typeface="Arial" pitchFamily="34" charset="0"/>
                <a:cs typeface="Arial" pitchFamily="34" charset="0"/>
              </a:rPr>
              <a:t>‹#›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9858" y="8829967"/>
            <a:ext cx="1090601" cy="427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490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Lesson 2.1 Structure of Soil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4667" y="0"/>
            <a:ext cx="3114111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r>
              <a:rPr lang="en-US" smtClean="0">
                <a:latin typeface="Arial" pitchFamily="34" charset="0"/>
                <a:cs typeface="Arial" pitchFamily="34" charset="0"/>
              </a:rPr>
              <a:t>Natural Resources and Ecology      Unit 2– Lesson 2.1 Structure of Soil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349413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r>
              <a:rPr lang="en-US" smtClean="0">
                <a:latin typeface="Arial" pitchFamily="34" charset="0"/>
                <a:cs typeface="Arial" pitchFamily="34" charset="0"/>
              </a:rPr>
              <a:t>Curriculum for Agricultural Science Education Copyright 2014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fld id="{36C789E7-B821-4804-81D0-B1DDBDB5FEC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9858" y="8829967"/>
            <a:ext cx="1090601" cy="427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57138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soil.gsfc.nasa.gov/stepbystep2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soil.gsfc.nasa.gov/stepbystep2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soil.gsfc.nasa.gov/stepbystep2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soil.gsfc.nasa.gov/stepbystep2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soil.gsfc.nasa.gov/stepbystep2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soil.gsfc.nasa.gov/stepbystep2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soil.gsfc.nasa.gov/stepbystep2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789E7-B821-4804-81D0-B1DDBDB5FECC}" type="slidenum">
              <a:rPr lang="en-US" smtClean="0">
                <a:latin typeface="Arial" pitchFamily="34" charset="0"/>
                <a:cs typeface="Arial" pitchFamily="34" charset="0"/>
              </a:rPr>
              <a:t>1</a:t>
            </a:fld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2014</a:t>
            </a:r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dirty="0" smtClean="0"/>
              <a:t>Structure of Soil 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 Unit 2 – Lesson 2.1 Soils and Land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63265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Massive</a:t>
            </a:r>
          </a:p>
          <a:p>
            <a:endParaRPr lang="en-US" dirty="0" smtClean="0"/>
          </a:p>
          <a:p>
            <a:r>
              <a:rPr lang="en-US" dirty="0"/>
              <a:t>Source:  NASA Horizon Properties </a:t>
            </a:r>
            <a:r>
              <a:rPr lang="en-US" dirty="0">
                <a:hlinkClick r:id="rId3"/>
              </a:rPr>
              <a:t>http://soil.gsfc.nasa.gov/stepbystep2/</a:t>
            </a:r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Structure of Soil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  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 Unit 2 – Lesson 2.1 Soils and Land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Copyright 2014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3465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57066" indent="-291179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64717" indent="-232943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30604" indent="-232943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96491" indent="-232943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dirty="0" smtClean="0"/>
              <a:t>Structure </a:t>
            </a:r>
            <a:r>
              <a:rPr lang="en-US" sz="1200" dirty="0"/>
              <a:t>of Soil </a:t>
            </a:r>
          </a:p>
        </p:txBody>
      </p:sp>
      <p:sp>
        <p:nvSpPr>
          <p:cNvPr id="225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57066" indent="-291179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64717" indent="-232943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30604" indent="-232943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96491" indent="-232943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EFC61B1-1BBD-44DD-9016-339089772084}" type="slidenum">
              <a:rPr lang="en-US" sz="1200"/>
              <a:pPr eaLnBrk="1" hangingPunct="1"/>
              <a:t>11</a:t>
            </a:fld>
            <a:endParaRPr lang="en-US" sz="1200"/>
          </a:p>
        </p:txBody>
      </p:sp>
      <p:sp>
        <p:nvSpPr>
          <p:cNvPr id="225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dirty="0" smtClean="0"/>
              <a:t>Soil structure grade is a determination of soil quality as well. 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More defined soil </a:t>
            </a:r>
            <a:r>
              <a:rPr lang="en-US" dirty="0" err="1" smtClean="0"/>
              <a:t>peds</a:t>
            </a:r>
            <a:r>
              <a:rPr lang="en-US" dirty="0" smtClean="0"/>
              <a:t> display better characteristics in terms of water movement and holding capacity.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idx="1"/>
          </p:nvPr>
        </p:nvSpPr>
        <p:spPr>
          <a:xfrm>
            <a:off x="3115734" y="0"/>
            <a:ext cx="3893044" cy="464820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   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2 – Lesson 2.1 Soils and Land</a:t>
            </a: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349413" cy="464820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Copyright 2014</a:t>
            </a:r>
          </a:p>
        </p:txBody>
      </p:sp>
    </p:spTree>
    <p:extLst>
      <p:ext uri="{BB962C8B-B14F-4D97-AF65-F5344CB8AC3E}">
        <p14:creationId xmlns:p14="http://schemas.microsoft.com/office/powerpoint/2010/main" val="8619271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57066" indent="-291179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64717" indent="-232943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30604" indent="-232943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96491" indent="-232943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dirty="0" smtClean="0"/>
              <a:t>Structure </a:t>
            </a:r>
            <a:r>
              <a:rPr lang="en-US" sz="1200" dirty="0"/>
              <a:t>of Soil </a:t>
            </a:r>
          </a:p>
        </p:txBody>
      </p:sp>
      <p:sp>
        <p:nvSpPr>
          <p:cNvPr id="235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57066" indent="-291179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64717" indent="-232943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30604" indent="-232943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96491" indent="-232943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9084B9D-5F88-404A-BD44-28321A9939A3}" type="slidenum">
              <a:rPr lang="en-US" sz="1200"/>
              <a:pPr eaLnBrk="1" hangingPunct="1"/>
              <a:t>12</a:t>
            </a:fld>
            <a:endParaRPr lang="en-US" sz="1200"/>
          </a:p>
        </p:txBody>
      </p:sp>
      <p:sp>
        <p:nvSpPr>
          <p:cNvPr id="235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smtClean="0"/>
              <a:t>It is important to note that organic matter has a positive relationship with soil structure grade. In areas of high organic matter production, soils can be found with very well defined structure.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idx="1"/>
          </p:nvPr>
        </p:nvSpPr>
        <p:spPr>
          <a:xfrm>
            <a:off x="3115734" y="0"/>
            <a:ext cx="3893044" cy="464820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   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2 – Lesson 2.1 Soils and Land</a:t>
            </a: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349413" cy="464820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Copyright 2014</a:t>
            </a:r>
          </a:p>
        </p:txBody>
      </p:sp>
    </p:spTree>
    <p:extLst>
      <p:ext uri="{BB962C8B-B14F-4D97-AF65-F5344CB8AC3E}">
        <p14:creationId xmlns:p14="http://schemas.microsoft.com/office/powerpoint/2010/main" val="4772180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t>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Copyright 2014</a:t>
            </a:r>
          </a:p>
        </p:txBody>
      </p:sp>
      <p:sp>
        <p:nvSpPr>
          <p:cNvPr id="8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Structure of Soil </a:t>
            </a:r>
            <a:endParaRPr lang="en-US" dirty="0"/>
          </a:p>
        </p:txBody>
      </p:sp>
      <p:sp>
        <p:nvSpPr>
          <p:cNvPr id="9" name="Date Placeholder 2"/>
          <p:cNvSpPr>
            <a:spLocks noGrp="1"/>
          </p:cNvSpPr>
          <p:nvPr>
            <p:ph type="dt" idx="1"/>
          </p:nvPr>
        </p:nvSpPr>
        <p:spPr>
          <a:xfrm>
            <a:off x="3115734" y="0"/>
            <a:ext cx="3893044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   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2 – Lesson 2.1 Soils and Land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1871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789E7-B821-4804-81D0-B1DDBDB5FECC}" type="slidenum">
              <a:rPr lang="en-US" smtClean="0">
                <a:latin typeface="Arial" pitchFamily="34" charset="0"/>
                <a:cs typeface="Arial" pitchFamily="34" charset="0"/>
              </a:rPr>
              <a:t>2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Curriculum for Agricultural Science Education Copyright 2014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dirty="0" smtClean="0"/>
              <a:t>Structure of Soil 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   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2 – Lesson 2.1 Soils and Land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14524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57066" indent="-291179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64717" indent="-232943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30604" indent="-232943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96491" indent="-232943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dirty="0"/>
              <a:t>Structure of Soil </a:t>
            </a:r>
          </a:p>
        </p:txBody>
      </p:sp>
      <p:sp>
        <p:nvSpPr>
          <p:cNvPr id="184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57066" indent="-291179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64717" indent="-232943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30604" indent="-232943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96491" indent="-232943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4BAA626-52C0-4830-8E1A-46077BBDA3B2}" type="slidenum">
              <a:rPr lang="en-US" sz="1200"/>
              <a:pPr eaLnBrk="1" hangingPunct="1"/>
              <a:t>3</a:t>
            </a:fld>
            <a:endParaRPr lang="en-US" sz="1200"/>
          </a:p>
        </p:txBody>
      </p:sp>
      <p:sp>
        <p:nvSpPr>
          <p:cNvPr id="184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smtClean="0"/>
              <a:t>Soil structure is the arrangement of primary soil particles into compound particles or aggregates that are separate from adjoining aggregates.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idx="1"/>
          </p:nvPr>
        </p:nvSpPr>
        <p:spPr>
          <a:xfrm>
            <a:off x="3115734" y="0"/>
            <a:ext cx="3893044" cy="464820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   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2 – Lesson 2.1 Soils and Land</a:t>
            </a: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349413" cy="464820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Copyright 2014</a:t>
            </a:r>
          </a:p>
        </p:txBody>
      </p:sp>
    </p:spTree>
    <p:extLst>
      <p:ext uri="{BB962C8B-B14F-4D97-AF65-F5344CB8AC3E}">
        <p14:creationId xmlns:p14="http://schemas.microsoft.com/office/powerpoint/2010/main" val="29823253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Granular </a:t>
            </a:r>
          </a:p>
          <a:p>
            <a:endParaRPr lang="en-US" dirty="0" smtClean="0"/>
          </a:p>
          <a:p>
            <a:r>
              <a:rPr lang="en-US" dirty="0"/>
              <a:t>Source:  NASA Horizon Properties </a:t>
            </a:r>
            <a:r>
              <a:rPr lang="en-US" dirty="0">
                <a:hlinkClick r:id="rId3"/>
              </a:rPr>
              <a:t>http://soil.gsfc.nasa.gov/stepbystep2/</a:t>
            </a:r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Structure of Soil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   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2 – Lesson 2.1 Soils and Land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Copyright 2014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3969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Blocky</a:t>
            </a:r>
          </a:p>
          <a:p>
            <a:endParaRPr lang="en-US" dirty="0" smtClean="0"/>
          </a:p>
          <a:p>
            <a:r>
              <a:rPr lang="en-US" dirty="0"/>
              <a:t>Source:  NASA Horizon Properties </a:t>
            </a:r>
            <a:r>
              <a:rPr lang="en-US" dirty="0">
                <a:hlinkClick r:id="rId3"/>
              </a:rPr>
              <a:t>http://soil.gsfc.nasa.gov/stepbystep2/</a:t>
            </a:r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Structure of Soil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   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2 – Lesson 2.1 Soils and Land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Copyright 2014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876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Prismatic</a:t>
            </a:r>
          </a:p>
          <a:p>
            <a:endParaRPr lang="en-US" dirty="0" smtClean="0"/>
          </a:p>
          <a:p>
            <a:r>
              <a:rPr lang="en-US" dirty="0"/>
              <a:t>Source:  NASA Horizon Properties </a:t>
            </a:r>
            <a:r>
              <a:rPr lang="en-US" dirty="0">
                <a:hlinkClick r:id="rId3"/>
              </a:rPr>
              <a:t>http://soil.gsfc.nasa.gov/stepbystep2/</a:t>
            </a:r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Structure of Soil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   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2 – Lesson 2.1 Soils and Land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Copyright 2014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6528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Columnar</a:t>
            </a:r>
          </a:p>
          <a:p>
            <a:endParaRPr lang="en-US" dirty="0" smtClean="0"/>
          </a:p>
          <a:p>
            <a:r>
              <a:rPr lang="en-US" dirty="0"/>
              <a:t>Source:  NASA Horizon Properties </a:t>
            </a:r>
            <a:r>
              <a:rPr lang="en-US" dirty="0">
                <a:hlinkClick r:id="rId3"/>
              </a:rPr>
              <a:t>http://soil.gsfc.nasa.gov/stepbystep2/</a:t>
            </a:r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Structure of Soil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  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 Unit 2 – Lesson 2.1 Soils and Land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Copyright 2014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1826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Platy</a:t>
            </a:r>
          </a:p>
          <a:p>
            <a:endParaRPr lang="en-US" dirty="0" smtClean="0"/>
          </a:p>
          <a:p>
            <a:r>
              <a:rPr lang="en-US" dirty="0"/>
              <a:t>Source:  NASA Horizon Properties </a:t>
            </a:r>
            <a:r>
              <a:rPr lang="en-US" dirty="0">
                <a:hlinkClick r:id="rId3"/>
              </a:rPr>
              <a:t>http://soil.gsfc.nasa.gov/stepbystep2/</a:t>
            </a:r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Structure of Soil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   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2 – Lesson 2.1 Soils and Land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Copyright 2014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5776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Single Grained</a:t>
            </a:r>
          </a:p>
          <a:p>
            <a:endParaRPr lang="en-US" dirty="0" smtClean="0"/>
          </a:p>
          <a:p>
            <a:r>
              <a:rPr lang="en-US" dirty="0"/>
              <a:t>Source:  NASA Horizon Properties </a:t>
            </a:r>
            <a:r>
              <a:rPr lang="en-US" dirty="0">
                <a:hlinkClick r:id="rId3"/>
              </a:rPr>
              <a:t>http://soil.gsfc.nasa.gov/stepbystep2/</a:t>
            </a:r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Structure of Soil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   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2 – Lesson 2.1 Soils and Land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Copyright 2014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4802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0"/>
          <p:cNvGrpSpPr>
            <a:grpSpLocks/>
          </p:cNvGrpSpPr>
          <p:nvPr userDrawn="1"/>
        </p:nvGrpSpPr>
        <p:grpSpPr bwMode="auto">
          <a:xfrm>
            <a:off x="838200" y="228600"/>
            <a:ext cx="8305800" cy="5480050"/>
            <a:chOff x="528" y="144"/>
            <a:chExt cx="5232" cy="3452"/>
          </a:xfrm>
        </p:grpSpPr>
        <p:pic>
          <p:nvPicPr>
            <p:cNvPr id="8" name="Picture 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00" y="144"/>
              <a:ext cx="3452" cy="34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 Box 8"/>
            <p:cNvSpPr txBox="1">
              <a:spLocks noChangeArrowheads="1"/>
            </p:cNvSpPr>
            <p:nvPr/>
          </p:nvSpPr>
          <p:spPr bwMode="auto">
            <a:xfrm>
              <a:off x="528" y="3072"/>
              <a:ext cx="5232" cy="330"/>
            </a:xfrm>
            <a:prstGeom prst="rect">
              <a:avLst/>
            </a:prstGeom>
            <a:solidFill>
              <a:srgbClr val="C4884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Natural Resources and Ecology</a:t>
              </a:r>
              <a:endPara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42685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872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29386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8801"/>
            <a:ext cx="40386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361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581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041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842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0776"/>
            <a:ext cx="8229600" cy="44093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838200" y="1396180"/>
            <a:ext cx="8305800" cy="366713"/>
          </a:xfrm>
          <a:prstGeom prst="rect">
            <a:avLst/>
          </a:prstGeom>
          <a:solidFill>
            <a:srgbClr val="C4884C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328582"/>
            <a:ext cx="1066892" cy="42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115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soil.gsfc.nasa.gov/stepbystep2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soils.usda.gov/education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hyperlink" Target="http://soil.gsfc.nasa.gov/stepbystep2/" TargetMode="External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soil.gsfc.nasa.gov/stepbystep2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soil.gsfc.nasa.gov/stepbystep2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soil.gsfc.nasa.gov/stepbystep2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soil.gsfc.nasa.gov/stepbystep2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soil.gsfc.nasa.gov/stepbystep2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9325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Structure Type – Massive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10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724400" y="6350912"/>
            <a:ext cx="2590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Source:  NASA Horizon Properties</a:t>
            </a:r>
          </a:p>
          <a:p>
            <a:r>
              <a:rPr lang="en-US" sz="1100" dirty="0">
                <a:hlinkClick r:id="rId3"/>
              </a:rPr>
              <a:t>http://soil.gsfc.nasa.gov/stepbystep2</a:t>
            </a:r>
            <a:r>
              <a:rPr lang="en-US" sz="1100" dirty="0" smtClean="0">
                <a:hlinkClick r:id="rId3"/>
              </a:rPr>
              <a:t>/</a:t>
            </a:r>
            <a:r>
              <a:rPr lang="en-US" sz="1100" dirty="0" smtClean="0"/>
              <a:t> </a:t>
            </a:r>
            <a:endParaRPr lang="en-US" sz="11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981200"/>
            <a:ext cx="3381000" cy="3733800"/>
          </a:xfrm>
        </p:spPr>
      </p:pic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2514600"/>
            <a:ext cx="3163273" cy="2638425"/>
          </a:xfrm>
        </p:spPr>
      </p:pic>
    </p:spTree>
    <p:extLst>
      <p:ext uri="{BB962C8B-B14F-4D97-AF65-F5344CB8AC3E}">
        <p14:creationId xmlns:p14="http://schemas.microsoft.com/office/powerpoint/2010/main" val="2607994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FA59F6F-3035-4C05-8761-40DAAC9F1674}" type="slidenum">
              <a:rPr lang="en-US" sz="1400" smtClean="0"/>
              <a:pPr eaLnBrk="1" hangingPunct="1"/>
              <a:t>11</a:t>
            </a:fld>
            <a:endParaRPr lang="en-US" sz="1400" smtClean="0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Structure Grade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800100" eaLnBrk="1" hangingPunct="1">
              <a:lnSpc>
                <a:spcPct val="90000"/>
              </a:lnSpc>
              <a:buFontTx/>
              <a:buNone/>
            </a:pPr>
            <a:r>
              <a:rPr lang="en-US" dirty="0" smtClean="0"/>
              <a:t>How strongly the </a:t>
            </a:r>
            <a:r>
              <a:rPr lang="en-US" dirty="0" err="1" smtClean="0"/>
              <a:t>ped</a:t>
            </a:r>
            <a:r>
              <a:rPr lang="en-US" dirty="0" smtClean="0"/>
              <a:t> is held together is structure grade.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dirty="0" smtClean="0"/>
          </a:p>
          <a:p>
            <a:pPr marL="800100" eaLnBrk="1" hangingPunct="1">
              <a:lnSpc>
                <a:spcPct val="90000"/>
              </a:lnSpc>
              <a:buFontTx/>
              <a:buNone/>
            </a:pPr>
            <a:r>
              <a:rPr lang="en-US" dirty="0" smtClean="0"/>
              <a:t>Four grades define soils:</a:t>
            </a:r>
          </a:p>
          <a:p>
            <a:pPr marL="800100" eaLnBrk="1" hangingPunct="1">
              <a:lnSpc>
                <a:spcPct val="90000"/>
              </a:lnSpc>
            </a:pPr>
            <a:r>
              <a:rPr lang="en-US" dirty="0" smtClean="0"/>
              <a:t>Strong</a:t>
            </a:r>
          </a:p>
          <a:p>
            <a:pPr marL="800100" eaLnBrk="1" hangingPunct="1">
              <a:lnSpc>
                <a:spcPct val="90000"/>
              </a:lnSpc>
            </a:pPr>
            <a:r>
              <a:rPr lang="en-US" dirty="0" smtClean="0"/>
              <a:t>Moderate</a:t>
            </a:r>
          </a:p>
          <a:p>
            <a:pPr marL="800100" eaLnBrk="1" hangingPunct="1">
              <a:lnSpc>
                <a:spcPct val="90000"/>
              </a:lnSpc>
            </a:pPr>
            <a:r>
              <a:rPr lang="en-US" dirty="0" smtClean="0"/>
              <a:t>Weak</a:t>
            </a:r>
          </a:p>
          <a:p>
            <a:pPr marL="800100" eaLnBrk="1" hangingPunct="1">
              <a:lnSpc>
                <a:spcPct val="90000"/>
              </a:lnSpc>
            </a:pPr>
            <a:r>
              <a:rPr lang="en-US" dirty="0" err="1" smtClean="0"/>
              <a:t>Structureless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205404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4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4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3B06D60-2CE7-479E-A945-B832A9F95881}" type="slidenum">
              <a:rPr lang="en-US" sz="1400" smtClean="0"/>
              <a:pPr eaLnBrk="1" hangingPunct="1"/>
              <a:t>12</a:t>
            </a:fld>
            <a:endParaRPr lang="en-US" sz="1400" smtClean="0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Effects of Structure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800100" eaLnBrk="1" hangingPunct="1">
              <a:buFontTx/>
              <a:buNone/>
            </a:pPr>
            <a:r>
              <a:rPr lang="en-US" dirty="0" smtClean="0"/>
              <a:t>Good structure, or strong structure, means good aeration because of ample pore space.</a:t>
            </a:r>
          </a:p>
          <a:p>
            <a:pPr marL="800100" eaLnBrk="1" hangingPunct="1">
              <a:buFontTx/>
              <a:buNone/>
            </a:pPr>
            <a:endParaRPr lang="en-US" dirty="0" smtClean="0"/>
          </a:p>
          <a:p>
            <a:pPr marL="800100" eaLnBrk="1" hangingPunct="1">
              <a:buFontTx/>
              <a:buNone/>
            </a:pPr>
            <a:r>
              <a:rPr lang="en-US" dirty="0" smtClean="0"/>
              <a:t>Organic matter is important for forming soil structure.</a:t>
            </a:r>
          </a:p>
        </p:txBody>
      </p:sp>
    </p:spTree>
    <p:extLst>
      <p:ext uri="{BB962C8B-B14F-4D97-AF65-F5344CB8AC3E}">
        <p14:creationId xmlns:p14="http://schemas.microsoft.com/office/powerpoint/2010/main" val="2641481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References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351282"/>
          </a:xfrm>
        </p:spPr>
        <p:txBody>
          <a:bodyPr>
            <a:normAutofit/>
          </a:bodyPr>
          <a:lstStyle/>
          <a:p>
            <a:pPr marL="457200" indent="-457200">
              <a:buNone/>
            </a:pPr>
            <a:r>
              <a:rPr lang="en-US" sz="2400" dirty="0" smtClean="0"/>
              <a:t>Burton, L. D. (2009). </a:t>
            </a:r>
            <a:r>
              <a:rPr lang="en-US" sz="2400" i="1" dirty="0" smtClean="0"/>
              <a:t>Environmental science: Fundamentals and applications</a:t>
            </a:r>
            <a:r>
              <a:rPr lang="en-US" sz="2400" dirty="0" smtClean="0"/>
              <a:t>. Clifton Park, NY: Delmar </a:t>
            </a:r>
            <a:r>
              <a:rPr lang="en-US" sz="2400" dirty="0" err="1" smtClean="0"/>
              <a:t>Cengage</a:t>
            </a:r>
            <a:r>
              <a:rPr lang="en-US" sz="2400" dirty="0" smtClean="0"/>
              <a:t> Learning.</a:t>
            </a:r>
          </a:p>
          <a:p>
            <a:pPr marL="457200" indent="-457200">
              <a:buNone/>
            </a:pPr>
            <a:r>
              <a:rPr lang="en-US" sz="2400" dirty="0" smtClean="0"/>
              <a:t>Camp, W. G., &amp; Heath-Camp, B. (2009). </a:t>
            </a:r>
            <a:r>
              <a:rPr lang="en-US" sz="2400" i="1" dirty="0" smtClean="0"/>
              <a:t>Managing out natural resources</a:t>
            </a:r>
            <a:r>
              <a:rPr lang="en-US" sz="2400" dirty="0" smtClean="0"/>
              <a:t>. Clifton Park, NY: Delmar </a:t>
            </a:r>
            <a:r>
              <a:rPr lang="en-US" sz="2400" dirty="0" err="1" smtClean="0"/>
              <a:t>Cengage</a:t>
            </a:r>
            <a:r>
              <a:rPr lang="en-US" sz="2400" dirty="0" smtClean="0"/>
              <a:t> Learning.</a:t>
            </a:r>
          </a:p>
          <a:p>
            <a:pPr marL="457200" indent="-457200">
              <a:buNone/>
            </a:pPr>
            <a:r>
              <a:rPr lang="en-US" sz="2400" dirty="0" err="1" smtClean="0"/>
              <a:t>Lockridge</a:t>
            </a:r>
            <a:r>
              <a:rPr lang="en-US" sz="2400" dirty="0" smtClean="0"/>
              <a:t>, E. R. (n. d.). </a:t>
            </a:r>
            <a:r>
              <a:rPr lang="en-US" sz="2400" i="1" dirty="0" smtClean="0"/>
              <a:t>Soil: Fundamental Concepts</a:t>
            </a:r>
            <a:r>
              <a:rPr lang="en-US" sz="2400" dirty="0" smtClean="0"/>
              <a:t>. National Soil Survey Center. Retrieved September 04, 2012 </a:t>
            </a:r>
            <a:r>
              <a:rPr lang="en-US" sz="2400" dirty="0"/>
              <a:t>from </a:t>
            </a:r>
            <a:r>
              <a:rPr lang="en-US" sz="2400" dirty="0" smtClean="0">
                <a:hlinkClick r:id="rId3"/>
              </a:rPr>
              <a:t>http</a:t>
            </a:r>
            <a:r>
              <a:rPr lang="en-US" sz="2400" dirty="0">
                <a:hlinkClick r:id="rId3"/>
              </a:rPr>
              <a:t>://soils.usda.gov/education</a:t>
            </a:r>
            <a:r>
              <a:rPr lang="en-US" sz="2400" dirty="0" smtClean="0">
                <a:hlinkClick r:id="rId3"/>
              </a:rPr>
              <a:t>/</a:t>
            </a:r>
            <a:r>
              <a:rPr lang="en-US" sz="2400" dirty="0" smtClean="0"/>
              <a:t>. 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08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762000" y="1345227"/>
            <a:ext cx="8382000" cy="523220"/>
          </a:xfrm>
          <a:prstGeom prst="rect">
            <a:avLst/>
          </a:prstGeom>
          <a:solidFill>
            <a:srgbClr val="C4884C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Natural Resources and Ecology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title"/>
          </p:nvPr>
        </p:nvSpPr>
        <p:spPr>
          <a:xfrm>
            <a:off x="533400" y="2667000"/>
            <a:ext cx="8229600" cy="1173163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lvl="0" algn="ctr">
              <a:spcBef>
                <a:spcPts val="0"/>
              </a:spcBef>
              <a:defRPr/>
            </a:pPr>
            <a:r>
              <a:rPr lang="en-US" sz="4400" b="0" kern="0" cap="none" dirty="0">
                <a:solidFill>
                  <a:sysClr val="windowText" lastClr="000000"/>
                </a:solidFill>
              </a:rPr>
              <a:t>The Structure of Soil</a:t>
            </a:r>
            <a:endParaRPr kumimoji="0" lang="en-US" sz="4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4328359"/>
            <a:ext cx="8077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kern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Unit 2 – Lesson 2.1 Soils and Land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4B98D9DB-9F03-49E4-BBAA-20DA05506B0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76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66A0539-D468-48D7-8951-FF771C42EBB9}" type="slidenum">
              <a:rPr lang="en-US" sz="1400" smtClean="0"/>
              <a:pPr eaLnBrk="1" hangingPunct="1"/>
              <a:t>3</a:t>
            </a:fld>
            <a:endParaRPr lang="en-US" sz="1400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Soil Structure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dirty="0" smtClean="0"/>
              <a:t>When soil particles cling together in an arrangement known as a ped, it is called structure.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dirty="0" smtClean="0"/>
              <a:t>Two considerations must be made for soil structure: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Structure type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Structure grade</a:t>
            </a:r>
          </a:p>
        </p:txBody>
      </p:sp>
    </p:spTree>
    <p:extLst>
      <p:ext uri="{BB962C8B-B14F-4D97-AF65-F5344CB8AC3E}">
        <p14:creationId xmlns:p14="http://schemas.microsoft.com/office/powerpoint/2010/main" val="1428419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Structure Type - Granular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981200"/>
            <a:ext cx="3513044" cy="4191000"/>
          </a:xfrm>
        </p:spPr>
      </p:pic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2667000"/>
            <a:ext cx="3141209" cy="2314575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4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724400" y="6350912"/>
            <a:ext cx="2590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Source:  NASA Horizon Properties</a:t>
            </a:r>
          </a:p>
          <a:p>
            <a:r>
              <a:rPr lang="en-US" sz="1100" dirty="0">
                <a:hlinkClick r:id="rId5"/>
              </a:rPr>
              <a:t>http://soil.gsfc.nasa.gov/stepbystep2</a:t>
            </a:r>
            <a:r>
              <a:rPr lang="en-US" sz="1100" dirty="0" smtClean="0">
                <a:hlinkClick r:id="rId5"/>
              </a:rPr>
              <a:t>/</a:t>
            </a:r>
            <a:r>
              <a:rPr lang="en-US" sz="1100" dirty="0" smtClean="0"/>
              <a:t> 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0161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Structure Type - Blocky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5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724400" y="6350912"/>
            <a:ext cx="2590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Source:  NASA Horizon Properties</a:t>
            </a:r>
          </a:p>
          <a:p>
            <a:r>
              <a:rPr lang="en-US" sz="1100" dirty="0">
                <a:hlinkClick r:id="rId3"/>
              </a:rPr>
              <a:t>http://soil.gsfc.nasa.gov/stepbystep2</a:t>
            </a:r>
            <a:r>
              <a:rPr lang="en-US" sz="1100" dirty="0" smtClean="0">
                <a:hlinkClick r:id="rId3"/>
              </a:rPr>
              <a:t>/</a:t>
            </a:r>
            <a:r>
              <a:rPr lang="en-US" sz="1100" dirty="0" smtClean="0"/>
              <a:t> </a:t>
            </a:r>
            <a:endParaRPr lang="en-US" sz="1100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981200"/>
            <a:ext cx="3124200" cy="4201510"/>
          </a:xfrm>
        </p:spPr>
      </p:pic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362200"/>
            <a:ext cx="3647515" cy="2952750"/>
          </a:xfrm>
        </p:spPr>
      </p:pic>
    </p:spTree>
    <p:extLst>
      <p:ext uri="{BB962C8B-B14F-4D97-AF65-F5344CB8AC3E}">
        <p14:creationId xmlns:p14="http://schemas.microsoft.com/office/powerpoint/2010/main" val="1093465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Structure Type - Prismatic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6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724400" y="6350912"/>
            <a:ext cx="2590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Source:  NASA Horizon Properties</a:t>
            </a:r>
          </a:p>
          <a:p>
            <a:r>
              <a:rPr lang="en-US" sz="1100" dirty="0">
                <a:hlinkClick r:id="rId3"/>
              </a:rPr>
              <a:t>http://soil.gsfc.nasa.gov/stepbystep2</a:t>
            </a:r>
            <a:r>
              <a:rPr lang="en-US" sz="1100" dirty="0" smtClean="0">
                <a:hlinkClick r:id="rId3"/>
              </a:rPr>
              <a:t>/</a:t>
            </a:r>
            <a:r>
              <a:rPr lang="en-US" sz="1100" dirty="0" smtClean="0"/>
              <a:t> </a:t>
            </a:r>
            <a:endParaRPr lang="en-US" sz="11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981200"/>
            <a:ext cx="3162434" cy="3753671"/>
          </a:xfrm>
        </p:spPr>
      </p:pic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2514600"/>
            <a:ext cx="3060533" cy="2643188"/>
          </a:xfrm>
        </p:spPr>
      </p:pic>
    </p:spTree>
    <p:extLst>
      <p:ext uri="{BB962C8B-B14F-4D97-AF65-F5344CB8AC3E}">
        <p14:creationId xmlns:p14="http://schemas.microsoft.com/office/powerpoint/2010/main" val="1460468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Structure Type - Columnar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7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724400" y="6350912"/>
            <a:ext cx="2590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Source:  NASA Horizon Properties</a:t>
            </a:r>
          </a:p>
          <a:p>
            <a:r>
              <a:rPr lang="en-US" sz="1100" dirty="0">
                <a:hlinkClick r:id="rId3"/>
              </a:rPr>
              <a:t>http://soil.gsfc.nasa.gov/stepbystep2</a:t>
            </a:r>
            <a:r>
              <a:rPr lang="en-US" sz="1100" dirty="0" smtClean="0">
                <a:hlinkClick r:id="rId3"/>
              </a:rPr>
              <a:t>/</a:t>
            </a:r>
            <a:r>
              <a:rPr lang="en-US" sz="1100" dirty="0" smtClean="0"/>
              <a:t> </a:t>
            </a:r>
            <a:endParaRPr lang="en-US" sz="1100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981200"/>
            <a:ext cx="3319495" cy="3957302"/>
          </a:xfrm>
        </p:spPr>
      </p:pic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2743200"/>
            <a:ext cx="3593874" cy="2271713"/>
          </a:xfrm>
        </p:spPr>
      </p:pic>
    </p:spTree>
    <p:extLst>
      <p:ext uri="{BB962C8B-B14F-4D97-AF65-F5344CB8AC3E}">
        <p14:creationId xmlns:p14="http://schemas.microsoft.com/office/powerpoint/2010/main" val="1785670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Structure Type - Platy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8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724400" y="6350912"/>
            <a:ext cx="2590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Source:  NASA Horizon Properties</a:t>
            </a:r>
          </a:p>
          <a:p>
            <a:r>
              <a:rPr lang="en-US" sz="1100" dirty="0">
                <a:hlinkClick r:id="rId3"/>
              </a:rPr>
              <a:t>http://soil.gsfc.nasa.gov/stepbystep2</a:t>
            </a:r>
            <a:r>
              <a:rPr lang="en-US" sz="1100" dirty="0" smtClean="0">
                <a:hlinkClick r:id="rId3"/>
              </a:rPr>
              <a:t>/</a:t>
            </a:r>
            <a:r>
              <a:rPr lang="en-US" sz="1100" dirty="0" smtClean="0"/>
              <a:t> </a:t>
            </a:r>
            <a:endParaRPr lang="en-US" sz="11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905000"/>
            <a:ext cx="2971800" cy="3991536"/>
          </a:xfrm>
        </p:spPr>
      </p:pic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517" y="2514600"/>
            <a:ext cx="3600384" cy="2690813"/>
          </a:xfrm>
        </p:spPr>
      </p:pic>
    </p:spTree>
    <p:extLst>
      <p:ext uri="{BB962C8B-B14F-4D97-AF65-F5344CB8AC3E}">
        <p14:creationId xmlns:p14="http://schemas.microsoft.com/office/powerpoint/2010/main" val="2046411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Structure Type – Single Grained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9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724400" y="6350912"/>
            <a:ext cx="2590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Source:  NASA Horizon Properties</a:t>
            </a:r>
          </a:p>
          <a:p>
            <a:r>
              <a:rPr lang="en-US" sz="1100" dirty="0">
                <a:hlinkClick r:id="rId3"/>
              </a:rPr>
              <a:t>http://soil.gsfc.nasa.gov/stepbystep2</a:t>
            </a:r>
            <a:r>
              <a:rPr lang="en-US" sz="1100" dirty="0" smtClean="0">
                <a:hlinkClick r:id="rId3"/>
              </a:rPr>
              <a:t>/</a:t>
            </a:r>
            <a:r>
              <a:rPr lang="en-US" sz="1100" dirty="0" smtClean="0"/>
              <a:t> </a:t>
            </a:r>
            <a:endParaRPr lang="en-US" sz="1100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981200"/>
            <a:ext cx="3188719" cy="3733800"/>
          </a:xfrm>
        </p:spPr>
      </p:pic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2514600"/>
            <a:ext cx="2781300" cy="2731634"/>
          </a:xfrm>
        </p:spPr>
      </p:pic>
    </p:spTree>
    <p:extLst>
      <p:ext uri="{BB962C8B-B14F-4D97-AF65-F5344CB8AC3E}">
        <p14:creationId xmlns:p14="http://schemas.microsoft.com/office/powerpoint/2010/main" val="88116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RE_PowerPoint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RE_PPT_Template" id="{52D7FC26-FAB3-4033-9A56-9CBB2D7E6788}" vid="{4413C327-70F5-4C13-B797-6ECF61386DB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NRE_PPT_Template</Template>
  <TotalTime>28</TotalTime>
  <Words>745</Words>
  <Application>Microsoft Office PowerPoint</Application>
  <PresentationFormat>On-screen Show (4:3)</PresentationFormat>
  <Paragraphs>160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NRE_PowerPoint_Template</vt:lpstr>
      <vt:lpstr>PowerPoint Presentation</vt:lpstr>
      <vt:lpstr>The Structure of Soil</vt:lpstr>
      <vt:lpstr>Soil Structure</vt:lpstr>
      <vt:lpstr>Structure Type - Granular</vt:lpstr>
      <vt:lpstr>Structure Type - Blocky</vt:lpstr>
      <vt:lpstr>Structure Type - Prismatic</vt:lpstr>
      <vt:lpstr>Structure Type - Columnar</vt:lpstr>
      <vt:lpstr>Structure Type - Platy</vt:lpstr>
      <vt:lpstr>Structure Type – Single Grained</vt:lpstr>
      <vt:lpstr>Structure Type – Massive</vt:lpstr>
      <vt:lpstr>Structure Grade</vt:lpstr>
      <vt:lpstr>Effects of Structure</vt:lpstr>
      <vt:lpstr>References</vt:lpstr>
    </vt:vector>
  </TitlesOfParts>
  <Manager>Dan Jansen</Manager>
  <Company>Curriculum for Agricultural Science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Structure of Soil</dc:title>
  <dc:subject>NRE - Unit 2 - Lesson 2.1 Soils and Land</dc:subject>
  <dc:creator>Pam B. Newberry</dc:creator>
  <cp:lastModifiedBy>Marlene Mensch</cp:lastModifiedBy>
  <cp:revision>9</cp:revision>
  <cp:lastPrinted>2014-10-13T18:03:49Z</cp:lastPrinted>
  <dcterms:created xsi:type="dcterms:W3CDTF">2014-08-12T21:42:44Z</dcterms:created>
  <dcterms:modified xsi:type="dcterms:W3CDTF">2014-12-15T18:17:35Z</dcterms:modified>
</cp:coreProperties>
</file>