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6"/>
  </p:notesMasterIdLst>
  <p:handoutMasterIdLst>
    <p:handoutMasterId r:id="rId17"/>
  </p:handoutMasterIdLst>
  <p:sldIdLst>
    <p:sldId id="256" r:id="rId2"/>
    <p:sldId id="258" r:id="rId3"/>
    <p:sldId id="261" r:id="rId4"/>
    <p:sldId id="260" r:id="rId5"/>
    <p:sldId id="259" r:id="rId6"/>
    <p:sldId id="263" r:id="rId7"/>
    <p:sldId id="268" r:id="rId8"/>
    <p:sldId id="264" r:id="rId9"/>
    <p:sldId id="262" r:id="rId10"/>
    <p:sldId id="265" r:id="rId11"/>
    <p:sldId id="269" r:id="rId12"/>
    <p:sldId id="266" r:id="rId13"/>
    <p:sldId id="267" r:id="rId14"/>
    <p:sldId id="257" r:id="rId15"/>
  </p:sldIdLst>
  <p:sldSz cx="9144000" cy="6858000" type="screen4x3"/>
  <p:notesSz cx="6858000" cy="9144000"/>
  <p:custDataLst>
    <p:tags r:id="rId1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374" autoAdjust="0"/>
  </p:normalViewPr>
  <p:slideViewPr>
    <p:cSldViewPr>
      <p:cViewPr varScale="1">
        <p:scale>
          <a:sx n="67" d="100"/>
          <a:sy n="67" d="100"/>
        </p:scale>
        <p:origin x="2064" y="60"/>
      </p:cViewPr>
      <p:guideLst>
        <p:guide orient="horz" pos="2160"/>
        <p:guide pos="2880"/>
      </p:guideLst>
    </p:cSldViewPr>
  </p:slideViewPr>
  <p:notesTextViewPr>
    <p:cViewPr>
      <p:scale>
        <a:sx n="1" d="1"/>
        <a:sy n="1" d="1"/>
      </p:scale>
      <p:origin x="0" y="0"/>
    </p:cViewPr>
  </p:notesTextViewPr>
  <p:notesViewPr>
    <p:cSldViewPr>
      <p:cViewPr varScale="1">
        <p:scale>
          <a:sx n="70" d="100"/>
          <a:sy n="70" d="100"/>
        </p:scale>
        <p:origin x="3240"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Arial" pitchFamily="34" charset="0"/>
                <a:cs typeface="Arial" pitchFamily="34" charset="0"/>
              </a:rPr>
              <a:t>Succession Time</a:t>
            </a:r>
            <a:endParaRPr lang="en-US" dirty="0">
              <a:latin typeface="Arial" pitchFamily="34" charset="0"/>
              <a:cs typeface="Arial" pitchFamily="34" charset="0"/>
            </a:endParaRPr>
          </a:p>
        </p:txBody>
      </p:sp>
      <p:sp>
        <p:nvSpPr>
          <p:cNvPr id="3" name="Date Placeholder 2"/>
          <p:cNvSpPr>
            <a:spLocks noGrp="1"/>
          </p:cNvSpPr>
          <p:nvPr>
            <p:ph type="dt" sz="quarter" idx="1"/>
          </p:nvPr>
        </p:nvSpPr>
        <p:spPr>
          <a:xfrm>
            <a:off x="3429000" y="0"/>
            <a:ext cx="34274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6 – Lesson 6.1 All Natural Flora</a:t>
            </a:r>
            <a:endParaRPr lang="en-US" dirty="0">
              <a:latin typeface="Arial" pitchFamily="34" charset="0"/>
              <a:cs typeface="Arial" pitchFamily="34" charset="0"/>
            </a:endParaRPr>
          </a:p>
        </p:txBody>
      </p:sp>
      <p:sp>
        <p:nvSpPr>
          <p:cNvPr id="4" name="Footer Placeholder 3"/>
          <p:cNvSpPr>
            <a:spLocks noGrp="1"/>
          </p:cNvSpPr>
          <p:nvPr>
            <p:ph type="ftr" sz="quarter" idx="2"/>
          </p:nvPr>
        </p:nvSpPr>
        <p:spPr>
          <a:xfrm>
            <a:off x="0" y="8685213"/>
            <a:ext cx="3352800" cy="457200"/>
          </a:xfrm>
          <a:prstGeom prst="rect">
            <a:avLst/>
          </a:prstGeom>
        </p:spPr>
        <p:txBody>
          <a:bodyPr vert="horz" lIns="91440" tIns="45720" rIns="91440" bIns="45720" rtlCol="0" anchor="b"/>
          <a:lstStyle>
            <a:lvl1pPr algn="l">
              <a:defRPr sz="1200"/>
            </a:lvl1p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endParaRPr lang="en-US" dirty="0">
              <a:latin typeface="Arial" pitchFamily="34" charset="0"/>
              <a:cs typeface="Arial"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251402E-0581-4045-9571-3EE683493364}" type="slidenum">
              <a:rPr lang="en-US" smtClean="0"/>
              <a:t>‹#›</a:t>
            </a:fld>
            <a:endParaRPr lang="en-US"/>
          </a:p>
        </p:txBody>
      </p:sp>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Succession Time</a:t>
            </a:r>
            <a:endParaRPr lang="en-US" dirty="0"/>
          </a:p>
        </p:txBody>
      </p:sp>
      <p:sp>
        <p:nvSpPr>
          <p:cNvPr id="3" name="Date Placeholder 2"/>
          <p:cNvSpPr>
            <a:spLocks noGrp="1"/>
          </p:cNvSpPr>
          <p:nvPr>
            <p:ph type="dt" idx="1"/>
          </p:nvPr>
        </p:nvSpPr>
        <p:spPr>
          <a:xfrm>
            <a:off x="3352800" y="0"/>
            <a:ext cx="35036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6 – Lesson 6.1 All Natural Flora</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3276600" cy="457200"/>
          </a:xfrm>
          <a:prstGeom prst="rect">
            <a:avLst/>
          </a:prstGeom>
        </p:spPr>
        <p:txBody>
          <a:bodyPr vert="horz" lIns="91440" tIns="45720" rIns="91440" bIns="45720" rtlCol="0" anchor="b"/>
          <a:lstStyle>
            <a:lvl1pPr algn="l">
              <a:defRPr sz="1200"/>
            </a:lvl1p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789E7-B821-4804-81D0-B1DDBDB5FECC}" type="slidenum">
              <a:rPr lang="en-US" smtClean="0"/>
              <a:t>‹#›</a:t>
            </a:fld>
            <a:endParaRPr lang="en-US"/>
          </a:p>
        </p:txBody>
      </p:sp>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t>1</a:t>
            </a:fld>
            <a:endParaRPr lang="en-US"/>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8"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Succession Time</a:t>
            </a:r>
            <a:endParaRPr lang="en-US" dirty="0"/>
          </a:p>
        </p:txBody>
      </p:sp>
      <p:sp>
        <p:nvSpPr>
          <p:cNvPr id="9" name="Date Placeholder 2"/>
          <p:cNvSpPr>
            <a:spLocks noGrp="1"/>
          </p:cNvSpPr>
          <p:nvPr>
            <p:ph type="dt" idx="1"/>
          </p:nvPr>
        </p:nvSpPr>
        <p:spPr>
          <a:xfrm>
            <a:off x="3352800" y="0"/>
            <a:ext cx="35036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6 – Lesson 6.1 All Natural Flora</a:t>
            </a:r>
            <a:endParaRPr lang="en-US" dirty="0"/>
          </a:p>
        </p:txBody>
      </p:sp>
    </p:spTree>
    <p:extLst>
      <p:ext uri="{BB962C8B-B14F-4D97-AF65-F5344CB8AC3E}">
        <p14:creationId xmlns:p14="http://schemas.microsoft.com/office/powerpoint/2010/main" val="4266326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Herb Stage: </a:t>
            </a:r>
            <a:r>
              <a:rPr lang="en-US" dirty="0" smtClean="0"/>
              <a:t>Plant succession must begin with barren terrain, where organisms known as "pioneers" or "soil builders" start to form the organic soil needed in order for plants from the next stage to flourish. Herbs, lichens, and mosses might characterize this stage, and help to form a foundation for the remaining stages in plant succession.</a:t>
            </a:r>
            <a:r>
              <a:rPr lang="en-US" sz="1200" u="none" strike="noStrike" kern="1200" dirty="0" smtClean="0">
                <a:solidFill>
                  <a:schemeClr val="tx1"/>
                </a:solidFill>
                <a:effectLst/>
                <a:latin typeface="Arial" pitchFamily="34" charset="0"/>
                <a:ea typeface="+mn-ea"/>
                <a:cs typeface="Arial" pitchFamily="34" charset="0"/>
              </a:rPr>
              <a:t/>
            </a:r>
            <a:br>
              <a:rPr lang="en-US" sz="1200" u="none" strike="noStrike" kern="1200" dirty="0" smtClean="0">
                <a:solidFill>
                  <a:schemeClr val="tx1"/>
                </a:solidFill>
                <a:effectLst/>
                <a:latin typeface="Arial" pitchFamily="34" charset="0"/>
                <a:ea typeface="+mn-ea"/>
                <a:cs typeface="Arial" pitchFamily="34" charset="0"/>
              </a:rPr>
            </a:br>
            <a:r>
              <a:rPr lang="en-US" sz="1200" u="none" strike="noStrike" kern="1200" dirty="0" smtClean="0">
                <a:solidFill>
                  <a:schemeClr val="tx1"/>
                </a:solidFill>
                <a:effectLst/>
                <a:latin typeface="Arial" pitchFamily="34" charset="0"/>
                <a:ea typeface="+mn-ea"/>
                <a:cs typeface="Arial" pitchFamily="34" charset="0"/>
              </a:rPr>
              <a:t/>
            </a:r>
            <a:br>
              <a:rPr lang="en-US" sz="1200" u="none" strike="noStrike" kern="1200" dirty="0" smtClean="0">
                <a:solidFill>
                  <a:schemeClr val="tx1"/>
                </a:solidFill>
                <a:effectLst/>
                <a:latin typeface="Arial" pitchFamily="34" charset="0"/>
                <a:ea typeface="+mn-ea"/>
                <a:cs typeface="Arial" pitchFamily="34" charset="0"/>
              </a:rPr>
            </a:br>
            <a:r>
              <a:rPr lang="en-US" sz="1200" u="none" strike="noStrike" kern="1200" dirty="0" smtClean="0">
                <a:solidFill>
                  <a:schemeClr val="tx1"/>
                </a:solidFill>
                <a:effectLst/>
                <a:latin typeface="Arial" pitchFamily="34" charset="0"/>
                <a:ea typeface="+mn-ea"/>
                <a:cs typeface="Arial" pitchFamily="34" charset="0"/>
              </a:rPr>
              <a:t/>
            </a:r>
            <a:br>
              <a:rPr lang="en-US" sz="1200" u="none" strike="noStrike" kern="1200" dirty="0" smtClean="0">
                <a:solidFill>
                  <a:schemeClr val="tx1"/>
                </a:solidFill>
                <a:effectLst/>
                <a:latin typeface="Arial" pitchFamily="34" charset="0"/>
                <a:ea typeface="+mn-ea"/>
                <a:cs typeface="Arial" pitchFamily="34" charset="0"/>
              </a:rPr>
            </a:br>
            <a:endParaRPr lang="en-US" sz="1200" u="none" strike="noStrike" kern="1200" dirty="0" smtClean="0">
              <a:solidFill>
                <a:schemeClr val="tx1"/>
              </a:solidFill>
              <a:effectLst/>
              <a:latin typeface="Arial" pitchFamily="34" charset="0"/>
              <a:ea typeface="+mn-ea"/>
              <a:cs typeface="Arial" pitchFamily="34" charset="0"/>
            </a:endParaRPr>
          </a:p>
          <a:p>
            <a:endParaRPr lang="en-US" dirty="0"/>
          </a:p>
        </p:txBody>
      </p:sp>
      <p:sp>
        <p:nvSpPr>
          <p:cNvPr id="4" name="Header Placeholder 3"/>
          <p:cNvSpPr>
            <a:spLocks noGrp="1"/>
          </p:cNvSpPr>
          <p:nvPr>
            <p:ph type="hdr" sz="quarter" idx="10"/>
          </p:nvPr>
        </p:nvSpPr>
        <p:spPr/>
        <p:txBody>
          <a:bodyPr/>
          <a:lstStyle/>
          <a:p>
            <a:r>
              <a:rPr lang="en-US" smtClean="0"/>
              <a:t>Succession Time</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Natural Resources and Ecology </a:t>
            </a:r>
          </a:p>
          <a:p>
            <a:r>
              <a:rPr lang="en-US" smtClean="0">
                <a:latin typeface="Arial" pitchFamily="34" charset="0"/>
                <a:cs typeface="Arial" pitchFamily="34" charset="0"/>
              </a:rPr>
              <a:t>Unit 6 – Lesson 6.1 All Natural Flora</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fld id="{36C789E7-B821-4804-81D0-B1DDBDB5FECC}" type="slidenum">
              <a:rPr lang="en-US" smtClean="0"/>
              <a:t>10</a:t>
            </a:fld>
            <a:endParaRPr lang="en-US"/>
          </a:p>
        </p:txBody>
      </p:sp>
    </p:spTree>
    <p:extLst>
      <p:ext uri="{BB962C8B-B14F-4D97-AF65-F5344CB8AC3E}">
        <p14:creationId xmlns:p14="http://schemas.microsoft.com/office/powerpoint/2010/main" val="5509694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u="none" strike="noStrike" kern="1200" dirty="0" smtClean="0">
                <a:solidFill>
                  <a:schemeClr val="tx1"/>
                </a:solidFill>
                <a:effectLst/>
                <a:latin typeface="Arial" pitchFamily="34" charset="0"/>
                <a:ea typeface="+mn-ea"/>
                <a:cs typeface="Arial" pitchFamily="34" charset="0"/>
              </a:rPr>
              <a:t>Shrub Stage: </a:t>
            </a:r>
            <a:r>
              <a:rPr lang="en-US" sz="1200" u="none" strike="noStrike" kern="1200" dirty="0" smtClean="0">
                <a:solidFill>
                  <a:schemeClr val="tx1"/>
                </a:solidFill>
                <a:effectLst/>
                <a:latin typeface="Arial" pitchFamily="34" charset="0"/>
                <a:ea typeface="+mn-ea"/>
                <a:cs typeface="Arial" pitchFamily="34" charset="0"/>
              </a:rPr>
              <a:t>The next group to move are </a:t>
            </a:r>
            <a:r>
              <a:rPr lang="en-US" dirty="0" smtClean="0"/>
              <a:t>weeds and grasses will quickly begin to form. These pioneering plants are characterized by their rapid maturity and production of small, easily dispersed seeds. Shrubs and annual perennials are the next group of plants to arrive. These plants have a much longer lifespan and the ability to reproduce several times over during that lifespan. This is an important stage not only to the development of the plants and trees themselves, but to the wildlife as well. Fruit producing plants begin to form during this stage, providing wildlife a source of food and energy.</a:t>
            </a:r>
            <a:r>
              <a:rPr lang="en-US" sz="1200" u="none" strike="noStrike" kern="1200" dirty="0" smtClean="0">
                <a:solidFill>
                  <a:schemeClr val="tx1"/>
                </a:solidFill>
                <a:effectLst/>
                <a:latin typeface="Arial" pitchFamily="34" charset="0"/>
                <a:ea typeface="+mn-ea"/>
                <a:cs typeface="Arial" pitchFamily="34" charset="0"/>
              </a:rPr>
              <a:t/>
            </a:r>
            <a:br>
              <a:rPr lang="en-US" sz="1200" u="none" strike="noStrike" kern="1200" dirty="0" smtClean="0">
                <a:solidFill>
                  <a:schemeClr val="tx1"/>
                </a:solidFill>
                <a:effectLst/>
                <a:latin typeface="Arial" pitchFamily="34" charset="0"/>
                <a:ea typeface="+mn-ea"/>
                <a:cs typeface="Arial" pitchFamily="34" charset="0"/>
              </a:rPr>
            </a:br>
            <a:r>
              <a:rPr lang="en-US" sz="1200" u="none" strike="noStrike" kern="1200" dirty="0" smtClean="0">
                <a:solidFill>
                  <a:schemeClr val="tx1"/>
                </a:solidFill>
                <a:effectLst/>
                <a:latin typeface="Arial" pitchFamily="34" charset="0"/>
                <a:ea typeface="+mn-ea"/>
                <a:cs typeface="Arial" pitchFamily="34" charset="0"/>
              </a:rPr>
              <a:t/>
            </a:r>
            <a:br>
              <a:rPr lang="en-US" sz="1200" u="none" strike="noStrike" kern="1200" dirty="0" smtClean="0">
                <a:solidFill>
                  <a:schemeClr val="tx1"/>
                </a:solidFill>
                <a:effectLst/>
                <a:latin typeface="Arial" pitchFamily="34" charset="0"/>
                <a:ea typeface="+mn-ea"/>
                <a:cs typeface="Arial" pitchFamily="34" charset="0"/>
              </a:rPr>
            </a:br>
            <a:endParaRPr lang="en-US" sz="1200" u="none" strike="noStrike" kern="1200" dirty="0" smtClean="0">
              <a:solidFill>
                <a:schemeClr val="tx1"/>
              </a:solidFill>
              <a:effectLst/>
              <a:latin typeface="Arial" pitchFamily="34" charset="0"/>
              <a:ea typeface="+mn-ea"/>
              <a:cs typeface="Arial" pitchFamily="34" charset="0"/>
            </a:endParaRPr>
          </a:p>
          <a:p>
            <a:endParaRPr lang="en-US" dirty="0"/>
          </a:p>
        </p:txBody>
      </p:sp>
      <p:sp>
        <p:nvSpPr>
          <p:cNvPr id="4" name="Header Placeholder 3"/>
          <p:cNvSpPr>
            <a:spLocks noGrp="1"/>
          </p:cNvSpPr>
          <p:nvPr>
            <p:ph type="hdr" sz="quarter" idx="10"/>
          </p:nvPr>
        </p:nvSpPr>
        <p:spPr/>
        <p:txBody>
          <a:bodyPr/>
          <a:lstStyle/>
          <a:p>
            <a:r>
              <a:rPr lang="en-US" smtClean="0"/>
              <a:t>Succession Time</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Natural Resources and Ecology </a:t>
            </a:r>
          </a:p>
          <a:p>
            <a:r>
              <a:rPr lang="en-US" smtClean="0">
                <a:latin typeface="Arial" pitchFamily="34" charset="0"/>
                <a:cs typeface="Arial" pitchFamily="34" charset="0"/>
              </a:rPr>
              <a:t>Unit 6 – Lesson 6.1 All Natural Flora</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fld id="{36C789E7-B821-4804-81D0-B1DDBDB5FECC}" type="slidenum">
              <a:rPr lang="en-US" smtClean="0"/>
              <a:t>11</a:t>
            </a:fld>
            <a:endParaRPr lang="en-US"/>
          </a:p>
        </p:txBody>
      </p:sp>
    </p:spTree>
    <p:extLst>
      <p:ext uri="{BB962C8B-B14F-4D97-AF65-F5344CB8AC3E}">
        <p14:creationId xmlns:p14="http://schemas.microsoft.com/office/powerpoint/2010/main" val="5509694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Young Forest Stage:</a:t>
            </a:r>
            <a:r>
              <a:rPr lang="en-US" dirty="0" smtClean="0"/>
              <a:t> The next stage in succession is characterized by young trees that are less than 50 years old. In a forest, some of these trees might include aspen, alder, willow, pines, and birch trees.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During this stage, the young trees begin to form a canopy, shielding plants from the earlier stages of succession from the direct sunlight they were once used to. Shrubs and perennials that are able to adapt to the new low light conditions begin to take over and dominate the forest floor. These conditions allow for the development of hardwood trees, which make up the next stage in succession.</a:t>
            </a:r>
            <a:r>
              <a:rPr lang="en-US" sz="1200" u="none" strike="noStrike" kern="1200" dirty="0" smtClean="0">
                <a:solidFill>
                  <a:schemeClr val="tx1"/>
                </a:solidFill>
                <a:effectLst/>
                <a:latin typeface="Arial" pitchFamily="34" charset="0"/>
                <a:ea typeface="+mn-ea"/>
                <a:cs typeface="Arial" pitchFamily="34" charset="0"/>
              </a:rPr>
              <a:t/>
            </a:r>
            <a:br>
              <a:rPr lang="en-US" sz="1200" u="none" strike="noStrike" kern="1200" dirty="0" smtClean="0">
                <a:solidFill>
                  <a:schemeClr val="tx1"/>
                </a:solidFill>
                <a:effectLst/>
                <a:latin typeface="Arial" pitchFamily="34" charset="0"/>
                <a:ea typeface="+mn-ea"/>
                <a:cs typeface="Arial" pitchFamily="34" charset="0"/>
              </a:rPr>
            </a:br>
            <a:endParaRPr lang="en-US" sz="1200" u="none" strike="noStrike" kern="1200" dirty="0" smtClean="0">
              <a:solidFill>
                <a:schemeClr val="tx1"/>
              </a:solidFill>
              <a:effectLst/>
              <a:latin typeface="Arial" pitchFamily="34" charset="0"/>
              <a:ea typeface="+mn-ea"/>
              <a:cs typeface="Arial" pitchFamily="34" charset="0"/>
            </a:endParaRPr>
          </a:p>
          <a:p>
            <a:endParaRPr lang="en-US" dirty="0"/>
          </a:p>
        </p:txBody>
      </p:sp>
      <p:sp>
        <p:nvSpPr>
          <p:cNvPr id="4" name="Header Placeholder 3"/>
          <p:cNvSpPr>
            <a:spLocks noGrp="1"/>
          </p:cNvSpPr>
          <p:nvPr>
            <p:ph type="hdr" sz="quarter" idx="10"/>
          </p:nvPr>
        </p:nvSpPr>
        <p:spPr/>
        <p:txBody>
          <a:bodyPr/>
          <a:lstStyle/>
          <a:p>
            <a:r>
              <a:rPr lang="en-US" smtClean="0"/>
              <a:t>Succession Time</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Natural Resources and Ecology </a:t>
            </a:r>
          </a:p>
          <a:p>
            <a:r>
              <a:rPr lang="en-US" smtClean="0">
                <a:latin typeface="Arial" pitchFamily="34" charset="0"/>
                <a:cs typeface="Arial" pitchFamily="34" charset="0"/>
              </a:rPr>
              <a:t>Unit 6 – Lesson 6.1 All Natural Flora</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fld id="{36C789E7-B821-4804-81D0-B1DDBDB5FECC}" type="slidenum">
              <a:rPr lang="en-US" smtClean="0"/>
              <a:t>12</a:t>
            </a:fld>
            <a:endParaRPr lang="en-US"/>
          </a:p>
        </p:txBody>
      </p:sp>
    </p:spTree>
    <p:extLst>
      <p:ext uri="{BB962C8B-B14F-4D97-AF65-F5344CB8AC3E}">
        <p14:creationId xmlns:p14="http://schemas.microsoft.com/office/powerpoint/2010/main" val="34160294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Mature Forest Stage:</a:t>
            </a:r>
            <a:r>
              <a:rPr lang="en-US" dirty="0" smtClean="0"/>
              <a:t> Hardwood saplings, herbs, mosses, lichens, and small shrubs begin to also grow in the openings of the canopy; There are many different</a:t>
            </a:r>
            <a:r>
              <a:rPr lang="en-US" baseline="0" dirty="0" smtClean="0"/>
              <a:t> types of older trees, lots of maples, hemlock, hickory, beech, spruce, oaks, and pines; There are decaying tree trunks and trees lying on the forest floor that provide food and shelter for many organisms and animals.</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When undisturbed, this mature forest stage will remain the same for long periods of time. If disturbed by people, or even nature, succession may be set back and would then continue from the new starting point. Some late or mature trees include spruce-firs, hemlocks, pines and oaks.</a:t>
            </a:r>
            <a:r>
              <a:rPr lang="en-US" sz="1200" u="none" strike="noStrike" kern="1200" dirty="0" smtClean="0">
                <a:solidFill>
                  <a:schemeClr val="tx1"/>
                </a:solidFill>
                <a:effectLst/>
                <a:latin typeface="Arial" pitchFamily="34" charset="0"/>
                <a:ea typeface="+mn-ea"/>
                <a:cs typeface="Arial" pitchFamily="34" charset="0"/>
              </a:rPr>
              <a:t/>
            </a:r>
            <a:br>
              <a:rPr lang="en-US" sz="1200" u="none" strike="noStrike" kern="1200" dirty="0" smtClean="0">
                <a:solidFill>
                  <a:schemeClr val="tx1"/>
                </a:solidFill>
                <a:effectLst/>
                <a:latin typeface="Arial" pitchFamily="34" charset="0"/>
                <a:ea typeface="+mn-ea"/>
                <a:cs typeface="Arial" pitchFamily="34" charset="0"/>
              </a:rPr>
            </a:br>
            <a:endParaRPr lang="en-US" sz="1200" u="none" strike="noStrike" kern="1200" dirty="0" smtClean="0">
              <a:solidFill>
                <a:schemeClr val="tx1"/>
              </a:solidFill>
              <a:effectLst/>
              <a:latin typeface="Arial" pitchFamily="34" charset="0"/>
              <a:ea typeface="+mn-ea"/>
              <a:cs typeface="Arial" pitchFamily="34" charset="0"/>
            </a:endParaRPr>
          </a:p>
          <a:p>
            <a:endParaRPr lang="en-US" dirty="0"/>
          </a:p>
        </p:txBody>
      </p:sp>
      <p:sp>
        <p:nvSpPr>
          <p:cNvPr id="4" name="Header Placeholder 3"/>
          <p:cNvSpPr>
            <a:spLocks noGrp="1"/>
          </p:cNvSpPr>
          <p:nvPr>
            <p:ph type="hdr" sz="quarter" idx="10"/>
          </p:nvPr>
        </p:nvSpPr>
        <p:spPr/>
        <p:txBody>
          <a:bodyPr/>
          <a:lstStyle/>
          <a:p>
            <a:r>
              <a:rPr lang="en-US" smtClean="0"/>
              <a:t>Succession Time</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Natural Resources and Ecology </a:t>
            </a:r>
          </a:p>
          <a:p>
            <a:r>
              <a:rPr lang="en-US" smtClean="0">
                <a:latin typeface="Arial" pitchFamily="34" charset="0"/>
                <a:cs typeface="Arial" pitchFamily="34" charset="0"/>
              </a:rPr>
              <a:t>Unit 6 – Lesson 6.1 All Natural Flora</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fld id="{36C789E7-B821-4804-81D0-B1DDBDB5FECC}" type="slidenum">
              <a:rPr lang="en-US" smtClean="0"/>
              <a:t>13</a:t>
            </a:fld>
            <a:endParaRPr lang="en-US"/>
          </a:p>
        </p:txBody>
      </p:sp>
    </p:spTree>
    <p:extLst>
      <p:ext uri="{BB962C8B-B14F-4D97-AF65-F5344CB8AC3E}">
        <p14:creationId xmlns:p14="http://schemas.microsoft.com/office/powerpoint/2010/main" val="29945202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t>14</a:t>
            </a:fld>
            <a:endParaRPr lang="en-US"/>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8"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Succession Time</a:t>
            </a:r>
            <a:endParaRPr lang="en-US" dirty="0"/>
          </a:p>
        </p:txBody>
      </p:sp>
      <p:sp>
        <p:nvSpPr>
          <p:cNvPr id="9" name="Date Placeholder 2"/>
          <p:cNvSpPr>
            <a:spLocks noGrp="1"/>
          </p:cNvSpPr>
          <p:nvPr>
            <p:ph type="dt" idx="1"/>
          </p:nvPr>
        </p:nvSpPr>
        <p:spPr>
          <a:xfrm>
            <a:off x="3352800" y="0"/>
            <a:ext cx="35036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6 – Lesson 6.1 All Natural Flora</a:t>
            </a:r>
            <a:endParaRPr lang="en-US" dirty="0"/>
          </a:p>
        </p:txBody>
      </p:sp>
    </p:spTree>
    <p:extLst>
      <p:ext uri="{BB962C8B-B14F-4D97-AF65-F5344CB8AC3E}">
        <p14:creationId xmlns:p14="http://schemas.microsoft.com/office/powerpoint/2010/main" val="336436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t>2</a:t>
            </a:fld>
            <a:endParaRPr lang="en-US"/>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8"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Succession Time</a:t>
            </a:r>
            <a:endParaRPr lang="en-US" dirty="0"/>
          </a:p>
        </p:txBody>
      </p:sp>
      <p:sp>
        <p:nvSpPr>
          <p:cNvPr id="9" name="Date Placeholder 2"/>
          <p:cNvSpPr>
            <a:spLocks noGrp="1"/>
          </p:cNvSpPr>
          <p:nvPr>
            <p:ph type="dt" idx="1"/>
          </p:nvPr>
        </p:nvSpPr>
        <p:spPr>
          <a:xfrm>
            <a:off x="3352800" y="0"/>
            <a:ext cx="35036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6 – Lesson 6.1 All Natural Flora</a:t>
            </a:r>
            <a:endParaRPr lang="en-US" dirty="0"/>
          </a:p>
        </p:txBody>
      </p:sp>
    </p:spTree>
    <p:extLst>
      <p:ext uri="{BB962C8B-B14F-4D97-AF65-F5344CB8AC3E}">
        <p14:creationId xmlns:p14="http://schemas.microsoft.com/office/powerpoint/2010/main" val="3131452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Succession is the progressive development of vegetation toward its highest ecological expression, the climax. The replacement of one plant community by another.</a:t>
            </a:r>
            <a:endParaRPr lang="en-US" dirty="0"/>
          </a:p>
        </p:txBody>
      </p:sp>
      <p:sp>
        <p:nvSpPr>
          <p:cNvPr id="4" name="Header Placeholder 3"/>
          <p:cNvSpPr>
            <a:spLocks noGrp="1"/>
          </p:cNvSpPr>
          <p:nvPr>
            <p:ph type="hdr" sz="quarter" idx="10"/>
          </p:nvPr>
        </p:nvSpPr>
        <p:spPr/>
        <p:txBody>
          <a:bodyPr/>
          <a:lstStyle/>
          <a:p>
            <a:r>
              <a:rPr lang="en-US" smtClean="0"/>
              <a:t>Succession Time</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Natural Resources and Ecology </a:t>
            </a:r>
          </a:p>
          <a:p>
            <a:r>
              <a:rPr lang="en-US" smtClean="0">
                <a:latin typeface="Arial" pitchFamily="34" charset="0"/>
                <a:cs typeface="Arial" pitchFamily="34" charset="0"/>
              </a:rPr>
              <a:t>Unit 6 – Lesson 6.1 All Natural Flora</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fld id="{36C789E7-B821-4804-81D0-B1DDBDB5FECC}" type="slidenum">
              <a:rPr lang="en-US" smtClean="0"/>
              <a:t>3</a:t>
            </a:fld>
            <a:endParaRPr lang="en-US"/>
          </a:p>
        </p:txBody>
      </p:sp>
    </p:spTree>
    <p:extLst>
      <p:ext uri="{BB962C8B-B14F-4D97-AF65-F5344CB8AC3E}">
        <p14:creationId xmlns:p14="http://schemas.microsoft.com/office/powerpoint/2010/main" val="13093434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However soil conditions, climate, permafrost, topography, and natural and unnatural forces may affect the pattern of succession </a:t>
            </a:r>
          </a:p>
          <a:p>
            <a:endParaRPr lang="en-US" dirty="0"/>
          </a:p>
        </p:txBody>
      </p:sp>
      <p:sp>
        <p:nvSpPr>
          <p:cNvPr id="4" name="Header Placeholder 3"/>
          <p:cNvSpPr>
            <a:spLocks noGrp="1"/>
          </p:cNvSpPr>
          <p:nvPr>
            <p:ph type="hdr" sz="quarter" idx="10"/>
          </p:nvPr>
        </p:nvSpPr>
        <p:spPr/>
        <p:txBody>
          <a:bodyPr/>
          <a:lstStyle/>
          <a:p>
            <a:r>
              <a:rPr lang="en-US" smtClean="0"/>
              <a:t>Succession Time</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Natural Resources and Ecology </a:t>
            </a:r>
          </a:p>
          <a:p>
            <a:r>
              <a:rPr lang="en-US" smtClean="0">
                <a:latin typeface="Arial" pitchFamily="34" charset="0"/>
                <a:cs typeface="Arial" pitchFamily="34" charset="0"/>
              </a:rPr>
              <a:t>Unit 6 – Lesson 6.1 All Natural Flora</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endParaRPr lang="en-US" dirty="0" smtClean="0"/>
          </a:p>
          <a:p>
            <a:fld id="{36C789E7-B821-4804-81D0-B1DDBDB5FECC}" type="slidenum">
              <a:rPr lang="en-US" smtClean="0"/>
              <a:t>4</a:t>
            </a:fld>
            <a:endParaRPr lang="en-US" dirty="0"/>
          </a:p>
        </p:txBody>
      </p:sp>
    </p:spTree>
    <p:extLst>
      <p:ext uri="{BB962C8B-B14F-4D97-AF65-F5344CB8AC3E}">
        <p14:creationId xmlns:p14="http://schemas.microsoft.com/office/powerpoint/2010/main" val="23649859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sz="1200" dirty="0" smtClean="0"/>
              <a:t>A succession may be started for different</a:t>
            </a:r>
            <a:r>
              <a:rPr lang="en-US" sz="1200" baseline="0" dirty="0" smtClean="0"/>
              <a:t> reasons over time. Some of those are natural occurring events, such as s</a:t>
            </a:r>
            <a:r>
              <a:rPr lang="en-US" sz="1200" dirty="0" smtClean="0"/>
              <a:t>eismic events, which</a:t>
            </a:r>
            <a:r>
              <a:rPr lang="en-US" sz="1200" baseline="0" dirty="0" smtClean="0"/>
              <a:t> include</a:t>
            </a:r>
            <a:r>
              <a:rPr lang="en-US" sz="1200" dirty="0" smtClean="0"/>
              <a:t> earthquakes, tidal waves, or volcanic eruptions;</a:t>
            </a:r>
            <a:r>
              <a:rPr lang="en-US" sz="1200" baseline="0" dirty="0" smtClean="0"/>
              <a:t> the movement of glaciers or even of plates in Earth’s crust</a:t>
            </a:r>
            <a:endParaRPr lang="en-US" sz="1200" dirty="0" smtClean="0"/>
          </a:p>
          <a:p>
            <a:pPr>
              <a:lnSpc>
                <a:spcPct val="80000"/>
              </a:lnSpc>
            </a:pPr>
            <a:endParaRPr lang="en-US" sz="1200" dirty="0" smtClean="0"/>
          </a:p>
          <a:p>
            <a:pPr>
              <a:lnSpc>
                <a:spcPct val="80000"/>
              </a:lnSpc>
            </a:pPr>
            <a:r>
              <a:rPr lang="en-US" sz="1200" dirty="0" smtClean="0"/>
              <a:t>Weather events, such as hurricanes or tornadoes</a:t>
            </a:r>
            <a:r>
              <a:rPr lang="en-US" sz="1200" baseline="0" dirty="0" smtClean="0"/>
              <a:t> that cause floods and other damage to the land or wildfires or sudden infestations of insects</a:t>
            </a:r>
            <a:endParaRPr lang="en-US" sz="1200" dirty="0" smtClean="0"/>
          </a:p>
          <a:p>
            <a:pPr>
              <a:lnSpc>
                <a:spcPct val="80000"/>
              </a:lnSpc>
            </a:pPr>
            <a:r>
              <a:rPr lang="en-US" sz="1200" dirty="0" smtClean="0"/>
              <a:t> </a:t>
            </a:r>
          </a:p>
          <a:p>
            <a:pPr>
              <a:lnSpc>
                <a:spcPct val="80000"/>
              </a:lnSpc>
            </a:pPr>
            <a:r>
              <a:rPr lang="en-US" sz="1200" dirty="0" smtClean="0"/>
              <a:t>Human causes, such as land development for business, industry, homes and agriculture</a:t>
            </a:r>
            <a:r>
              <a:rPr lang="en-US" sz="1200" baseline="0" dirty="0" smtClean="0"/>
              <a:t> uses </a:t>
            </a:r>
            <a:r>
              <a:rPr lang="en-US" sz="1200" dirty="0" smtClean="0"/>
              <a:t>and damage</a:t>
            </a:r>
            <a:r>
              <a:rPr lang="en-US" sz="1200" baseline="0" dirty="0" smtClean="0"/>
              <a:t> from </a:t>
            </a:r>
            <a:r>
              <a:rPr lang="en-US" sz="1200" dirty="0" smtClean="0"/>
              <a:t>explosions on a military lands or battlefields </a:t>
            </a:r>
          </a:p>
          <a:p>
            <a:endParaRPr lang="en-US" dirty="0"/>
          </a:p>
        </p:txBody>
      </p:sp>
      <p:sp>
        <p:nvSpPr>
          <p:cNvPr id="4" name="Slide Number Placeholder 3"/>
          <p:cNvSpPr>
            <a:spLocks noGrp="1"/>
          </p:cNvSpPr>
          <p:nvPr>
            <p:ph type="sldNum" sz="quarter" idx="10"/>
          </p:nvPr>
        </p:nvSpPr>
        <p:spPr/>
        <p:txBody>
          <a:bodyPr/>
          <a:lstStyle/>
          <a:p>
            <a:fld id="{36C789E7-B821-4804-81D0-B1DDBDB5FECC}" type="slidenum">
              <a:rPr lang="en-US" smtClean="0"/>
              <a:t>5</a:t>
            </a:fld>
            <a:endParaRPr lang="en-US" dirty="0"/>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8"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Succession Time</a:t>
            </a:r>
            <a:endParaRPr lang="en-US" dirty="0"/>
          </a:p>
        </p:txBody>
      </p:sp>
      <p:sp>
        <p:nvSpPr>
          <p:cNvPr id="9" name="Date Placeholder 2"/>
          <p:cNvSpPr>
            <a:spLocks noGrp="1"/>
          </p:cNvSpPr>
          <p:nvPr>
            <p:ph type="dt" idx="1"/>
          </p:nvPr>
        </p:nvSpPr>
        <p:spPr>
          <a:xfrm>
            <a:off x="3352800" y="0"/>
            <a:ext cx="35036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6 – Lesson 6.1 All Natural Flora</a:t>
            </a:r>
            <a:endParaRPr lang="en-US" dirty="0"/>
          </a:p>
        </p:txBody>
      </p:sp>
    </p:spTree>
    <p:extLst>
      <p:ext uri="{BB962C8B-B14F-4D97-AF65-F5344CB8AC3E}">
        <p14:creationId xmlns:p14="http://schemas.microsoft.com/office/powerpoint/2010/main" val="8639172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Arial" pitchFamily="34" charset="0"/>
                <a:ea typeface="+mn-ea"/>
                <a:cs typeface="Arial" pitchFamily="34" charset="0"/>
              </a:rPr>
              <a:t>The 1981 eruption of Mount Saint Helens in Washington provided an example of primary succession. Over time, a variety of organisms and plants were able to begin to thrive and rebuild soil organic matter. As these organisms modify the site further, they will eventually be replaced by other organisms better adapted to the new conditions. </a:t>
            </a:r>
          </a:p>
          <a:p>
            <a:endParaRPr lang="en-US" sz="1200" b="0" i="0" u="none" strike="noStrike" kern="1200" baseline="0" dirty="0" smtClean="0">
              <a:solidFill>
                <a:schemeClr val="tx1"/>
              </a:solidFill>
              <a:latin typeface="Arial" pitchFamily="34" charset="0"/>
              <a:ea typeface="+mn-ea"/>
              <a:cs typeface="Arial" pitchFamily="34" charset="0"/>
            </a:endParaRPr>
          </a:p>
          <a:p>
            <a:endParaRPr lang="en-US" sz="1200" b="0" i="0" u="none" strike="noStrike" kern="1200" baseline="0" dirty="0" smtClean="0">
              <a:solidFill>
                <a:schemeClr val="tx1"/>
              </a:solidFill>
              <a:latin typeface="Arial" pitchFamily="34" charset="0"/>
              <a:ea typeface="+mn-ea"/>
              <a:cs typeface="Arial" pitchFamily="34" charset="0"/>
            </a:endParaRPr>
          </a:p>
        </p:txBody>
      </p:sp>
      <p:sp>
        <p:nvSpPr>
          <p:cNvPr id="4" name="Header Placeholder 3"/>
          <p:cNvSpPr>
            <a:spLocks noGrp="1"/>
          </p:cNvSpPr>
          <p:nvPr>
            <p:ph type="hdr" sz="quarter" idx="10"/>
          </p:nvPr>
        </p:nvSpPr>
        <p:spPr/>
        <p:txBody>
          <a:bodyPr/>
          <a:lstStyle/>
          <a:p>
            <a:r>
              <a:rPr lang="en-US" smtClean="0"/>
              <a:t>Succession Time</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Natural Resources and Ecology </a:t>
            </a:r>
          </a:p>
          <a:p>
            <a:r>
              <a:rPr lang="en-US" smtClean="0">
                <a:latin typeface="Arial" pitchFamily="34" charset="0"/>
                <a:cs typeface="Arial" pitchFamily="34" charset="0"/>
              </a:rPr>
              <a:t>Unit 6 – Lesson 6.1 All Natural Flora</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fld id="{36C789E7-B821-4804-81D0-B1DDBDB5FECC}" type="slidenum">
              <a:rPr lang="en-US" smtClean="0"/>
              <a:t>6</a:t>
            </a:fld>
            <a:endParaRPr lang="en-US" dirty="0"/>
          </a:p>
        </p:txBody>
      </p:sp>
    </p:spTree>
    <p:extLst>
      <p:ext uri="{BB962C8B-B14F-4D97-AF65-F5344CB8AC3E}">
        <p14:creationId xmlns:p14="http://schemas.microsoft.com/office/powerpoint/2010/main" val="38306257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Secondary succession</a:t>
            </a:r>
            <a:r>
              <a:rPr lang="en-US" baseline="0" dirty="0" smtClean="0"/>
              <a:t> occurs much more rapidly because not only does soil not need to be created, but the soil that is present will already contain nutrients and sometimes even seeds. </a:t>
            </a:r>
            <a:endParaRPr lang="en-US" dirty="0"/>
          </a:p>
        </p:txBody>
      </p:sp>
      <p:sp>
        <p:nvSpPr>
          <p:cNvPr id="4" name="Header Placeholder 3"/>
          <p:cNvSpPr>
            <a:spLocks noGrp="1"/>
          </p:cNvSpPr>
          <p:nvPr>
            <p:ph type="hdr" sz="quarter" idx="10"/>
          </p:nvPr>
        </p:nvSpPr>
        <p:spPr/>
        <p:txBody>
          <a:bodyPr/>
          <a:lstStyle/>
          <a:p>
            <a:r>
              <a:rPr lang="en-US" smtClean="0"/>
              <a:t>Succession Time</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Natural Resources and Ecology </a:t>
            </a:r>
          </a:p>
          <a:p>
            <a:r>
              <a:rPr lang="en-US" smtClean="0">
                <a:latin typeface="Arial" pitchFamily="34" charset="0"/>
                <a:cs typeface="Arial" pitchFamily="34" charset="0"/>
              </a:rPr>
              <a:t>Unit 6 – Lesson 6.1 All Natural Flora</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fld id="{36C789E7-B821-4804-81D0-B1DDBDB5FECC}" type="slidenum">
              <a:rPr lang="en-US" smtClean="0"/>
              <a:t>7</a:t>
            </a:fld>
            <a:endParaRPr lang="en-US" dirty="0"/>
          </a:p>
        </p:txBody>
      </p:sp>
    </p:spTree>
    <p:extLst>
      <p:ext uri="{BB962C8B-B14F-4D97-AF65-F5344CB8AC3E}">
        <p14:creationId xmlns:p14="http://schemas.microsoft.com/office/powerpoint/2010/main" val="38306257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Allogenic</a:t>
            </a:r>
            <a:r>
              <a:rPr lang="en-US" dirty="0" smtClean="0"/>
              <a:t> is caused by a change in environmental conditions, such as a salt marsh becoming woodland. The environment changes the composition of the plant community.</a:t>
            </a:r>
          </a:p>
          <a:p>
            <a:endParaRPr lang="en-US" dirty="0" smtClean="0"/>
          </a:p>
          <a:p>
            <a:r>
              <a:rPr lang="en-US" dirty="0" smtClean="0"/>
              <a:t>Autogenic is dependent upon the plants and the environment changing. For example, when larger species like trees mature, they produce shade on to the developing forest floor that tends to exclude light-requiring species. Shade-tolerant species will invade the area,</a:t>
            </a:r>
            <a:r>
              <a:rPr lang="en-US" baseline="0" dirty="0" smtClean="0"/>
              <a:t> changing the plant community.</a:t>
            </a:r>
          </a:p>
          <a:p>
            <a:endParaRPr lang="en-US" baseline="0" dirty="0" smtClean="0"/>
          </a:p>
          <a:p>
            <a:endParaRPr lang="en-US" dirty="0" smtClean="0"/>
          </a:p>
          <a:p>
            <a:endParaRPr lang="en-US" dirty="0" smtClean="0"/>
          </a:p>
          <a:p>
            <a:endParaRPr lang="en-US" dirty="0"/>
          </a:p>
        </p:txBody>
      </p:sp>
      <p:sp>
        <p:nvSpPr>
          <p:cNvPr id="4" name="Header Placeholder 3"/>
          <p:cNvSpPr>
            <a:spLocks noGrp="1"/>
          </p:cNvSpPr>
          <p:nvPr>
            <p:ph type="hdr" sz="quarter" idx="10"/>
          </p:nvPr>
        </p:nvSpPr>
        <p:spPr/>
        <p:txBody>
          <a:bodyPr/>
          <a:lstStyle/>
          <a:p>
            <a:r>
              <a:rPr lang="en-US" smtClean="0"/>
              <a:t>Succession Time</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Natural Resources and Ecology </a:t>
            </a:r>
          </a:p>
          <a:p>
            <a:r>
              <a:rPr lang="en-US" smtClean="0">
                <a:latin typeface="Arial" pitchFamily="34" charset="0"/>
                <a:cs typeface="Arial" pitchFamily="34" charset="0"/>
              </a:rPr>
              <a:t>Unit 6 – Lesson 6.1 All Natural Flora</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fld id="{36C789E7-B821-4804-81D0-B1DDBDB5FECC}" type="slidenum">
              <a:rPr lang="en-US" smtClean="0"/>
              <a:t>8</a:t>
            </a:fld>
            <a:endParaRPr lang="en-US" dirty="0"/>
          </a:p>
        </p:txBody>
      </p:sp>
    </p:spTree>
    <p:extLst>
      <p:ext uri="{BB962C8B-B14F-4D97-AF65-F5344CB8AC3E}">
        <p14:creationId xmlns:p14="http://schemas.microsoft.com/office/powerpoint/2010/main" val="9461957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transition stages are noted based on the main plant that is dominant at each particular stage.</a:t>
            </a:r>
          </a:p>
          <a:p>
            <a:endParaRPr lang="en-US" baseline="0" dirty="0" smtClean="0"/>
          </a:p>
          <a:p>
            <a:r>
              <a:rPr lang="en-US" baseline="0" dirty="0" smtClean="0"/>
              <a:t>The climax stage represents the culminating stage in plant succession for a given set of environmental conditions. The vegetation are in equilibrium with its environment and with good self-perpetuating reproduction of the dominant plant species. This stage is also considered to be cyclical and changeable depending on the dominant plant.</a:t>
            </a:r>
            <a:endParaRPr lang="en-US" dirty="0"/>
          </a:p>
        </p:txBody>
      </p:sp>
      <p:sp>
        <p:nvSpPr>
          <p:cNvPr id="4" name="Header Placeholder 3"/>
          <p:cNvSpPr>
            <a:spLocks noGrp="1"/>
          </p:cNvSpPr>
          <p:nvPr>
            <p:ph type="hdr" sz="quarter" idx="10"/>
          </p:nvPr>
        </p:nvSpPr>
        <p:spPr/>
        <p:txBody>
          <a:bodyPr/>
          <a:lstStyle/>
          <a:p>
            <a:r>
              <a:rPr lang="en-US" smtClean="0"/>
              <a:t>Succession Time</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Natural Resources and Ecology </a:t>
            </a:r>
          </a:p>
          <a:p>
            <a:r>
              <a:rPr lang="en-US" smtClean="0">
                <a:latin typeface="Arial" pitchFamily="34" charset="0"/>
                <a:cs typeface="Arial" pitchFamily="34" charset="0"/>
              </a:rPr>
              <a:t>Unit 6 – Lesson 6.1 All Natural Flora</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fld id="{36C789E7-B821-4804-81D0-B1DDBDB5FECC}" type="slidenum">
              <a:rPr lang="en-US" smtClean="0"/>
              <a:t>9</a:t>
            </a:fld>
            <a:endParaRPr lang="en-US"/>
          </a:p>
        </p:txBody>
      </p:sp>
    </p:spTree>
    <p:extLst>
      <p:ext uri="{BB962C8B-B14F-4D97-AF65-F5344CB8AC3E}">
        <p14:creationId xmlns:p14="http://schemas.microsoft.com/office/powerpoint/2010/main" val="306054679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10"/>
          <p:cNvGrpSpPr>
            <a:grpSpLocks/>
          </p:cNvGrpSpPr>
          <p:nvPr userDrawn="1"/>
        </p:nvGrpSpPr>
        <p:grpSpPr bwMode="auto">
          <a:xfrm>
            <a:off x="838200" y="228600"/>
            <a:ext cx="8305800" cy="5480050"/>
            <a:chOff x="528" y="144"/>
            <a:chExt cx="5232" cy="3452"/>
          </a:xfrm>
        </p:grpSpPr>
        <p:pic>
          <p:nvPicPr>
            <p:cNvPr id="8" name="Picture 7"/>
            <p:cNvPicPr>
              <a:picLocks noChangeAspect="1" noChangeArrowheads="1"/>
            </p:cNvPicPr>
            <p:nvPr/>
          </p:nvPicPr>
          <p:blipFill>
            <a:blip r:embed="rId2" cstate="print"/>
            <a:srcRect/>
            <a:stretch>
              <a:fillRect/>
            </a:stretch>
          </p:blipFill>
          <p:spPr bwMode="auto">
            <a:xfrm>
              <a:off x="1200" y="144"/>
              <a:ext cx="3452" cy="3452"/>
            </a:xfrm>
            <a:prstGeom prst="rect">
              <a:avLst/>
            </a:prstGeom>
            <a:noFill/>
            <a:ln w="9525">
              <a:noFill/>
              <a:miter lim="800000"/>
              <a:headEnd/>
              <a:tailEnd/>
            </a:ln>
          </p:spPr>
        </p:pic>
        <p:sp>
          <p:nvSpPr>
            <p:cNvPr id="9" name="Text Box 8"/>
            <p:cNvSpPr txBox="1">
              <a:spLocks noChangeArrowheads="1"/>
            </p:cNvSpPr>
            <p:nvPr/>
          </p:nvSpPr>
          <p:spPr bwMode="auto">
            <a:xfrm>
              <a:off x="528" y="3072"/>
              <a:ext cx="5232" cy="330"/>
            </a:xfrm>
            <a:prstGeom prst="rect">
              <a:avLst/>
            </a:prstGeom>
            <a:solidFill>
              <a:srgbClr val="C4884C"/>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Natural Resources and Ecology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grpSp>
    </p:spTree>
    <p:extLst>
      <p:ext uri="{BB962C8B-B14F-4D97-AF65-F5344CB8AC3E}">
        <p14:creationId xmlns:p14="http://schemas.microsoft.com/office/powerpoint/2010/main" val="374268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258887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412938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8288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828801"/>
            <a:ext cx="4038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739361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309581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9590416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0842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770776"/>
            <a:ext cx="8229600" cy="440930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8D9DB-9F03-49E4-BBAA-20DA05506B06}" type="slidenum">
              <a:rPr lang="en-US" smtClean="0"/>
              <a:t>‹#›</a:t>
            </a:fld>
            <a:endParaRPr lang="en-US"/>
          </a:p>
        </p:txBody>
      </p:sp>
      <p:sp>
        <p:nvSpPr>
          <p:cNvPr id="7" name="Text Box 7"/>
          <p:cNvSpPr txBox="1">
            <a:spLocks noChangeArrowheads="1"/>
          </p:cNvSpPr>
          <p:nvPr/>
        </p:nvSpPr>
        <p:spPr bwMode="auto">
          <a:xfrm>
            <a:off x="838200" y="1396180"/>
            <a:ext cx="8305800" cy="366713"/>
          </a:xfrm>
          <a:prstGeom prst="rect">
            <a:avLst/>
          </a:prstGeom>
          <a:solidFill>
            <a:srgbClr val="C4884C"/>
          </a:solidFill>
          <a:ln w="9525">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1026"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391400" y="6248400"/>
            <a:ext cx="9144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Lst>
  <p:hf hdr="0" ftr="0" dt="0"/>
  <p:txStyles>
    <p:title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hyperlink" Target="http://edis.ifas.ufl.edu/pdffiles/fr/fr06800.pdf"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hyperlink" Target="http://www.ehow.com/list_7500435_stages-succession.html#ixzz2FLqiCmC8"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Herb Stage</a:t>
            </a:r>
            <a:endParaRPr lang="en-US" dirty="0"/>
          </a:p>
        </p:txBody>
      </p:sp>
      <p:sp>
        <p:nvSpPr>
          <p:cNvPr id="3" name="Content Placeholder 2"/>
          <p:cNvSpPr>
            <a:spLocks noGrp="1"/>
          </p:cNvSpPr>
          <p:nvPr>
            <p:ph sz="half" idx="1"/>
          </p:nvPr>
        </p:nvSpPr>
        <p:spPr>
          <a:xfrm>
            <a:off x="457200" y="1828800"/>
            <a:ext cx="8077200" cy="4525963"/>
          </a:xfrm>
        </p:spPr>
        <p:txBody>
          <a:bodyPr>
            <a:normAutofit/>
          </a:bodyPr>
          <a:lstStyle/>
          <a:p>
            <a:r>
              <a:rPr lang="en-US" dirty="0" smtClean="0"/>
              <a:t>Characterized by “pioneer” plants beginning to develop in a primary succession or barren terrain</a:t>
            </a:r>
          </a:p>
          <a:p>
            <a:r>
              <a:rPr lang="en-US" dirty="0" smtClean="0"/>
              <a:t>Herbs, mosses, and lichens are typical</a:t>
            </a:r>
          </a:p>
          <a:p>
            <a:r>
              <a:rPr lang="en-US" dirty="0" smtClean="0"/>
              <a:t>0 to 5 years duration </a:t>
            </a:r>
            <a:endParaRPr lang="en-US" dirty="0"/>
          </a:p>
        </p:txBody>
      </p:sp>
      <p:sp>
        <p:nvSpPr>
          <p:cNvPr id="5" name="Slide Number Placeholder 4"/>
          <p:cNvSpPr>
            <a:spLocks noGrp="1"/>
          </p:cNvSpPr>
          <p:nvPr>
            <p:ph type="sldNum" sz="quarter" idx="12"/>
          </p:nvPr>
        </p:nvSpPr>
        <p:spPr/>
        <p:txBody>
          <a:bodyPr/>
          <a:lstStyle/>
          <a:p>
            <a:fld id="{4B98D9DB-9F03-49E4-BBAA-20DA05506B06}" type="slidenum">
              <a:rPr lang="en-US" smtClean="0"/>
              <a:t>10</a:t>
            </a:fld>
            <a:endParaRPr lang="en-US"/>
          </a:p>
        </p:txBody>
      </p:sp>
      <p:pic>
        <p:nvPicPr>
          <p:cNvPr id="2050" name="Picture 2" descr="http://www.scienceclarified.com/photos/succession-281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4191000"/>
            <a:ext cx="2732048" cy="2133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52592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Shrub Stage</a:t>
            </a:r>
            <a:endParaRPr lang="en-US" dirty="0"/>
          </a:p>
        </p:txBody>
      </p:sp>
      <p:sp>
        <p:nvSpPr>
          <p:cNvPr id="4" name="Content Placeholder 3"/>
          <p:cNvSpPr>
            <a:spLocks noGrp="1"/>
          </p:cNvSpPr>
          <p:nvPr>
            <p:ph sz="half" idx="2"/>
          </p:nvPr>
        </p:nvSpPr>
        <p:spPr>
          <a:xfrm>
            <a:off x="838200" y="1828801"/>
            <a:ext cx="7848600" cy="4419600"/>
          </a:xfrm>
        </p:spPr>
        <p:txBody>
          <a:bodyPr>
            <a:normAutofit/>
          </a:bodyPr>
          <a:lstStyle/>
          <a:p>
            <a:r>
              <a:rPr lang="en-US" dirty="0" smtClean="0"/>
              <a:t>Weeds </a:t>
            </a:r>
            <a:r>
              <a:rPr lang="en-US" dirty="0"/>
              <a:t>and grasses will quickly begin to form. </a:t>
            </a:r>
            <a:endParaRPr lang="en-US" dirty="0" smtClean="0"/>
          </a:p>
          <a:p>
            <a:r>
              <a:rPr lang="en-US" dirty="0"/>
              <a:t>C</a:t>
            </a:r>
            <a:r>
              <a:rPr lang="en-US" dirty="0" smtClean="0"/>
              <a:t>haracterized </a:t>
            </a:r>
            <a:r>
              <a:rPr lang="en-US" dirty="0"/>
              <a:t>by </a:t>
            </a:r>
            <a:r>
              <a:rPr lang="en-US" dirty="0" smtClean="0"/>
              <a:t>rapid </a:t>
            </a:r>
            <a:r>
              <a:rPr lang="en-US" dirty="0"/>
              <a:t>maturity and production of small, easily dispersed </a:t>
            </a:r>
            <a:r>
              <a:rPr lang="en-US" dirty="0" smtClean="0"/>
              <a:t>seeds</a:t>
            </a:r>
          </a:p>
          <a:p>
            <a:r>
              <a:rPr lang="en-US" dirty="0" smtClean="0"/>
              <a:t>Shrubs and annual perennials provide longer life span, such as sumac, poke berry, an young pine seedlings</a:t>
            </a:r>
          </a:p>
          <a:p>
            <a:r>
              <a:rPr lang="en-US" dirty="0" smtClean="0"/>
              <a:t>6 to 25 years duration</a:t>
            </a:r>
            <a:r>
              <a:rPr lang="en-US" dirty="0"/>
              <a:t/>
            </a:r>
            <a:br>
              <a:rPr lang="en-US" dirty="0"/>
            </a:br>
            <a:endParaRPr lang="en-US" dirty="0"/>
          </a:p>
          <a:p>
            <a:pPr lvl="1"/>
            <a:endParaRPr lang="en-US" dirty="0"/>
          </a:p>
        </p:txBody>
      </p:sp>
      <p:sp>
        <p:nvSpPr>
          <p:cNvPr id="5" name="Slide Number Placeholder 4"/>
          <p:cNvSpPr>
            <a:spLocks noGrp="1"/>
          </p:cNvSpPr>
          <p:nvPr>
            <p:ph type="sldNum" sz="quarter" idx="12"/>
          </p:nvPr>
        </p:nvSpPr>
        <p:spPr/>
        <p:txBody>
          <a:bodyPr/>
          <a:lstStyle/>
          <a:p>
            <a:fld id="{4B98D9DB-9F03-49E4-BBAA-20DA05506B06}" type="slidenum">
              <a:rPr lang="en-US" smtClean="0"/>
              <a:t>11</a:t>
            </a:fld>
            <a:endParaRPr lang="en-US"/>
          </a:p>
        </p:txBody>
      </p:sp>
      <p:pic>
        <p:nvPicPr>
          <p:cNvPr id="5122" name="Picture 2" descr="C:\Users\HobbitQueen\AppData\Local\Microsoft\Windows\Temporary Internet Files\Content.IE5\LBNEE84U\MP900448519[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05400" y="4749800"/>
            <a:ext cx="2590800" cy="172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68871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Young Forest Stage</a:t>
            </a:r>
            <a:endParaRPr lang="en-US" dirty="0"/>
          </a:p>
        </p:txBody>
      </p:sp>
      <p:sp>
        <p:nvSpPr>
          <p:cNvPr id="3" name="Content Placeholder 2"/>
          <p:cNvSpPr>
            <a:spLocks noGrp="1"/>
          </p:cNvSpPr>
          <p:nvPr>
            <p:ph sz="half" idx="1"/>
          </p:nvPr>
        </p:nvSpPr>
        <p:spPr>
          <a:xfrm>
            <a:off x="457200" y="1981200"/>
            <a:ext cx="4038600" cy="4525963"/>
          </a:xfrm>
        </p:spPr>
        <p:txBody>
          <a:bodyPr>
            <a:normAutofit lnSpcReduction="10000"/>
          </a:bodyPr>
          <a:lstStyle/>
          <a:p>
            <a:r>
              <a:rPr lang="en-US" dirty="0" smtClean="0"/>
              <a:t>Characterized by young trees that are less than 50 years old</a:t>
            </a:r>
          </a:p>
          <a:p>
            <a:r>
              <a:rPr lang="en-US" dirty="0" smtClean="0"/>
              <a:t>A canopy forms to shields the plants that developed from the earlier stages of succession. </a:t>
            </a:r>
          </a:p>
          <a:p>
            <a:r>
              <a:rPr lang="en-US" dirty="0" smtClean="0"/>
              <a:t>26 to 50 years duration</a:t>
            </a:r>
            <a:endParaRPr lang="en-US" dirty="0"/>
          </a:p>
        </p:txBody>
      </p:sp>
      <p:sp>
        <p:nvSpPr>
          <p:cNvPr id="5" name="Slide Number Placeholder 4"/>
          <p:cNvSpPr>
            <a:spLocks noGrp="1"/>
          </p:cNvSpPr>
          <p:nvPr>
            <p:ph type="sldNum" sz="quarter" idx="12"/>
          </p:nvPr>
        </p:nvSpPr>
        <p:spPr/>
        <p:txBody>
          <a:bodyPr/>
          <a:lstStyle/>
          <a:p>
            <a:fld id="{4B98D9DB-9F03-49E4-BBAA-20DA05506B06}" type="slidenum">
              <a:rPr lang="en-US" smtClean="0"/>
              <a:t>12</a:t>
            </a:fld>
            <a:endParaRPr lang="en-US"/>
          </a:p>
        </p:txBody>
      </p:sp>
      <p:pic>
        <p:nvPicPr>
          <p:cNvPr id="6146" name="Picture 2" descr="C:\Users\HobbitQueen\AppData\Local\Microsoft\Windows\Temporary Internet Files\Content.IE5\NPHJDXY1\MP900438907[1].jpg"/>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bwMode="auto">
          <a:xfrm>
            <a:off x="4953000" y="1905000"/>
            <a:ext cx="4038600" cy="27077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03226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Mature Forest Stage</a:t>
            </a:r>
            <a:endParaRPr lang="en-US" dirty="0"/>
          </a:p>
        </p:txBody>
      </p:sp>
      <p:sp>
        <p:nvSpPr>
          <p:cNvPr id="3" name="Content Placeholder 2"/>
          <p:cNvSpPr>
            <a:spLocks noGrp="1"/>
          </p:cNvSpPr>
          <p:nvPr>
            <p:ph sz="half" idx="1"/>
          </p:nvPr>
        </p:nvSpPr>
        <p:spPr>
          <a:xfrm>
            <a:off x="533400" y="1828800"/>
            <a:ext cx="4572000" cy="4525963"/>
          </a:xfrm>
        </p:spPr>
        <p:txBody>
          <a:bodyPr>
            <a:normAutofit/>
          </a:bodyPr>
          <a:lstStyle/>
          <a:p>
            <a:r>
              <a:rPr lang="en-US" dirty="0" smtClean="0"/>
              <a:t>Mature hardwood trees begin to die and leave openings for trees, such as spruce to grow taller. </a:t>
            </a:r>
          </a:p>
          <a:p>
            <a:r>
              <a:rPr lang="en-US" dirty="0" smtClean="0"/>
              <a:t>Also known as the climax of the succession, meaning the plants are reaching an equilibrium. </a:t>
            </a:r>
          </a:p>
          <a:p>
            <a:r>
              <a:rPr lang="en-US" dirty="0" smtClean="0"/>
              <a:t>51 to 300 years duration</a:t>
            </a:r>
            <a:endParaRPr lang="en-US" dirty="0"/>
          </a:p>
        </p:txBody>
      </p:sp>
      <p:sp>
        <p:nvSpPr>
          <p:cNvPr id="5" name="Slide Number Placeholder 4"/>
          <p:cNvSpPr>
            <a:spLocks noGrp="1"/>
          </p:cNvSpPr>
          <p:nvPr>
            <p:ph type="sldNum" sz="quarter" idx="12"/>
          </p:nvPr>
        </p:nvSpPr>
        <p:spPr/>
        <p:txBody>
          <a:bodyPr/>
          <a:lstStyle/>
          <a:p>
            <a:fld id="{4B98D9DB-9F03-49E4-BBAA-20DA05506B06}" type="slidenum">
              <a:rPr lang="en-US" smtClean="0"/>
              <a:t>13</a:t>
            </a:fld>
            <a:endParaRPr lang="en-US"/>
          </a:p>
        </p:txBody>
      </p:sp>
      <p:pic>
        <p:nvPicPr>
          <p:cNvPr id="7170" name="Picture 2" descr="C:\Users\HobbitQueen\AppData\Local\Microsoft\Windows\Temporary Internet Files\Content.IE5\7UW7EJI4\MP900049381[1].jp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5257800" y="2590800"/>
            <a:ext cx="3657600" cy="24262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12302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itchFamily="34" charset="0"/>
                <a:cs typeface="Arial" pitchFamily="34" charset="0"/>
              </a:rPr>
              <a:t>References</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1828800"/>
            <a:ext cx="8229600" cy="4351282"/>
          </a:xfrm>
        </p:spPr>
        <p:txBody>
          <a:bodyPr>
            <a:normAutofit fontScale="77500" lnSpcReduction="20000"/>
          </a:bodyPr>
          <a:lstStyle/>
          <a:p>
            <a:r>
              <a:rPr lang="en-US" dirty="0" err="1" smtClean="0"/>
              <a:t>Binelli</a:t>
            </a:r>
            <a:r>
              <a:rPr lang="en-US" dirty="0"/>
              <a:t>, E. K., </a:t>
            </a:r>
            <a:r>
              <a:rPr lang="en-US" dirty="0" err="1"/>
              <a:t>Gholz</a:t>
            </a:r>
            <a:r>
              <a:rPr lang="en-US" dirty="0"/>
              <a:t>, H. L., &amp; Duryea, M. L. (2001). </a:t>
            </a:r>
            <a:r>
              <a:rPr lang="en-US" i="1" dirty="0"/>
              <a:t>Chapter 4: Plant succession and disturbances in the urban forest ecosystem</a:t>
            </a:r>
            <a:r>
              <a:rPr lang="en-US" dirty="0"/>
              <a:t>. Retrieved </a:t>
            </a:r>
            <a:r>
              <a:rPr lang="en-US" dirty="0" smtClean="0"/>
              <a:t>from </a:t>
            </a:r>
            <a:r>
              <a:rPr lang="en-US" dirty="0">
                <a:hlinkClick r:id="rId3"/>
              </a:rPr>
              <a:t>http://</a:t>
            </a:r>
            <a:r>
              <a:rPr lang="en-US" dirty="0" smtClean="0">
                <a:hlinkClick r:id="rId3"/>
              </a:rPr>
              <a:t>edis.ifas.ufl.edu/pdffiles/fr/fr06800.pdf</a:t>
            </a:r>
            <a:r>
              <a:rPr lang="en-US" dirty="0" smtClean="0"/>
              <a:t> </a:t>
            </a:r>
          </a:p>
          <a:p>
            <a:r>
              <a:rPr lang="en-US" dirty="0"/>
              <a:t>Herren, R. V., &amp; Donahue, R. L. (2000). </a:t>
            </a:r>
            <a:r>
              <a:rPr lang="en-US" i="1" dirty="0"/>
              <a:t>Delmar’s agriscience dictionary with searchable CD-ROM</a:t>
            </a:r>
            <a:r>
              <a:rPr lang="en-US" dirty="0"/>
              <a:t>. Albany, NY: Delmar.</a:t>
            </a:r>
          </a:p>
          <a:p>
            <a:r>
              <a:rPr lang="en-US" dirty="0" smtClean="0"/>
              <a:t>eHow.com</a:t>
            </a:r>
            <a:r>
              <a:rPr lang="en-US" dirty="0"/>
              <a:t>. (2012). </a:t>
            </a:r>
            <a:r>
              <a:rPr lang="en-US" i="1" dirty="0"/>
              <a:t>Stages in succession</a:t>
            </a:r>
            <a:r>
              <a:rPr lang="en-US" dirty="0"/>
              <a:t>. Retrieved </a:t>
            </a:r>
            <a:r>
              <a:rPr lang="en-US" dirty="0" smtClean="0"/>
              <a:t>from </a:t>
            </a:r>
            <a:r>
              <a:rPr lang="en-US" dirty="0">
                <a:hlinkClick r:id="rId4"/>
              </a:rPr>
              <a:t>http://</a:t>
            </a:r>
            <a:r>
              <a:rPr lang="en-US" dirty="0" smtClean="0">
                <a:hlinkClick r:id="rId4"/>
              </a:rPr>
              <a:t>www.ehow.com/list_7500435_stages-succession.html#ixzz2FLqiCmC8</a:t>
            </a:r>
            <a:r>
              <a:rPr lang="en-US" dirty="0" smtClean="0"/>
              <a:t> </a:t>
            </a:r>
          </a:p>
          <a:p>
            <a:r>
              <a:rPr lang="en-US" dirty="0" smtClean="0"/>
              <a:t>Lab-Aids. (n.d.). </a:t>
            </a:r>
            <a:r>
              <a:rPr lang="en-US" i="1" dirty="0" smtClean="0"/>
              <a:t>Ecological succession</a:t>
            </a:r>
            <a:r>
              <a:rPr lang="en-US" dirty="0" smtClean="0"/>
              <a:t>. Ronkonkoma, NY: Author.</a:t>
            </a:r>
            <a:endParaRPr lang="en-US" dirty="0"/>
          </a:p>
          <a:p>
            <a:endParaRPr lang="en-US" dirty="0"/>
          </a:p>
          <a:p>
            <a:endParaRPr lang="en-US" dirty="0" smtClean="0"/>
          </a:p>
        </p:txBody>
      </p:sp>
      <p:sp>
        <p:nvSpPr>
          <p:cNvPr id="4" name="Slide Number Placeholder 3"/>
          <p:cNvSpPr>
            <a:spLocks noGrp="1"/>
          </p:cNvSpPr>
          <p:nvPr>
            <p:ph type="sldNum" sz="quarter" idx="12"/>
          </p:nvPr>
        </p:nvSpPr>
        <p:spPr/>
        <p:txBody>
          <a:bodyPr/>
          <a:lstStyle/>
          <a:p>
            <a:fld id="{4B98D9DB-9F03-49E4-BBAA-20DA05506B06}" type="slidenum">
              <a:rPr lang="en-US" smtClean="0"/>
              <a:t>14</a:t>
            </a:fld>
            <a:endParaRPr lang="en-US"/>
          </a:p>
        </p:txBody>
      </p:sp>
    </p:spTree>
    <p:extLst>
      <p:ext uri="{BB962C8B-B14F-4D97-AF65-F5344CB8AC3E}">
        <p14:creationId xmlns:p14="http://schemas.microsoft.com/office/powerpoint/2010/main" val="8648453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762000" y="1295400"/>
            <a:ext cx="8382000" cy="523220"/>
          </a:xfrm>
          <a:prstGeom prst="rect">
            <a:avLst/>
          </a:prstGeom>
          <a:solidFill>
            <a:srgbClr val="C4884C"/>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Natural Resources and Ecology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sp>
        <p:nvSpPr>
          <p:cNvPr id="7" name="Rectangle 4"/>
          <p:cNvSpPr>
            <a:spLocks noGrp="1" noChangeArrowheads="1"/>
          </p:cNvSpPr>
          <p:nvPr>
            <p:ph type="title"/>
          </p:nvPr>
        </p:nvSpPr>
        <p:spPr>
          <a:xfrm>
            <a:off x="533400" y="2667000"/>
            <a:ext cx="8229600" cy="1173163"/>
          </a:xfrm>
          <a:prstGeom prst="rect">
            <a:avLst/>
          </a:prstGeom>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Succession Time</a:t>
            </a:r>
            <a:endParaRPr kumimoji="0" lang="en-US" sz="44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8" name="TextBox 7"/>
          <p:cNvSpPr txBox="1"/>
          <p:nvPr/>
        </p:nvSpPr>
        <p:spPr>
          <a:xfrm>
            <a:off x="533400" y="4328359"/>
            <a:ext cx="8077200"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Unit 6 – Lesson 6.1 All Natural Flora</a:t>
            </a:r>
            <a:endPar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9" name="Slide Number Placeholder 8"/>
          <p:cNvSpPr>
            <a:spLocks noGrp="1"/>
          </p:cNvSpPr>
          <p:nvPr>
            <p:ph type="sldNum" sz="quarter" idx="12"/>
          </p:nvPr>
        </p:nvSpPr>
        <p:spPr/>
        <p:txBody>
          <a:bodyPr/>
          <a:lstStyle/>
          <a:p>
            <a:fld id="{4B98D9DB-9F03-49E4-BBAA-20DA05506B06}" type="slidenum">
              <a:rPr lang="en-US" smtClean="0"/>
              <a:t>2</a:t>
            </a:fld>
            <a:endParaRPr lang="en-US"/>
          </a:p>
        </p:txBody>
      </p:sp>
    </p:spTree>
    <p:extLst>
      <p:ext uri="{BB962C8B-B14F-4D97-AF65-F5344CB8AC3E}">
        <p14:creationId xmlns:p14="http://schemas.microsoft.com/office/powerpoint/2010/main" val="29337668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Succession</a:t>
            </a:r>
            <a:endParaRPr lang="en-US" dirty="0"/>
          </a:p>
        </p:txBody>
      </p:sp>
      <p:sp>
        <p:nvSpPr>
          <p:cNvPr id="3" name="Content Placeholder 2"/>
          <p:cNvSpPr>
            <a:spLocks noGrp="1"/>
          </p:cNvSpPr>
          <p:nvPr>
            <p:ph sz="half" idx="1"/>
          </p:nvPr>
        </p:nvSpPr>
        <p:spPr>
          <a:xfrm>
            <a:off x="533400" y="2743200"/>
            <a:ext cx="3505200" cy="2362200"/>
          </a:xfrm>
        </p:spPr>
        <p:txBody>
          <a:bodyPr>
            <a:normAutofit/>
          </a:bodyPr>
          <a:lstStyle/>
          <a:p>
            <a:pPr marL="0" indent="0">
              <a:buNone/>
            </a:pPr>
            <a:r>
              <a:rPr lang="en-US" dirty="0" smtClean="0"/>
              <a:t>The natural</a:t>
            </a:r>
            <a:r>
              <a:rPr lang="en-US" dirty="0"/>
              <a:t>, orderly change in plant and animal communities that occurs over time.  </a:t>
            </a:r>
          </a:p>
          <a:p>
            <a:endParaRPr lang="en-US" dirty="0"/>
          </a:p>
        </p:txBody>
      </p:sp>
      <p:sp>
        <p:nvSpPr>
          <p:cNvPr id="5" name="Slide Number Placeholder 4"/>
          <p:cNvSpPr>
            <a:spLocks noGrp="1"/>
          </p:cNvSpPr>
          <p:nvPr>
            <p:ph type="sldNum" sz="quarter" idx="12"/>
          </p:nvPr>
        </p:nvSpPr>
        <p:spPr/>
        <p:txBody>
          <a:bodyPr/>
          <a:lstStyle/>
          <a:p>
            <a:fld id="{4B98D9DB-9F03-49E4-BBAA-20DA05506B06}" type="slidenum">
              <a:rPr lang="en-US" smtClean="0"/>
              <a:t>3</a:t>
            </a:fld>
            <a:endParaRPr lang="en-US"/>
          </a:p>
        </p:txBody>
      </p:sp>
      <p:pic>
        <p:nvPicPr>
          <p:cNvPr id="1026" name="Picture 2" descr="C:\Users\HobbitQueen\AppData\Local\Microsoft\Windows\Temporary Internet Files\Content.IE5\NPHJDXY1\MP900049378[1].jp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343400" y="2438400"/>
            <a:ext cx="4470911" cy="29657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27766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Pattern of Succession</a:t>
            </a:r>
            <a:endParaRPr lang="en-US" dirty="0"/>
          </a:p>
        </p:txBody>
      </p:sp>
      <p:sp>
        <p:nvSpPr>
          <p:cNvPr id="7" name="Content Placeholder 6"/>
          <p:cNvSpPr>
            <a:spLocks noGrp="1"/>
          </p:cNvSpPr>
          <p:nvPr>
            <p:ph sz="half" idx="2"/>
          </p:nvPr>
        </p:nvSpPr>
        <p:spPr>
          <a:xfrm>
            <a:off x="4724400" y="3048000"/>
            <a:ext cx="4038600" cy="1792223"/>
          </a:xfrm>
        </p:spPr>
        <p:txBody>
          <a:bodyPr>
            <a:normAutofit lnSpcReduction="10000"/>
          </a:bodyPr>
          <a:lstStyle/>
          <a:p>
            <a:pPr marL="0" indent="0">
              <a:buNone/>
            </a:pPr>
            <a:r>
              <a:rPr lang="en-US" dirty="0"/>
              <a:t>If left undisturbed, an open field may become an "aging" forest in 150-300 years. </a:t>
            </a:r>
          </a:p>
        </p:txBody>
      </p:sp>
      <p:sp>
        <p:nvSpPr>
          <p:cNvPr id="4" name="Slide Number Placeholder 3"/>
          <p:cNvSpPr>
            <a:spLocks noGrp="1"/>
          </p:cNvSpPr>
          <p:nvPr>
            <p:ph type="sldNum" sz="quarter" idx="12"/>
          </p:nvPr>
        </p:nvSpPr>
        <p:spPr/>
        <p:txBody>
          <a:bodyPr/>
          <a:lstStyle/>
          <a:p>
            <a:fld id="{4B98D9DB-9F03-49E4-BBAA-20DA05506B06}" type="slidenum">
              <a:rPr lang="en-US" smtClean="0"/>
              <a:t>4</a:t>
            </a:fld>
            <a:endParaRPr lang="en-US"/>
          </a:p>
        </p:txBody>
      </p:sp>
      <p:pic>
        <p:nvPicPr>
          <p:cNvPr id="2060" name="Picture 12" descr="C:\Users\HobbitQueen\AppData\Local\Microsoft\Windows\Temporary Internet Files\Content.IE5\8G72091V\MP900438579[1].jpg"/>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2576345"/>
            <a:ext cx="4038600" cy="30308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52858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Change</a:t>
            </a:r>
            <a:endParaRPr lang="en-US" dirty="0"/>
          </a:p>
        </p:txBody>
      </p:sp>
      <p:sp>
        <p:nvSpPr>
          <p:cNvPr id="6" name="Content Placeholder 5"/>
          <p:cNvSpPr>
            <a:spLocks noGrp="1"/>
          </p:cNvSpPr>
          <p:nvPr>
            <p:ph idx="1"/>
          </p:nvPr>
        </p:nvSpPr>
        <p:spPr>
          <a:xfrm>
            <a:off x="457200" y="1770776"/>
            <a:ext cx="8229600" cy="3182224"/>
          </a:xfrm>
        </p:spPr>
        <p:txBody>
          <a:bodyPr>
            <a:normAutofit/>
          </a:bodyPr>
          <a:lstStyle/>
          <a:p>
            <a:r>
              <a:rPr lang="en-US" dirty="0" smtClean="0"/>
              <a:t>Plant communities are dynamic </a:t>
            </a:r>
            <a:r>
              <a:rPr lang="en-US" dirty="0"/>
              <a:t>&amp; influenced by </a:t>
            </a:r>
            <a:r>
              <a:rPr lang="en-US" dirty="0" smtClean="0"/>
              <a:t>disturbance</a:t>
            </a:r>
          </a:p>
          <a:p>
            <a:r>
              <a:rPr lang="en-US" dirty="0" smtClean="0"/>
              <a:t>Disturbance events are</a:t>
            </a:r>
          </a:p>
          <a:p>
            <a:pPr lvl="1"/>
            <a:r>
              <a:rPr lang="en-US" dirty="0" smtClean="0"/>
              <a:t>Any </a:t>
            </a:r>
            <a:r>
              <a:rPr lang="en-US" dirty="0"/>
              <a:t>event </a:t>
            </a:r>
            <a:r>
              <a:rPr lang="en-US" dirty="0" smtClean="0"/>
              <a:t>that impacts a plant </a:t>
            </a:r>
            <a:r>
              <a:rPr lang="en-US" dirty="0"/>
              <a:t>community</a:t>
            </a:r>
          </a:p>
          <a:p>
            <a:pPr lvl="1"/>
            <a:r>
              <a:rPr lang="en-US" dirty="0"/>
              <a:t>Disturbance events may be natural or </a:t>
            </a:r>
            <a:r>
              <a:rPr lang="en-US" dirty="0" smtClean="0"/>
              <a:t>caused by humans, such as:</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5</a:t>
            </a:fld>
            <a:endParaRPr lang="en-US"/>
          </a:p>
        </p:txBody>
      </p:sp>
      <p:sp>
        <p:nvSpPr>
          <p:cNvPr id="2" name="TextBox 1"/>
          <p:cNvSpPr txBox="1"/>
          <p:nvPr/>
        </p:nvSpPr>
        <p:spPr>
          <a:xfrm>
            <a:off x="1074682" y="4800600"/>
            <a:ext cx="2887717" cy="1938992"/>
          </a:xfrm>
          <a:prstGeom prst="rect">
            <a:avLst/>
          </a:prstGeom>
          <a:noFill/>
        </p:spPr>
        <p:txBody>
          <a:bodyPr wrap="square" rtlCol="0">
            <a:spAutoFit/>
          </a:bodyPr>
          <a:lstStyle/>
          <a:p>
            <a:pPr marL="396875" lvl="2" indent="-285750">
              <a:buFont typeface="Arial" pitchFamily="34" charset="0"/>
              <a:buChar char="•"/>
            </a:pPr>
            <a:r>
              <a:rPr lang="en-US" sz="2400" dirty="0"/>
              <a:t>Fire</a:t>
            </a:r>
          </a:p>
          <a:p>
            <a:pPr marL="396875" lvl="2" indent="-285750">
              <a:buFont typeface="Arial" pitchFamily="34" charset="0"/>
              <a:buChar char="•"/>
            </a:pPr>
            <a:r>
              <a:rPr lang="en-US" sz="2400" dirty="0" smtClean="0"/>
              <a:t>Natural events</a:t>
            </a:r>
            <a:endParaRPr lang="en-US" sz="2400" dirty="0"/>
          </a:p>
          <a:p>
            <a:pPr marL="523875" lvl="3" indent="-285750">
              <a:buFont typeface="Symbol" pitchFamily="18" charset="2"/>
              <a:buChar char="-"/>
            </a:pPr>
            <a:r>
              <a:rPr lang="en-US" sz="2400" dirty="0"/>
              <a:t>Flood</a:t>
            </a:r>
          </a:p>
          <a:p>
            <a:pPr marL="523875" lvl="3" indent="-285750">
              <a:buFont typeface="Symbol" pitchFamily="18" charset="2"/>
              <a:buChar char="-"/>
            </a:pPr>
            <a:r>
              <a:rPr lang="en-US" sz="2400" dirty="0"/>
              <a:t>Hurricane</a:t>
            </a:r>
          </a:p>
          <a:p>
            <a:pPr marL="523875" lvl="3" indent="-285750">
              <a:buFont typeface="Symbol" pitchFamily="18" charset="2"/>
              <a:buChar char="-"/>
            </a:pPr>
            <a:r>
              <a:rPr lang="en-US" sz="2400" dirty="0"/>
              <a:t>Volcanic </a:t>
            </a:r>
            <a:r>
              <a:rPr lang="en-US" sz="2400" dirty="0" smtClean="0"/>
              <a:t>eruption</a:t>
            </a:r>
            <a:endParaRPr lang="en-US" dirty="0"/>
          </a:p>
        </p:txBody>
      </p:sp>
      <p:sp>
        <p:nvSpPr>
          <p:cNvPr id="7" name="TextBox 6"/>
          <p:cNvSpPr txBox="1"/>
          <p:nvPr/>
        </p:nvSpPr>
        <p:spPr>
          <a:xfrm>
            <a:off x="4267200" y="4794409"/>
            <a:ext cx="3429000" cy="1569660"/>
          </a:xfrm>
          <a:prstGeom prst="rect">
            <a:avLst/>
          </a:prstGeom>
          <a:noFill/>
        </p:spPr>
        <p:txBody>
          <a:bodyPr wrap="square" rtlCol="0">
            <a:spAutoFit/>
          </a:bodyPr>
          <a:lstStyle/>
          <a:p>
            <a:pPr marL="396875" lvl="2" indent="-285750">
              <a:buFont typeface="Arial" pitchFamily="34" charset="0"/>
              <a:buChar char="•"/>
            </a:pPr>
            <a:r>
              <a:rPr lang="en-US" sz="2400" dirty="0" smtClean="0"/>
              <a:t>Insects</a:t>
            </a:r>
            <a:endParaRPr lang="en-US" sz="2400" dirty="0"/>
          </a:p>
          <a:p>
            <a:pPr marL="396875" lvl="2" indent="-285750">
              <a:buFont typeface="Arial" pitchFamily="34" charset="0"/>
              <a:buChar char="•"/>
            </a:pPr>
            <a:r>
              <a:rPr lang="en-US" sz="2400" dirty="0" smtClean="0"/>
              <a:t>Human activity</a:t>
            </a:r>
            <a:endParaRPr lang="en-US" sz="2400" dirty="0"/>
          </a:p>
          <a:p>
            <a:pPr marL="523875" lvl="3" indent="-285750">
              <a:buFont typeface="Symbol" pitchFamily="18" charset="2"/>
              <a:buChar char="-"/>
            </a:pPr>
            <a:r>
              <a:rPr lang="en-US" sz="2400" dirty="0" smtClean="0"/>
              <a:t>Land development</a:t>
            </a:r>
            <a:endParaRPr lang="en-US" sz="2400" dirty="0"/>
          </a:p>
          <a:p>
            <a:pPr marL="523875" lvl="3" indent="-285750">
              <a:buFont typeface="Symbol" pitchFamily="18" charset="2"/>
              <a:buChar char="-"/>
            </a:pPr>
            <a:r>
              <a:rPr lang="en-US" sz="2400" dirty="0" smtClean="0"/>
              <a:t>Recreation</a:t>
            </a:r>
            <a:endParaRPr lang="en-US" sz="2400" dirty="0"/>
          </a:p>
        </p:txBody>
      </p:sp>
    </p:spTree>
    <p:extLst>
      <p:ext uri="{BB962C8B-B14F-4D97-AF65-F5344CB8AC3E}">
        <p14:creationId xmlns:p14="http://schemas.microsoft.com/office/powerpoint/2010/main" val="14677118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Primary Succession</a:t>
            </a:r>
            <a:endParaRPr lang="en-US" dirty="0"/>
          </a:p>
        </p:txBody>
      </p:sp>
      <p:sp>
        <p:nvSpPr>
          <p:cNvPr id="3" name="Content Placeholder 2"/>
          <p:cNvSpPr>
            <a:spLocks noGrp="1"/>
          </p:cNvSpPr>
          <p:nvPr>
            <p:ph sz="half" idx="1"/>
          </p:nvPr>
        </p:nvSpPr>
        <p:spPr>
          <a:xfrm>
            <a:off x="457200" y="2438400"/>
            <a:ext cx="8229600" cy="3916363"/>
          </a:xfrm>
        </p:spPr>
        <p:txBody>
          <a:bodyPr/>
          <a:lstStyle/>
          <a:p>
            <a:r>
              <a:rPr lang="en-US" dirty="0" smtClean="0"/>
              <a:t>Plant migration on newly formed soils or upon soils that have never borne vegetation, such as sand bar in a river</a:t>
            </a:r>
          </a:p>
          <a:p>
            <a:pPr marL="457200" lvl="1" indent="0">
              <a:buNone/>
            </a:pPr>
            <a:endParaRPr lang="en-US" dirty="0"/>
          </a:p>
        </p:txBody>
      </p:sp>
      <p:sp>
        <p:nvSpPr>
          <p:cNvPr id="5" name="Slide Number Placeholder 4"/>
          <p:cNvSpPr>
            <a:spLocks noGrp="1"/>
          </p:cNvSpPr>
          <p:nvPr>
            <p:ph type="sldNum" sz="quarter" idx="12"/>
          </p:nvPr>
        </p:nvSpPr>
        <p:spPr/>
        <p:txBody>
          <a:bodyPr/>
          <a:lstStyle/>
          <a:p>
            <a:fld id="{4B98D9DB-9F03-49E4-BBAA-20DA05506B06}" type="slidenum">
              <a:rPr lang="en-US" smtClean="0"/>
              <a:t>6</a:t>
            </a:fld>
            <a:endParaRPr lang="en-US"/>
          </a:p>
        </p:txBody>
      </p:sp>
      <p:pic>
        <p:nvPicPr>
          <p:cNvPr id="3084" name="Picture 12" descr="C:\Users\HobbitQueen\AppData\Local\Microsoft\Windows\Temporary Internet Files\Content.IE5\LBNEE84U\MP900182098[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7000" y="3962400"/>
            <a:ext cx="3187262" cy="2092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72564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Secondary Succession</a:t>
            </a:r>
            <a:endParaRPr lang="en-US" dirty="0"/>
          </a:p>
        </p:txBody>
      </p:sp>
      <p:sp>
        <p:nvSpPr>
          <p:cNvPr id="4" name="Content Placeholder 3"/>
          <p:cNvSpPr>
            <a:spLocks noGrp="1"/>
          </p:cNvSpPr>
          <p:nvPr>
            <p:ph sz="half" idx="2"/>
          </p:nvPr>
        </p:nvSpPr>
        <p:spPr>
          <a:xfrm>
            <a:off x="838200" y="2209799"/>
            <a:ext cx="7848600" cy="4038601"/>
          </a:xfrm>
        </p:spPr>
        <p:txBody>
          <a:bodyPr/>
          <a:lstStyle/>
          <a:p>
            <a:r>
              <a:rPr lang="en-US" dirty="0" smtClean="0"/>
              <a:t>Invasion </a:t>
            </a:r>
            <a:r>
              <a:rPr lang="en-US" dirty="0"/>
              <a:t>by plants on land that </a:t>
            </a:r>
            <a:r>
              <a:rPr lang="en-US" dirty="0" smtClean="0"/>
              <a:t>was </a:t>
            </a:r>
            <a:r>
              <a:rPr lang="en-US" dirty="0"/>
              <a:t>previously </a:t>
            </a:r>
            <a:r>
              <a:rPr lang="en-US" dirty="0" smtClean="0"/>
              <a:t>vegetated</a:t>
            </a:r>
          </a:p>
          <a:p>
            <a:r>
              <a:rPr lang="en-US" dirty="0" smtClean="0"/>
              <a:t>Possible </a:t>
            </a:r>
            <a:r>
              <a:rPr lang="en-US" dirty="0"/>
              <a:t>causes include natural or </a:t>
            </a:r>
            <a:r>
              <a:rPr lang="en-US" dirty="0" smtClean="0"/>
              <a:t>human, </a:t>
            </a:r>
            <a:r>
              <a:rPr lang="en-US" dirty="0"/>
              <a:t>such as </a:t>
            </a:r>
            <a:r>
              <a:rPr lang="en-US" dirty="0" smtClean="0"/>
              <a:t>fire, </a:t>
            </a:r>
            <a:r>
              <a:rPr lang="en-US" dirty="0"/>
              <a:t>logging, </a:t>
            </a:r>
            <a:r>
              <a:rPr lang="en-US" dirty="0" smtClean="0"/>
              <a:t>cultivation, </a:t>
            </a:r>
            <a:r>
              <a:rPr lang="en-US" dirty="0"/>
              <a:t>or hurricanes</a:t>
            </a:r>
          </a:p>
          <a:p>
            <a:endParaRPr lang="en-US" dirty="0"/>
          </a:p>
        </p:txBody>
      </p:sp>
      <p:sp>
        <p:nvSpPr>
          <p:cNvPr id="5" name="Slide Number Placeholder 4"/>
          <p:cNvSpPr>
            <a:spLocks noGrp="1"/>
          </p:cNvSpPr>
          <p:nvPr>
            <p:ph type="sldNum" sz="quarter" idx="12"/>
          </p:nvPr>
        </p:nvSpPr>
        <p:spPr/>
        <p:txBody>
          <a:bodyPr/>
          <a:lstStyle/>
          <a:p>
            <a:fld id="{4B98D9DB-9F03-49E4-BBAA-20DA05506B06}" type="slidenum">
              <a:rPr lang="en-US" smtClean="0"/>
              <a:t>7</a:t>
            </a:fld>
            <a:endParaRPr lang="en-US"/>
          </a:p>
        </p:txBody>
      </p:sp>
      <p:pic>
        <p:nvPicPr>
          <p:cNvPr id="1026" name="Picture 2" descr="http://static.ddmcdn.com/gif/wildfire-blm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7000" y="4114800"/>
            <a:ext cx="3810000" cy="2543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9526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Causes: </a:t>
            </a:r>
            <a:r>
              <a:rPr lang="en-US" dirty="0" err="1" smtClean="0"/>
              <a:t>Allogenic</a:t>
            </a:r>
            <a:r>
              <a:rPr lang="en-US" dirty="0" smtClean="0"/>
              <a:t> &amp; Autogenic</a:t>
            </a:r>
            <a:endParaRPr lang="en-US" dirty="0"/>
          </a:p>
        </p:txBody>
      </p:sp>
      <p:sp>
        <p:nvSpPr>
          <p:cNvPr id="3" name="Content Placeholder 2"/>
          <p:cNvSpPr>
            <a:spLocks noGrp="1"/>
          </p:cNvSpPr>
          <p:nvPr>
            <p:ph sz="half" idx="1"/>
          </p:nvPr>
        </p:nvSpPr>
        <p:spPr>
          <a:xfrm>
            <a:off x="457200" y="1828800"/>
            <a:ext cx="4267200" cy="4525963"/>
          </a:xfrm>
        </p:spPr>
        <p:txBody>
          <a:bodyPr>
            <a:normAutofit lnSpcReduction="10000"/>
          </a:bodyPr>
          <a:lstStyle/>
          <a:p>
            <a:r>
              <a:rPr lang="en-US" dirty="0" err="1" smtClean="0"/>
              <a:t>Allogenic</a:t>
            </a:r>
            <a:endParaRPr lang="en-US" dirty="0" smtClean="0"/>
          </a:p>
          <a:p>
            <a:pPr lvl="1"/>
            <a:r>
              <a:rPr lang="en-US" dirty="0" smtClean="0"/>
              <a:t>Succession in which a plant community is replaced by another as a result of a change in the environment due to </a:t>
            </a:r>
            <a:r>
              <a:rPr lang="en-US" dirty="0" err="1" smtClean="0"/>
              <a:t>nonbiotic</a:t>
            </a:r>
            <a:r>
              <a:rPr lang="en-US" dirty="0" smtClean="0"/>
              <a:t> factors. Animals </a:t>
            </a:r>
            <a:r>
              <a:rPr lang="en-US" dirty="0"/>
              <a:t>also play an important role in </a:t>
            </a:r>
            <a:r>
              <a:rPr lang="en-US" dirty="0" err="1"/>
              <a:t>allogenic</a:t>
            </a:r>
            <a:r>
              <a:rPr lang="en-US" dirty="0"/>
              <a:t> changes as they are pollinators, seed dispersers, and herbivores.</a:t>
            </a:r>
          </a:p>
          <a:p>
            <a:pPr lvl="1"/>
            <a:endParaRPr lang="en-US" dirty="0"/>
          </a:p>
        </p:txBody>
      </p:sp>
      <p:sp>
        <p:nvSpPr>
          <p:cNvPr id="4" name="Content Placeholder 3"/>
          <p:cNvSpPr>
            <a:spLocks noGrp="1"/>
          </p:cNvSpPr>
          <p:nvPr>
            <p:ph sz="half" idx="2"/>
          </p:nvPr>
        </p:nvSpPr>
        <p:spPr/>
        <p:txBody>
          <a:bodyPr>
            <a:normAutofit lnSpcReduction="10000"/>
          </a:bodyPr>
          <a:lstStyle/>
          <a:p>
            <a:r>
              <a:rPr lang="en-US" dirty="0" smtClean="0"/>
              <a:t>Autogenic</a:t>
            </a:r>
          </a:p>
          <a:p>
            <a:pPr lvl="1"/>
            <a:r>
              <a:rPr lang="en-US" dirty="0"/>
              <a:t>Succession caused by changes in the soil caused by the organisms there. These changes include accumulation of organic </a:t>
            </a:r>
            <a:r>
              <a:rPr lang="en-US" dirty="0" smtClean="0"/>
              <a:t>matter, </a:t>
            </a:r>
            <a:r>
              <a:rPr lang="en-US" dirty="0"/>
              <a:t>alteration of soil nutrients, </a:t>
            </a:r>
            <a:r>
              <a:rPr lang="en-US" dirty="0" smtClean="0"/>
              <a:t>such as change </a:t>
            </a:r>
            <a:r>
              <a:rPr lang="en-US" dirty="0"/>
              <a:t>in pH of soil by plants growing there.</a:t>
            </a:r>
            <a:endParaRPr lang="en-US" dirty="0" smtClean="0"/>
          </a:p>
          <a:p>
            <a:endParaRPr lang="en-US" dirty="0"/>
          </a:p>
        </p:txBody>
      </p:sp>
      <p:sp>
        <p:nvSpPr>
          <p:cNvPr id="5" name="Slide Number Placeholder 4"/>
          <p:cNvSpPr>
            <a:spLocks noGrp="1"/>
          </p:cNvSpPr>
          <p:nvPr>
            <p:ph type="sldNum" sz="quarter" idx="12"/>
          </p:nvPr>
        </p:nvSpPr>
        <p:spPr/>
        <p:txBody>
          <a:bodyPr/>
          <a:lstStyle/>
          <a:p>
            <a:fld id="{4B98D9DB-9F03-49E4-BBAA-20DA05506B06}" type="slidenum">
              <a:rPr lang="en-US" smtClean="0"/>
              <a:t>8</a:t>
            </a:fld>
            <a:endParaRPr lang="en-US"/>
          </a:p>
        </p:txBody>
      </p:sp>
    </p:spTree>
    <p:extLst>
      <p:ext uri="{BB962C8B-B14F-4D97-AF65-F5344CB8AC3E}">
        <p14:creationId xmlns:p14="http://schemas.microsoft.com/office/powerpoint/2010/main" val="26348990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Transition Stages</a:t>
            </a:r>
            <a:endParaRPr lang="en-US" dirty="0"/>
          </a:p>
        </p:txBody>
      </p:sp>
      <p:sp>
        <p:nvSpPr>
          <p:cNvPr id="4" name="Content Placeholder 3"/>
          <p:cNvSpPr>
            <a:spLocks noGrp="1"/>
          </p:cNvSpPr>
          <p:nvPr>
            <p:ph sz="half" idx="2"/>
          </p:nvPr>
        </p:nvSpPr>
        <p:spPr>
          <a:xfrm>
            <a:off x="4648200" y="2895600"/>
            <a:ext cx="4038600" cy="2895599"/>
          </a:xfrm>
        </p:spPr>
        <p:txBody>
          <a:bodyPr>
            <a:normAutofit/>
          </a:bodyPr>
          <a:lstStyle/>
          <a:p>
            <a:r>
              <a:rPr lang="en-US" dirty="0" smtClean="0"/>
              <a:t>Herb stage</a:t>
            </a:r>
          </a:p>
          <a:p>
            <a:r>
              <a:rPr lang="en-US" dirty="0" smtClean="0"/>
              <a:t>Shrub stage</a:t>
            </a:r>
          </a:p>
          <a:p>
            <a:r>
              <a:rPr lang="en-US" dirty="0" smtClean="0"/>
              <a:t>Young forest stage</a:t>
            </a:r>
          </a:p>
          <a:p>
            <a:r>
              <a:rPr lang="en-US" dirty="0" smtClean="0"/>
              <a:t>Mature forest stage</a:t>
            </a:r>
          </a:p>
        </p:txBody>
      </p:sp>
      <p:sp>
        <p:nvSpPr>
          <p:cNvPr id="5" name="Slide Number Placeholder 4"/>
          <p:cNvSpPr>
            <a:spLocks noGrp="1"/>
          </p:cNvSpPr>
          <p:nvPr>
            <p:ph type="sldNum" sz="quarter" idx="12"/>
          </p:nvPr>
        </p:nvSpPr>
        <p:spPr/>
        <p:txBody>
          <a:bodyPr/>
          <a:lstStyle/>
          <a:p>
            <a:fld id="{4B98D9DB-9F03-49E4-BBAA-20DA05506B06}" type="slidenum">
              <a:rPr lang="en-US" smtClean="0"/>
              <a:t>9</a:t>
            </a:fld>
            <a:endParaRPr lang="en-US"/>
          </a:p>
        </p:txBody>
      </p:sp>
      <p:pic>
        <p:nvPicPr>
          <p:cNvPr id="4098" name="Picture 2" descr="C:\Users\HobbitQueen\AppData\Local\Microsoft\Windows\Temporary Internet Files\Content.IE5\8G72091V\MC900437210[1].jpg"/>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2070557"/>
            <a:ext cx="4038600" cy="4042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765086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NRE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NRE_PowerPoint_Template</Template>
  <TotalTime>417</TotalTime>
  <Words>1636</Words>
  <Application>Microsoft Office PowerPoint</Application>
  <PresentationFormat>On-screen Show (4:3)</PresentationFormat>
  <Paragraphs>181</Paragraphs>
  <Slides>14</Slides>
  <Notes>14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Symbol</vt:lpstr>
      <vt:lpstr>NRE_PowerPoint_Template</vt:lpstr>
      <vt:lpstr>PowerPoint Presentation</vt:lpstr>
      <vt:lpstr>Succession Time</vt:lpstr>
      <vt:lpstr>Succession</vt:lpstr>
      <vt:lpstr>The Pattern of Succession</vt:lpstr>
      <vt:lpstr>Change</vt:lpstr>
      <vt:lpstr>Primary Succession</vt:lpstr>
      <vt:lpstr>Secondary Succession</vt:lpstr>
      <vt:lpstr>Causes: Allogenic &amp; Autogenic</vt:lpstr>
      <vt:lpstr>Transition Stages</vt:lpstr>
      <vt:lpstr>Herb Stage</vt:lpstr>
      <vt:lpstr>Shrub Stage</vt:lpstr>
      <vt:lpstr>Young Forest Stage</vt:lpstr>
      <vt:lpstr>Mature Forest Stage</vt:lpstr>
      <vt:lpstr>References</vt:lpstr>
    </vt:vector>
  </TitlesOfParts>
  <Manager>Dan Jansen</Manager>
  <Company>Curriculum for Agricultural Science Education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Succession Time</dc:title>
  <dc:subject>NRE - Unit 6 -  Lesson 6.1 All Natural Flora</dc:subject>
  <dc:creator>Marelen Mensch, Jan Traynor, and Pam B. Newberry</dc:creator>
  <cp:lastModifiedBy>Marlene Jansen</cp:lastModifiedBy>
  <cp:revision>28</cp:revision>
  <dcterms:created xsi:type="dcterms:W3CDTF">2012-12-17T16:37:30Z</dcterms:created>
  <dcterms:modified xsi:type="dcterms:W3CDTF">2015-03-29T18:33:36Z</dcterms:modified>
</cp:coreProperties>
</file>